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0.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1.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5"/>
  </p:sldMasterIdLst>
  <p:notesMasterIdLst>
    <p:notesMasterId r:id="rId172"/>
  </p:notesMasterIdLst>
  <p:handoutMasterIdLst>
    <p:handoutMasterId r:id="rId173"/>
  </p:handoutMasterIdLst>
  <p:sldIdLst>
    <p:sldId id="317" r:id="rId6"/>
    <p:sldId id="457" r:id="rId7"/>
    <p:sldId id="411" r:id="rId8"/>
    <p:sldId id="490" r:id="rId9"/>
    <p:sldId id="463" r:id="rId10"/>
    <p:sldId id="419" r:id="rId11"/>
    <p:sldId id="479" r:id="rId12"/>
    <p:sldId id="491" r:id="rId13"/>
    <p:sldId id="471" r:id="rId14"/>
    <p:sldId id="470" r:id="rId15"/>
    <p:sldId id="431" r:id="rId16"/>
    <p:sldId id="432" r:id="rId17"/>
    <p:sldId id="437" r:id="rId18"/>
    <p:sldId id="433" r:id="rId19"/>
    <p:sldId id="441" r:id="rId20"/>
    <p:sldId id="446" r:id="rId21"/>
    <p:sldId id="468" r:id="rId22"/>
    <p:sldId id="466" r:id="rId23"/>
    <p:sldId id="465" r:id="rId24"/>
    <p:sldId id="429" r:id="rId25"/>
    <p:sldId id="492" r:id="rId26"/>
    <p:sldId id="454" r:id="rId27"/>
    <p:sldId id="412" r:id="rId28"/>
    <p:sldId id="486" r:id="rId29"/>
    <p:sldId id="413" r:id="rId30"/>
    <p:sldId id="485" r:id="rId31"/>
    <p:sldId id="496" r:id="rId32"/>
    <p:sldId id="469" r:id="rId33"/>
    <p:sldId id="414" r:id="rId34"/>
    <p:sldId id="487" r:id="rId35"/>
    <p:sldId id="488" r:id="rId36"/>
    <p:sldId id="493" r:id="rId37"/>
    <p:sldId id="467" r:id="rId38"/>
    <p:sldId id="481" r:id="rId39"/>
    <p:sldId id="482" r:id="rId40"/>
    <p:sldId id="528" r:id="rId41"/>
    <p:sldId id="483" r:id="rId42"/>
    <p:sldId id="417" r:id="rId43"/>
    <p:sldId id="416" r:id="rId44"/>
    <p:sldId id="290" r:id="rId45"/>
    <p:sldId id="379" r:id="rId46"/>
    <p:sldId id="381" r:id="rId47"/>
    <p:sldId id="368" r:id="rId48"/>
    <p:sldId id="369" r:id="rId49"/>
    <p:sldId id="371" r:id="rId50"/>
    <p:sldId id="372" r:id="rId51"/>
    <p:sldId id="373" r:id="rId52"/>
    <p:sldId id="374" r:id="rId53"/>
    <p:sldId id="375" r:id="rId54"/>
    <p:sldId id="376" r:id="rId55"/>
    <p:sldId id="462" r:id="rId56"/>
    <p:sldId id="459" r:id="rId57"/>
    <p:sldId id="474" r:id="rId58"/>
    <p:sldId id="475" r:id="rId59"/>
    <p:sldId id="476" r:id="rId60"/>
    <p:sldId id="477" r:id="rId61"/>
    <p:sldId id="478" r:id="rId62"/>
    <p:sldId id="464" r:id="rId63"/>
    <p:sldId id="494" r:id="rId64"/>
    <p:sldId id="427" r:id="rId65"/>
    <p:sldId id="591" r:id="rId66"/>
    <p:sldId id="590" r:id="rId67"/>
    <p:sldId id="453" r:id="rId68"/>
    <p:sldId id="489" r:id="rId69"/>
    <p:sldId id="448" r:id="rId70"/>
    <p:sldId id="420" r:id="rId71"/>
    <p:sldId id="456" r:id="rId72"/>
    <p:sldId id="422" r:id="rId73"/>
    <p:sldId id="423" r:id="rId74"/>
    <p:sldId id="424" r:id="rId75"/>
    <p:sldId id="425" r:id="rId76"/>
    <p:sldId id="428" r:id="rId77"/>
    <p:sldId id="461" r:id="rId78"/>
    <p:sldId id="543" r:id="rId79"/>
    <p:sldId id="544" r:id="rId80"/>
    <p:sldId id="545" r:id="rId81"/>
    <p:sldId id="546" r:id="rId82"/>
    <p:sldId id="547" r:id="rId83"/>
    <p:sldId id="548" r:id="rId84"/>
    <p:sldId id="549" r:id="rId85"/>
    <p:sldId id="550" r:id="rId86"/>
    <p:sldId id="551" r:id="rId87"/>
    <p:sldId id="552" r:id="rId88"/>
    <p:sldId id="553" r:id="rId89"/>
    <p:sldId id="554" r:id="rId90"/>
    <p:sldId id="555" r:id="rId91"/>
    <p:sldId id="556" r:id="rId92"/>
    <p:sldId id="557" r:id="rId93"/>
    <p:sldId id="558" r:id="rId94"/>
    <p:sldId id="559" r:id="rId95"/>
    <p:sldId id="560" r:id="rId96"/>
    <p:sldId id="561" r:id="rId97"/>
    <p:sldId id="562" r:id="rId98"/>
    <p:sldId id="563" r:id="rId99"/>
    <p:sldId id="564" r:id="rId100"/>
    <p:sldId id="565" r:id="rId101"/>
    <p:sldId id="566" r:id="rId102"/>
    <p:sldId id="567" r:id="rId103"/>
    <p:sldId id="568" r:id="rId104"/>
    <p:sldId id="569" r:id="rId105"/>
    <p:sldId id="570" r:id="rId106"/>
    <p:sldId id="571" r:id="rId107"/>
    <p:sldId id="572" r:id="rId108"/>
    <p:sldId id="573" r:id="rId109"/>
    <p:sldId id="495" r:id="rId110"/>
    <p:sldId id="357" r:id="rId111"/>
    <p:sldId id="458" r:id="rId112"/>
    <p:sldId id="480" r:id="rId113"/>
    <p:sldId id="505" r:id="rId114"/>
    <p:sldId id="586" r:id="rId115"/>
    <p:sldId id="577" r:id="rId116"/>
    <p:sldId id="578" r:id="rId117"/>
    <p:sldId id="579" r:id="rId118"/>
    <p:sldId id="580" r:id="rId119"/>
    <p:sldId id="581" r:id="rId120"/>
    <p:sldId id="582" r:id="rId121"/>
    <p:sldId id="583" r:id="rId122"/>
    <p:sldId id="585" r:id="rId123"/>
    <p:sldId id="584" r:id="rId124"/>
    <p:sldId id="527" r:id="rId125"/>
    <p:sldId id="319" r:id="rId126"/>
    <p:sldId id="506" r:id="rId127"/>
    <p:sldId id="507" r:id="rId128"/>
    <p:sldId id="508" r:id="rId129"/>
    <p:sldId id="509" r:id="rId130"/>
    <p:sldId id="510" r:id="rId131"/>
    <p:sldId id="511" r:id="rId132"/>
    <p:sldId id="512" r:id="rId133"/>
    <p:sldId id="513" r:id="rId134"/>
    <p:sldId id="514" r:id="rId135"/>
    <p:sldId id="515" r:id="rId136"/>
    <p:sldId id="516" r:id="rId137"/>
    <p:sldId id="517" r:id="rId138"/>
    <p:sldId id="518" r:id="rId139"/>
    <p:sldId id="519" r:id="rId140"/>
    <p:sldId id="520" r:id="rId141"/>
    <p:sldId id="521" r:id="rId142"/>
    <p:sldId id="522" r:id="rId143"/>
    <p:sldId id="523" r:id="rId144"/>
    <p:sldId id="524" r:id="rId145"/>
    <p:sldId id="525" r:id="rId146"/>
    <p:sldId id="526" r:id="rId147"/>
    <p:sldId id="587" r:id="rId148"/>
    <p:sldId id="532" r:id="rId149"/>
    <p:sldId id="533" r:id="rId150"/>
    <p:sldId id="535" r:id="rId151"/>
    <p:sldId id="536" r:id="rId152"/>
    <p:sldId id="537" r:id="rId153"/>
    <p:sldId id="538" r:id="rId154"/>
    <p:sldId id="539" r:id="rId155"/>
    <p:sldId id="540" r:id="rId156"/>
    <p:sldId id="542" r:id="rId157"/>
    <p:sldId id="588" r:id="rId158"/>
    <p:sldId id="497" r:id="rId159"/>
    <p:sldId id="498" r:id="rId160"/>
    <p:sldId id="500" r:id="rId161"/>
    <p:sldId id="501" r:id="rId162"/>
    <p:sldId id="502" r:id="rId163"/>
    <p:sldId id="503" r:id="rId164"/>
    <p:sldId id="499" r:id="rId165"/>
    <p:sldId id="529" r:id="rId166"/>
    <p:sldId id="589" r:id="rId167"/>
    <p:sldId id="530" r:id="rId168"/>
    <p:sldId id="531" r:id="rId169"/>
    <p:sldId id="259" r:id="rId170"/>
    <p:sldId id="575" r:id="rId1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436">
          <p15:clr>
            <a:srgbClr val="A4A3A4"/>
          </p15:clr>
        </p15:guide>
        <p15:guide id="3" orient="horz" pos="4179">
          <p15:clr>
            <a:srgbClr val="A4A3A4"/>
          </p15:clr>
        </p15:guide>
        <p15:guide id="4" orient="horz" pos="3888">
          <p15:clr>
            <a:srgbClr val="A4A3A4"/>
          </p15:clr>
        </p15:guide>
        <p15:guide id="5" orient="horz" pos="3984">
          <p15:clr>
            <a:srgbClr val="A4A3A4"/>
          </p15:clr>
        </p15:guide>
        <p15:guide id="6" orient="horz" pos="1104">
          <p15:clr>
            <a:srgbClr val="A4A3A4"/>
          </p15:clr>
        </p15:guide>
        <p15:guide id="7" orient="horz" pos="1008">
          <p15:clr>
            <a:srgbClr val="A4A3A4"/>
          </p15:clr>
        </p15:guide>
        <p15:guide id="8" orient="horz" pos="2448">
          <p15:clr>
            <a:srgbClr val="A4A3A4"/>
          </p15:clr>
        </p15:guide>
        <p15:guide id="9" orient="horz" pos="2544">
          <p15:clr>
            <a:srgbClr val="A4A3A4"/>
          </p15:clr>
        </p15:guide>
        <p15:guide id="10" orient="horz" pos="336">
          <p15:clr>
            <a:srgbClr val="A4A3A4"/>
          </p15:clr>
        </p15:guide>
        <p15:guide id="11" pos="2832">
          <p15:clr>
            <a:srgbClr val="A4A3A4"/>
          </p15:clr>
        </p15:guide>
        <p15:guide id="12" pos="336">
          <p15:clr>
            <a:srgbClr val="A4A3A4"/>
          </p15:clr>
        </p15:guide>
        <p15:guide id="13" pos="5424">
          <p15:clr>
            <a:srgbClr val="A4A3A4"/>
          </p15:clr>
        </p15:guide>
        <p15:guide id="14" pos="2928">
          <p15:clr>
            <a:srgbClr val="A4A3A4"/>
          </p15:clr>
        </p15:guide>
        <p15:guide id="15" pos="1968">
          <p15:clr>
            <a:srgbClr val="A4A3A4"/>
          </p15:clr>
        </p15:guide>
        <p15:guide id="16" pos="2070">
          <p15:clr>
            <a:srgbClr val="A4A3A4"/>
          </p15:clr>
        </p15:guide>
        <p15:guide id="17" pos="3792">
          <p15:clr>
            <a:srgbClr val="A4A3A4"/>
          </p15:clr>
        </p15:guide>
        <p15:guide id="18" pos="1104">
          <p15:clr>
            <a:srgbClr val="A4A3A4"/>
          </p15:clr>
        </p15:guide>
        <p15:guide id="19" pos="4656">
          <p15:clr>
            <a:srgbClr val="A4A3A4"/>
          </p15:clr>
        </p15:guide>
        <p15:guide id="20" pos="4560">
          <p15:clr>
            <a:srgbClr val="A4A3A4"/>
          </p15:clr>
        </p15:guide>
        <p15:guide id="21" pos="3696">
          <p15:clr>
            <a:srgbClr val="A4A3A4"/>
          </p15:clr>
        </p15:guide>
        <p15:guide id="22" pos="120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1" name="Sarah Carron" initials="SC" lastIdx="2" clrIdx="1">
    <p:extLst>
      <p:ext uri="{19B8F6BF-5375-455C-9EA6-DF929625EA0E}">
        <p15:presenceInfo xmlns:p15="http://schemas.microsoft.com/office/powerpoint/2012/main" userId="S-1-5-21-1471047708-1026687513-316617838-36376" providerId="AD"/>
      </p:ext>
    </p:extLst>
  </p:cmAuthor>
  <p:cmAuthor id="2" name="Daniel Brulé" initials="DB" lastIdx="34" clrIdx="2">
    <p:extLst>
      <p:ext uri="{19B8F6BF-5375-455C-9EA6-DF929625EA0E}">
        <p15:presenceInfo xmlns:p15="http://schemas.microsoft.com/office/powerpoint/2012/main" userId="S-1-5-21-1471047708-1026687513-316617838-43631" providerId="AD"/>
      </p:ext>
    </p:extLst>
  </p:cmAuthor>
  <p:cmAuthor id="3" name="Dimitrios Hytiroglou" initials="DH" lastIdx="33" clrIdx="3">
    <p:extLst>
      <p:ext uri="{19B8F6BF-5375-455C-9EA6-DF929625EA0E}">
        <p15:presenceInfo xmlns:p15="http://schemas.microsoft.com/office/powerpoint/2012/main" userId="S-1-5-21-1471047708-1026687513-316617838-43495" providerId="AD"/>
      </p:ext>
    </p:extLst>
  </p:cmAuthor>
  <p:cmAuthor id="4" name="Brecht Wyns" initials="BW" lastIdx="34" clrIdx="4">
    <p:extLst>
      <p:ext uri="{19B8F6BF-5375-455C-9EA6-DF929625EA0E}">
        <p15:presenceInfo xmlns:p15="http://schemas.microsoft.com/office/powerpoint/2012/main" userId="S-1-5-21-1471047708-1026687513-316617838-30511" providerId="AD"/>
      </p:ext>
    </p:extLst>
  </p:cmAuthor>
  <p:cmAuthor id="5" name="Eva Cobos Cortina" initials="ECC" lastIdx="1" clrIdx="5">
    <p:extLst>
      <p:ext uri="{19B8F6BF-5375-455C-9EA6-DF929625EA0E}">
        <p15:presenceInfo xmlns:p15="http://schemas.microsoft.com/office/powerpoint/2012/main" userId="S-1-5-21-1471047708-1026687513-316617838-398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6B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D073F8-1565-44D7-B386-08B59EADF2EE}">
  <a:tblStyle styleId="{69D073F8-1565-44D7-B386-08B59EADF2EE}" styleName="PwC Table">
    <a:wholeTbl>
      <a:tcTxStyle>
        <a:fontRef idx="major">
          <a:prstClr val="black"/>
        </a:fontRef>
        <a:schemeClr val="dk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bottom>
            <a:ln w="38100" cmpd="sng">
              <a:noFill/>
            </a:ln>
          </a:bottom>
        </a:tcBdr>
      </a:tcStyle>
    </a:band1H>
    <a:band2H>
      <a:tcStyle>
        <a:tcBdr>
          <a:bottom>
            <a:ln w="38100" cmpd="sng">
              <a:noFill/>
            </a:ln>
          </a:bottom>
        </a:tcBdr>
      </a:tcStyle>
    </a:band2H>
    <a:firstCol>
      <a:tcTxStyle i="on">
        <a:fontRef idx="major">
          <a:prstClr val="black"/>
        </a:fontRef>
        <a:schemeClr val="dk1"/>
      </a:tcTxStyle>
      <a:tcStyle>
        <a:tcBdr/>
        <a:fill>
          <a:noFill/>
        </a:fill>
      </a:tcStyle>
    </a:firstCol>
    <a:firstRow>
      <a:tcTxStyle b="on">
        <a:fontRef idx="major">
          <a:prstClr val="black"/>
        </a:fontRef>
        <a:schemeClr val="dk2"/>
      </a:tcTxStyle>
      <a:tcStyle>
        <a:tcBdr>
          <a:bottom>
            <a:ln w="38100" cmpd="sng">
              <a:no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76100" autoAdjust="0"/>
  </p:normalViewPr>
  <p:slideViewPr>
    <p:cSldViewPr>
      <p:cViewPr varScale="1">
        <p:scale>
          <a:sx n="85" d="100"/>
          <a:sy n="85" d="100"/>
        </p:scale>
        <p:origin x="2064" y="78"/>
      </p:cViewPr>
      <p:guideLst>
        <p:guide orient="horz" pos="144"/>
        <p:guide orient="horz" pos="436"/>
        <p:guide orient="horz" pos="4179"/>
        <p:guide orient="horz" pos="3888"/>
        <p:guide orient="horz" pos="3984"/>
        <p:guide orient="horz" pos="1104"/>
        <p:guide orient="horz" pos="1008"/>
        <p:guide orient="horz" pos="2448"/>
        <p:guide orient="horz" pos="2544"/>
        <p:guide orient="horz" pos="336"/>
        <p:guide pos="2832"/>
        <p:guide pos="336"/>
        <p:guide pos="5424"/>
        <p:guide pos="2928"/>
        <p:guide pos="1968"/>
        <p:guide pos="2070"/>
        <p:guide pos="3792"/>
        <p:guide pos="1104"/>
        <p:guide pos="4656"/>
        <p:guide pos="4560"/>
        <p:guide pos="3696"/>
        <p:guide pos="1200"/>
      </p:guideLst>
    </p:cSldViewPr>
  </p:slideViewPr>
  <p:notesTextViewPr>
    <p:cViewPr>
      <p:scale>
        <a:sx n="3" d="2"/>
        <a:sy n="3" d="2"/>
      </p:scale>
      <p:origin x="0" y="0"/>
    </p:cViewPr>
  </p:notesTextViewPr>
  <p:sorterViewPr>
    <p:cViewPr>
      <p:scale>
        <a:sx n="66" d="100"/>
        <a:sy n="66" d="100"/>
      </p:scale>
      <p:origin x="0" y="-2652"/>
    </p:cViewPr>
  </p:sorterViewPr>
  <p:notesViewPr>
    <p:cSldViewPr>
      <p:cViewPr varScale="1">
        <p:scale>
          <a:sx n="98" d="100"/>
          <a:sy n="98" d="100"/>
        </p:scale>
        <p:origin x="-356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presProps" Target="presProps.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177"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72"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commentAuthors" Target="commentAuthor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hytirogd\Desktop\Archive\Publications%20Office\Excel%20Training\charts.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hytirogd\Downloads\xlf-x-y-scatter.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202.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202.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hytirogd\Desktop\Archive\Publications%20Office\Excel%20Training\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dLbl>
            <c:dLbl>
              <c:idx val="3"/>
              <c:layout>
                <c:manualLayout>
                  <c:x val="-4.9044242218306298E-2"/>
                  <c:y val="3.3977302682634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spPr>
              <a:noFill/>
              <a:ln>
                <a:noFill/>
              </a:ln>
              <a:effectLst/>
            </c:sp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Sheet1!$B$5:$B$8</c:f>
              <c:strCache>
                <c:ptCount val="4"/>
                <c:pt idx="0">
                  <c:v>North America</c:v>
                </c:pt>
                <c:pt idx="1">
                  <c:v>Japan</c:v>
                </c:pt>
                <c:pt idx="2">
                  <c:v>Europe</c:v>
                </c:pt>
                <c:pt idx="3">
                  <c:v>Rest of Asia</c:v>
                </c:pt>
              </c:strCache>
            </c:strRef>
          </c:cat>
          <c:val>
            <c:numRef>
              <c:f>Sheet1!$C$5:$C$8</c:f>
              <c:numCache>
                <c:formatCode>0%</c:formatCode>
                <c:ptCount val="4"/>
                <c:pt idx="0">
                  <c:v>0.45</c:v>
                </c:pt>
                <c:pt idx="1">
                  <c:v>0.19</c:v>
                </c:pt>
                <c:pt idx="2">
                  <c:v>0.24</c:v>
                </c:pt>
                <c:pt idx="3">
                  <c:v>0.12</c:v>
                </c:pt>
              </c:numCache>
            </c:numRef>
          </c:val>
        </c:ser>
        <c:ser>
          <c:idx val="0"/>
          <c:order val="1"/>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Sheet1!$B$5:$B$8</c:f>
              <c:strCache>
                <c:ptCount val="4"/>
                <c:pt idx="0">
                  <c:v>North America</c:v>
                </c:pt>
                <c:pt idx="1">
                  <c:v>Japan</c:v>
                </c:pt>
                <c:pt idx="2">
                  <c:v>Europe</c:v>
                </c:pt>
                <c:pt idx="3">
                  <c:v>Rest of Asia</c:v>
                </c:pt>
              </c:strCache>
            </c:strRef>
          </c:cat>
          <c:val>
            <c:numRef>
              <c:f>Sheet1!$C$5:$C$8</c:f>
              <c:numCache>
                <c:formatCode>0%</c:formatCode>
                <c:ptCount val="4"/>
                <c:pt idx="0">
                  <c:v>0.45</c:v>
                </c:pt>
                <c:pt idx="1">
                  <c:v>0.19</c:v>
                </c:pt>
                <c:pt idx="2">
                  <c:v>0.24</c:v>
                </c:pt>
                <c:pt idx="3">
                  <c:v>0.12</c:v>
                </c:pt>
              </c:numCache>
            </c:numRef>
          </c:val>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lumMod val="60000"/>
                <a:lumOff val="40000"/>
              </a:schemeClr>
            </a:solidFill>
          </c:spPr>
          <c:invertIfNegative val="0"/>
          <c:cat>
            <c:numRef>
              <c:f>Sheet1!$H$201:$H$207</c:f>
              <c:numCache>
                <c:formatCode>General</c:formatCode>
                <c:ptCount val="7"/>
                <c:pt idx="0">
                  <c:v>5</c:v>
                </c:pt>
                <c:pt idx="1">
                  <c:v>10</c:v>
                </c:pt>
                <c:pt idx="2">
                  <c:v>15</c:v>
                </c:pt>
                <c:pt idx="3">
                  <c:v>20</c:v>
                </c:pt>
                <c:pt idx="4">
                  <c:v>25</c:v>
                </c:pt>
                <c:pt idx="5">
                  <c:v>30</c:v>
                </c:pt>
                <c:pt idx="6">
                  <c:v>35</c:v>
                </c:pt>
              </c:numCache>
            </c:numRef>
          </c:cat>
          <c:val>
            <c:numRef>
              <c:f>Sheet1!$I$201:$I$207</c:f>
              <c:numCache>
                <c:formatCode>General</c:formatCode>
                <c:ptCount val="7"/>
                <c:pt idx="0">
                  <c:v>20</c:v>
                </c:pt>
                <c:pt idx="1">
                  <c:v>12</c:v>
                </c:pt>
                <c:pt idx="2">
                  <c:v>17</c:v>
                </c:pt>
                <c:pt idx="3">
                  <c:v>8</c:v>
                </c:pt>
                <c:pt idx="4">
                  <c:v>15</c:v>
                </c:pt>
                <c:pt idx="5">
                  <c:v>24</c:v>
                </c:pt>
                <c:pt idx="6">
                  <c:v>19</c:v>
                </c:pt>
              </c:numCache>
            </c:numRef>
          </c:val>
        </c:ser>
        <c:dLbls>
          <c:showLegendKey val="0"/>
          <c:showVal val="0"/>
          <c:showCatName val="0"/>
          <c:showSerName val="0"/>
          <c:showPercent val="0"/>
          <c:showBubbleSize val="0"/>
        </c:dLbls>
        <c:gapWidth val="0"/>
        <c:axId val="528421504"/>
        <c:axId val="528423856"/>
      </c:barChart>
      <c:catAx>
        <c:axId val="528421504"/>
        <c:scaling>
          <c:orientation val="minMax"/>
        </c:scaling>
        <c:delete val="0"/>
        <c:axPos val="b"/>
        <c:numFmt formatCode="General" sourceLinked="1"/>
        <c:majorTickMark val="out"/>
        <c:minorTickMark val="none"/>
        <c:tickLblPos val="nextTo"/>
        <c:crossAx val="528423856"/>
        <c:crosses val="autoZero"/>
        <c:auto val="1"/>
        <c:lblAlgn val="ctr"/>
        <c:lblOffset val="100"/>
        <c:tickLblSkip val="3"/>
        <c:tickMarkSkip val="1"/>
        <c:noMultiLvlLbl val="0"/>
      </c:catAx>
      <c:valAx>
        <c:axId val="528423856"/>
        <c:scaling>
          <c:orientation val="minMax"/>
          <c:max val="25"/>
        </c:scaling>
        <c:delete val="0"/>
        <c:axPos val="l"/>
        <c:numFmt formatCode="General" sourceLinked="1"/>
        <c:majorTickMark val="out"/>
        <c:minorTickMark val="none"/>
        <c:tickLblPos val="nextTo"/>
        <c:crossAx val="528421504"/>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yVal>
            <c:numRef>
              <c:f>Sheet1!$C$235:$AF$235</c:f>
              <c:numCache>
                <c:formatCode>General</c:formatCode>
                <c:ptCount val="30"/>
                <c:pt idx="0">
                  <c:v>1</c:v>
                </c:pt>
                <c:pt idx="1">
                  <c:v>1</c:v>
                </c:pt>
                <c:pt idx="3">
                  <c:v>1</c:v>
                </c:pt>
                <c:pt idx="4">
                  <c:v>1</c:v>
                </c:pt>
                <c:pt idx="5">
                  <c:v>1</c:v>
                </c:pt>
                <c:pt idx="7">
                  <c:v>1</c:v>
                </c:pt>
                <c:pt idx="8">
                  <c:v>1</c:v>
                </c:pt>
                <c:pt idx="9">
                  <c:v>1</c:v>
                </c:pt>
                <c:pt idx="10">
                  <c:v>1</c:v>
                </c:pt>
                <c:pt idx="11">
                  <c:v>1</c:v>
                </c:pt>
                <c:pt idx="12">
                  <c:v>1</c:v>
                </c:pt>
                <c:pt idx="14">
                  <c:v>1</c:v>
                </c:pt>
                <c:pt idx="15">
                  <c:v>1</c:v>
                </c:pt>
                <c:pt idx="17">
                  <c:v>1</c:v>
                </c:pt>
                <c:pt idx="18">
                  <c:v>1</c:v>
                </c:pt>
                <c:pt idx="20">
                  <c:v>1</c:v>
                </c:pt>
                <c:pt idx="21">
                  <c:v>1</c:v>
                </c:pt>
                <c:pt idx="22">
                  <c:v>1</c:v>
                </c:pt>
                <c:pt idx="23">
                  <c:v>1</c:v>
                </c:pt>
                <c:pt idx="25">
                  <c:v>1</c:v>
                </c:pt>
                <c:pt idx="26">
                  <c:v>1</c:v>
                </c:pt>
                <c:pt idx="29">
                  <c:v>1</c:v>
                </c:pt>
              </c:numCache>
            </c:numRef>
          </c:yVal>
          <c:smooth val="0"/>
        </c:ser>
        <c:dLbls>
          <c:showLegendKey val="0"/>
          <c:showVal val="0"/>
          <c:showCatName val="0"/>
          <c:showSerName val="0"/>
          <c:showPercent val="0"/>
          <c:showBubbleSize val="0"/>
        </c:dLbls>
        <c:axId val="528424640"/>
        <c:axId val="530378816"/>
      </c:scatterChart>
      <c:valAx>
        <c:axId val="528424640"/>
        <c:scaling>
          <c:orientation val="minMax"/>
          <c:max val="3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378816"/>
        <c:crosses val="autoZero"/>
        <c:crossBetween val="midCat"/>
      </c:valAx>
      <c:valAx>
        <c:axId val="5303788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284246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900875855928106E-2"/>
          <c:y val="3.2130983171351421E-2"/>
          <c:w val="0.92006444686918587"/>
          <c:h val="0.93573803365729713"/>
        </c:manualLayout>
      </c:layout>
      <c:scatterChart>
        <c:scatterStyle val="lineMarker"/>
        <c:varyColors val="0"/>
        <c:ser>
          <c:idx val="0"/>
          <c:order val="0"/>
          <c:spPr>
            <a:ln w="28575">
              <a:noFill/>
            </a:ln>
          </c:spPr>
          <c:marker>
            <c:symbol val="diamond"/>
            <c:size val="2"/>
          </c:marker>
          <c:xVal>
            <c:numRef>
              <c:f>'xlf-x-y-scatter.xlsx'!XV</c:f>
              <c:numCache>
                <c:formatCode>General</c:formatCode>
                <c:ptCount val="625"/>
                <c:pt idx="0">
                  <c:v>0.81051089226475381</c:v>
                </c:pt>
                <c:pt idx="1">
                  <c:v>0.52771493380412438</c:v>
                </c:pt>
                <c:pt idx="2">
                  <c:v>-1.9153029181669015E-2</c:v>
                </c:pt>
                <c:pt idx="3">
                  <c:v>-0.84777188876661524</c:v>
                </c:pt>
                <c:pt idx="4">
                  <c:v>-0.74378515760492192</c:v>
                </c:pt>
                <c:pt idx="5">
                  <c:v>-0.94890725408678955</c:v>
                </c:pt>
                <c:pt idx="6">
                  <c:v>0.74313391658864314</c:v>
                </c:pt>
                <c:pt idx="7">
                  <c:v>-0.23491626683392788</c:v>
                </c:pt>
                <c:pt idx="8">
                  <c:v>0.24217285518847836</c:v>
                </c:pt>
                <c:pt idx="9">
                  <c:v>0.73969526583790035</c:v>
                </c:pt>
                <c:pt idx="10">
                  <c:v>-1.6458966077828323</c:v>
                </c:pt>
                <c:pt idx="11">
                  <c:v>-0.93364227665536015</c:v>
                </c:pt>
                <c:pt idx="12">
                  <c:v>-0.43474372348945939</c:v>
                </c:pt>
                <c:pt idx="13">
                  <c:v>-0.48748327218441578</c:v>
                </c:pt>
                <c:pt idx="14">
                  <c:v>1.4595135892676583</c:v>
                </c:pt>
                <c:pt idx="15">
                  <c:v>2.1125556922748845</c:v>
                </c:pt>
                <c:pt idx="16">
                  <c:v>-0.27814553086812482</c:v>
                </c:pt>
                <c:pt idx="17">
                  <c:v>-0.65383430476318449</c:v>
                </c:pt>
                <c:pt idx="18">
                  <c:v>1.117155098575253</c:v>
                </c:pt>
                <c:pt idx="19">
                  <c:v>0.26054019746139706</c:v>
                </c:pt>
                <c:pt idx="20">
                  <c:v>6.6699657235874728E-3</c:v>
                </c:pt>
                <c:pt idx="21">
                  <c:v>1.6834010674318214</c:v>
                </c:pt>
                <c:pt idx="22">
                  <c:v>-2.6056870949360426E-2</c:v>
                </c:pt>
                <c:pt idx="23">
                  <c:v>0.14316911596196197</c:v>
                </c:pt>
                <c:pt idx="24">
                  <c:v>0.74894545721728911</c:v>
                </c:pt>
                <c:pt idx="25">
                  <c:v>-1.7835106376922323</c:v>
                </c:pt>
                <c:pt idx="26">
                  <c:v>-1.2940671207337096</c:v>
                </c:pt>
                <c:pt idx="27">
                  <c:v>-1.6470325516786584</c:v>
                </c:pt>
                <c:pt idx="28">
                  <c:v>8.7825805628382436E-2</c:v>
                </c:pt>
                <c:pt idx="29">
                  <c:v>-1.1515052384891546</c:v>
                </c:pt>
                <c:pt idx="30">
                  <c:v>0.37454754255625505</c:v>
                </c:pt>
                <c:pt idx="31">
                  <c:v>-0.2714980467743997</c:v>
                </c:pt>
                <c:pt idx="32">
                  <c:v>0.89336827935006335</c:v>
                </c:pt>
                <c:pt idx="33">
                  <c:v>-0.21593107280450005</c:v>
                </c:pt>
                <c:pt idx="34">
                  <c:v>0.93989927102829995</c:v>
                </c:pt>
                <c:pt idx="35">
                  <c:v>-0.33031240815096075</c:v>
                </c:pt>
                <c:pt idx="36">
                  <c:v>-0.4109876944297236</c:v>
                </c:pt>
                <c:pt idx="37">
                  <c:v>0.64121261540151642</c:v>
                </c:pt>
                <c:pt idx="38">
                  <c:v>-0.39116212518087567</c:v>
                </c:pt>
                <c:pt idx="39">
                  <c:v>2.5691323382001428</c:v>
                </c:pt>
                <c:pt idx="40">
                  <c:v>-1.3367874227428662</c:v>
                </c:pt>
                <c:pt idx="41">
                  <c:v>0.22772600834322265</c:v>
                </c:pt>
                <c:pt idx="42">
                  <c:v>-0.52256304223266048</c:v>
                </c:pt>
                <c:pt idx="43">
                  <c:v>-1.44685525098882</c:v>
                </c:pt>
                <c:pt idx="44">
                  <c:v>-0.77610278031328672</c:v>
                </c:pt>
                <c:pt idx="45">
                  <c:v>0.96915797664894099</c:v>
                </c:pt>
                <c:pt idx="46">
                  <c:v>-0.30515780513631496</c:v>
                </c:pt>
                <c:pt idx="47">
                  <c:v>0.7663311549563887</c:v>
                </c:pt>
                <c:pt idx="48">
                  <c:v>0.69383690726006686</c:v>
                </c:pt>
                <c:pt idx="49">
                  <c:v>0.36754619182965981</c:v>
                </c:pt>
                <c:pt idx="50">
                  <c:v>-0.47015420347667508</c:v>
                </c:pt>
                <c:pt idx="51">
                  <c:v>-1.1805223578110751</c:v>
                </c:pt>
                <c:pt idx="52">
                  <c:v>-0.43013211315864414</c:v>
                </c:pt>
                <c:pt idx="53">
                  <c:v>0.65420632521876798</c:v>
                </c:pt>
                <c:pt idx="54">
                  <c:v>0.47592307238368925</c:v>
                </c:pt>
                <c:pt idx="55">
                  <c:v>-3.000924460770937E-2</c:v>
                </c:pt>
                <c:pt idx="56">
                  <c:v>0.52814601588414511</c:v>
                </c:pt>
                <c:pt idx="57">
                  <c:v>-1.6171627331484302</c:v>
                </c:pt>
                <c:pt idx="58">
                  <c:v>-0.81673695344855868</c:v>
                </c:pt>
                <c:pt idx="59">
                  <c:v>-0.14457487791125265</c:v>
                </c:pt>
                <c:pt idx="60">
                  <c:v>1.2333577120284798</c:v>
                </c:pt>
                <c:pt idx="61">
                  <c:v>2.1419304859830501</c:v>
                </c:pt>
                <c:pt idx="62">
                  <c:v>-1.2262797354035364</c:v>
                </c:pt>
                <c:pt idx="63">
                  <c:v>0.3728801218506862</c:v>
                </c:pt>
                <c:pt idx="64">
                  <c:v>1.342068505288776</c:v>
                </c:pt>
                <c:pt idx="65">
                  <c:v>-8.4455921891758073E-2</c:v>
                </c:pt>
                <c:pt idx="66">
                  <c:v>-0.11276869939174193</c:v>
                </c:pt>
                <c:pt idx="67">
                  <c:v>-0.61808036633257424</c:v>
                </c:pt>
                <c:pt idx="68">
                  <c:v>-0.8820669540188546</c:v>
                </c:pt>
                <c:pt idx="69">
                  <c:v>1.4621212270129309</c:v>
                </c:pt>
                <c:pt idx="70">
                  <c:v>1.0551360033348212</c:v>
                </c:pt>
                <c:pt idx="71">
                  <c:v>-0.57364119316684525</c:v>
                </c:pt>
                <c:pt idx="72">
                  <c:v>0.48896723480272319</c:v>
                </c:pt>
                <c:pt idx="73">
                  <c:v>-2.0582771345948596E-2</c:v>
                </c:pt>
                <c:pt idx="74">
                  <c:v>-0.57740961434866522</c:v>
                </c:pt>
                <c:pt idx="75">
                  <c:v>-0.86072447999261936</c:v>
                </c:pt>
                <c:pt idx="76">
                  <c:v>-0.52182516125188461</c:v>
                </c:pt>
                <c:pt idx="77">
                  <c:v>-0.74915176030394748</c:v>
                </c:pt>
                <c:pt idx="78">
                  <c:v>2.2206072130142168E-2</c:v>
                </c:pt>
                <c:pt idx="79">
                  <c:v>-1.5957696320315409</c:v>
                </c:pt>
                <c:pt idx="80">
                  <c:v>-0.84081298859304532</c:v>
                </c:pt>
                <c:pt idx="81">
                  <c:v>-0.86439329384028685</c:v>
                </c:pt>
                <c:pt idx="82">
                  <c:v>-0.78088829669791782</c:v>
                </c:pt>
                <c:pt idx="83">
                  <c:v>-1.4623401891298538</c:v>
                </c:pt>
                <c:pt idx="84">
                  <c:v>1.2214818790210662</c:v>
                </c:pt>
                <c:pt idx="85">
                  <c:v>0.50105398857485728</c:v>
                </c:pt>
                <c:pt idx="86">
                  <c:v>-0.91736885823546432</c:v>
                </c:pt>
                <c:pt idx="87">
                  <c:v>-1.7248706530428626</c:v>
                </c:pt>
                <c:pt idx="88">
                  <c:v>0.1698237834549374</c:v>
                </c:pt>
                <c:pt idx="89">
                  <c:v>-0.29548653653717649</c:v>
                </c:pt>
                <c:pt idx="90">
                  <c:v>-0.74626220017756928</c:v>
                </c:pt>
                <c:pt idx="91">
                  <c:v>0.82782835266507915</c:v>
                </c:pt>
                <c:pt idx="92">
                  <c:v>-0.21293502119668059</c:v>
                </c:pt>
                <c:pt idx="93">
                  <c:v>0.21680892966323997</c:v>
                </c:pt>
                <c:pt idx="94">
                  <c:v>1.0894718201540601</c:v>
                </c:pt>
                <c:pt idx="95">
                  <c:v>1.191048427350422</c:v>
                </c:pt>
                <c:pt idx="96">
                  <c:v>-0.38671532081131355</c:v>
                </c:pt>
                <c:pt idx="97">
                  <c:v>0.75591740911361438</c:v>
                </c:pt>
                <c:pt idx="98">
                  <c:v>-0.4329365051877711</c:v>
                </c:pt>
                <c:pt idx="99">
                  <c:v>-0.71031194597514924</c:v>
                </c:pt>
                <c:pt idx="100">
                  <c:v>2.8399560441659584</c:v>
                </c:pt>
                <c:pt idx="101">
                  <c:v>-2.323039846592919</c:v>
                </c:pt>
                <c:pt idx="102">
                  <c:v>0.11498033820974564</c:v>
                </c:pt>
                <c:pt idx="103">
                  <c:v>-0.73598713907577562</c:v>
                </c:pt>
                <c:pt idx="104">
                  <c:v>-0.11334701048187652</c:v>
                </c:pt>
                <c:pt idx="105">
                  <c:v>-1.6031011217080238</c:v>
                </c:pt>
                <c:pt idx="106">
                  <c:v>-0.20610766290162685</c:v>
                </c:pt>
                <c:pt idx="107">
                  <c:v>0.63949663775685728</c:v>
                </c:pt>
                <c:pt idx="108">
                  <c:v>0.43931058003295936</c:v>
                </c:pt>
                <c:pt idx="109">
                  <c:v>0.28292294728442557</c:v>
                </c:pt>
                <c:pt idx="110">
                  <c:v>1.8987713434073357</c:v>
                </c:pt>
                <c:pt idx="111">
                  <c:v>-1.5305954202102956</c:v>
                </c:pt>
                <c:pt idx="112">
                  <c:v>0.93193339899131244</c:v>
                </c:pt>
                <c:pt idx="113">
                  <c:v>-1.3552054509535936</c:v>
                </c:pt>
                <c:pt idx="114">
                  <c:v>1.9551822424542811</c:v>
                </c:pt>
                <c:pt idx="115">
                  <c:v>0.28091120782724532</c:v>
                </c:pt>
                <c:pt idx="116">
                  <c:v>-0.46078210671373726</c:v>
                </c:pt>
                <c:pt idx="117">
                  <c:v>-1.3126547418567769</c:v>
                </c:pt>
                <c:pt idx="118">
                  <c:v>-0.90652473097183772</c:v>
                </c:pt>
                <c:pt idx="119">
                  <c:v>1.2697445782716378E-2</c:v>
                </c:pt>
                <c:pt idx="120">
                  <c:v>1.2343713517933372</c:v>
                </c:pt>
                <c:pt idx="121">
                  <c:v>-1.1853892089552713</c:v>
                </c:pt>
                <c:pt idx="122">
                  <c:v>0.31683757868467188</c:v>
                </c:pt>
                <c:pt idx="123">
                  <c:v>-0.97553601768607368</c:v>
                </c:pt>
                <c:pt idx="124">
                  <c:v>0.14985474566900167</c:v>
                </c:pt>
                <c:pt idx="125">
                  <c:v>0.60272429293242891</c:v>
                </c:pt>
                <c:pt idx="126">
                  <c:v>1.1866873213470526</c:v>
                </c:pt>
                <c:pt idx="127">
                  <c:v>1.0164664677007977</c:v>
                </c:pt>
                <c:pt idx="128">
                  <c:v>-0.44574168075180887</c:v>
                </c:pt>
                <c:pt idx="129">
                  <c:v>1.2288088832713342</c:v>
                </c:pt>
                <c:pt idx="130">
                  <c:v>-0.63610525975529875</c:v>
                </c:pt>
                <c:pt idx="131">
                  <c:v>-0.50697316991298957</c:v>
                </c:pt>
                <c:pt idx="132">
                  <c:v>1.2393387925689668E-2</c:v>
                </c:pt>
                <c:pt idx="133">
                  <c:v>-3.8512953033622288E-2</c:v>
                </c:pt>
                <c:pt idx="134">
                  <c:v>-0.89264139014145383</c:v>
                </c:pt>
                <c:pt idx="135">
                  <c:v>-0.35224048953674908</c:v>
                </c:pt>
                <c:pt idx="136">
                  <c:v>0.78582731642659243</c:v>
                </c:pt>
                <c:pt idx="137">
                  <c:v>0.35374108475048227</c:v>
                </c:pt>
                <c:pt idx="138">
                  <c:v>-0.42262885268046552</c:v>
                </c:pt>
                <c:pt idx="139">
                  <c:v>2.3756431745762794</c:v>
                </c:pt>
                <c:pt idx="140">
                  <c:v>-1.5211559552273932</c:v>
                </c:pt>
                <c:pt idx="141">
                  <c:v>-1.0657406423459426</c:v>
                </c:pt>
                <c:pt idx="142">
                  <c:v>-1.21024270094144</c:v>
                </c:pt>
                <c:pt idx="143">
                  <c:v>-1.1768023976624489</c:v>
                </c:pt>
                <c:pt idx="144">
                  <c:v>-0.56653247153444242</c:v>
                </c:pt>
                <c:pt idx="145">
                  <c:v>-0.72777481920210507</c:v>
                </c:pt>
                <c:pt idx="146">
                  <c:v>1.158039917618483</c:v>
                </c:pt>
                <c:pt idx="147">
                  <c:v>0.37869759054834473</c:v>
                </c:pt>
                <c:pt idx="148">
                  <c:v>0.30342984405889323</c:v>
                </c:pt>
                <c:pt idx="149">
                  <c:v>0.37267852016220782</c:v>
                </c:pt>
                <c:pt idx="150">
                  <c:v>0.84867920641430894</c:v>
                </c:pt>
                <c:pt idx="151">
                  <c:v>-3.1858172881376844E-2</c:v>
                </c:pt>
                <c:pt idx="152">
                  <c:v>-5.1765880164682025E-2</c:v>
                </c:pt>
                <c:pt idx="153">
                  <c:v>0.63639208152817672</c:v>
                </c:pt>
                <c:pt idx="154">
                  <c:v>-1.8094270043126397</c:v>
                </c:pt>
                <c:pt idx="155">
                  <c:v>1.0450087461885909</c:v>
                </c:pt>
                <c:pt idx="156">
                  <c:v>-1.6923668595180417</c:v>
                </c:pt>
                <c:pt idx="157">
                  <c:v>0.20173540954638441</c:v>
                </c:pt>
                <c:pt idx="158">
                  <c:v>0.30175720683124208</c:v>
                </c:pt>
                <c:pt idx="159">
                  <c:v>5.5367048669774883E-2</c:v>
                </c:pt>
                <c:pt idx="160">
                  <c:v>-0.12434331604828268</c:v>
                </c:pt>
                <c:pt idx="161">
                  <c:v>3.1267417253199614</c:v>
                </c:pt>
                <c:pt idx="162">
                  <c:v>0.75280633026268051</c:v>
                </c:pt>
                <c:pt idx="163">
                  <c:v>0.10621127678380059</c:v>
                </c:pt>
                <c:pt idx="164">
                  <c:v>-0.14814730486824731</c:v>
                </c:pt>
                <c:pt idx="165">
                  <c:v>3.1423114794245737</c:v>
                </c:pt>
                <c:pt idx="166">
                  <c:v>-1.310351792119286</c:v>
                </c:pt>
                <c:pt idx="167">
                  <c:v>0.85978291891615999</c:v>
                </c:pt>
                <c:pt idx="168">
                  <c:v>-1.2804141985048354</c:v>
                </c:pt>
                <c:pt idx="169">
                  <c:v>-2.2688858806596617</c:v>
                </c:pt>
                <c:pt idx="170">
                  <c:v>-0.97914473021205406</c:v>
                </c:pt>
                <c:pt idx="171">
                  <c:v>-0.56330443257855844</c:v>
                </c:pt>
                <c:pt idx="172">
                  <c:v>-1.0206109686624572</c:v>
                </c:pt>
                <c:pt idx="173">
                  <c:v>-4.72104300748528E-3</c:v>
                </c:pt>
                <c:pt idx="174">
                  <c:v>0.79977037085863067</c:v>
                </c:pt>
                <c:pt idx="175">
                  <c:v>2.5294856808760411</c:v>
                </c:pt>
                <c:pt idx="176">
                  <c:v>-1.0411192830646834</c:v>
                </c:pt>
                <c:pt idx="177">
                  <c:v>1.3579851593176242</c:v>
                </c:pt>
                <c:pt idx="178">
                  <c:v>-0.90240517126824316</c:v>
                </c:pt>
                <c:pt idx="179">
                  <c:v>0.14676162360170944</c:v>
                </c:pt>
                <c:pt idx="180">
                  <c:v>-0.16226594075509299</c:v>
                </c:pt>
                <c:pt idx="181">
                  <c:v>-0.8152098518039721</c:v>
                </c:pt>
                <c:pt idx="182">
                  <c:v>0.2280470767638493</c:v>
                </c:pt>
                <c:pt idx="183">
                  <c:v>-0.91202581286678719</c:v>
                </c:pt>
                <c:pt idx="184">
                  <c:v>0.23843596324780555</c:v>
                </c:pt>
                <c:pt idx="185">
                  <c:v>-0.62252331350633416</c:v>
                </c:pt>
                <c:pt idx="186">
                  <c:v>-0.10019805137827859</c:v>
                </c:pt>
                <c:pt idx="187">
                  <c:v>0.58572379230494143</c:v>
                </c:pt>
                <c:pt idx="188">
                  <c:v>-0.41117669732663809</c:v>
                </c:pt>
                <c:pt idx="189">
                  <c:v>0.24900469420020616</c:v>
                </c:pt>
                <c:pt idx="190">
                  <c:v>-0.65527941360482855</c:v>
                </c:pt>
                <c:pt idx="191">
                  <c:v>-2.7509040592965652</c:v>
                </c:pt>
                <c:pt idx="192">
                  <c:v>-0.1627267541603328</c:v>
                </c:pt>
                <c:pt idx="193">
                  <c:v>2.3695166375466803</c:v>
                </c:pt>
                <c:pt idx="194">
                  <c:v>-3.6668553933328254</c:v>
                </c:pt>
                <c:pt idx="195">
                  <c:v>0.66989437172588084</c:v>
                </c:pt>
                <c:pt idx="196">
                  <c:v>1.677104877590984</c:v>
                </c:pt>
                <c:pt idx="197">
                  <c:v>0.61435534994904861</c:v>
                </c:pt>
                <c:pt idx="198">
                  <c:v>-0.88068545398680542</c:v>
                </c:pt>
                <c:pt idx="199">
                  <c:v>0.47806084068554899</c:v>
                </c:pt>
                <c:pt idx="200">
                  <c:v>-1.4910253512437557</c:v>
                </c:pt>
                <c:pt idx="201">
                  <c:v>0.98257513778647831</c:v>
                </c:pt>
                <c:pt idx="202">
                  <c:v>2.3846178672421472E-2</c:v>
                </c:pt>
                <c:pt idx="203">
                  <c:v>0.2419885762469268</c:v>
                </c:pt>
                <c:pt idx="204">
                  <c:v>-1.1107528887823583</c:v>
                </c:pt>
                <c:pt idx="205">
                  <c:v>-0.86492270455999465</c:v>
                </c:pt>
                <c:pt idx="206">
                  <c:v>0.35768015894413463</c:v>
                </c:pt>
                <c:pt idx="207">
                  <c:v>-0.69582463302827235</c:v>
                </c:pt>
                <c:pt idx="208">
                  <c:v>-1.6681307673257388</c:v>
                </c:pt>
                <c:pt idx="209">
                  <c:v>0.48752196868782721</c:v>
                </c:pt>
                <c:pt idx="210">
                  <c:v>-0.5321832373257791</c:v>
                </c:pt>
                <c:pt idx="211">
                  <c:v>0.26819989080957995</c:v>
                </c:pt>
                <c:pt idx="212">
                  <c:v>0.61488438892869701</c:v>
                </c:pt>
                <c:pt idx="213">
                  <c:v>-0.27809433267746048</c:v>
                </c:pt>
                <c:pt idx="214">
                  <c:v>0.65918322506711036</c:v>
                </c:pt>
                <c:pt idx="215">
                  <c:v>-1.3290947294869224</c:v>
                </c:pt>
                <c:pt idx="216">
                  <c:v>0.77613520856855167</c:v>
                </c:pt>
                <c:pt idx="217">
                  <c:v>1.4948041389958351</c:v>
                </c:pt>
                <c:pt idx="218">
                  <c:v>-0.82150013734368221</c:v>
                </c:pt>
                <c:pt idx="219">
                  <c:v>-1.8676087321277866</c:v>
                </c:pt>
                <c:pt idx="220">
                  <c:v>-4.069091235885932E-2</c:v>
                </c:pt>
                <c:pt idx="221">
                  <c:v>1.5107936354842766</c:v>
                </c:pt>
                <c:pt idx="222">
                  <c:v>-0.58763229564034847</c:v>
                </c:pt>
                <c:pt idx="223">
                  <c:v>0.17781943788367777</c:v>
                </c:pt>
                <c:pt idx="224">
                  <c:v>0.55735900870647803</c:v>
                </c:pt>
                <c:pt idx="225">
                  <c:v>0.81842115208189048</c:v>
                </c:pt>
                <c:pt idx="226">
                  <c:v>-0.35962112945604358</c:v>
                </c:pt>
                <c:pt idx="227">
                  <c:v>-0.51309932413050874</c:v>
                </c:pt>
                <c:pt idx="228">
                  <c:v>-1.0696785798300603</c:v>
                </c:pt>
                <c:pt idx="229">
                  <c:v>-0.40711296275541164</c:v>
                </c:pt>
                <c:pt idx="230">
                  <c:v>0.99711250074834268</c:v>
                </c:pt>
                <c:pt idx="231">
                  <c:v>-0.8069885116326253</c:v>
                </c:pt>
                <c:pt idx="232">
                  <c:v>-0.15245172392819517</c:v>
                </c:pt>
                <c:pt idx="233">
                  <c:v>-0.88427348327269883</c:v>
                </c:pt>
                <c:pt idx="234">
                  <c:v>0.75556542273282157</c:v>
                </c:pt>
                <c:pt idx="235">
                  <c:v>0.3574641803290568</c:v>
                </c:pt>
                <c:pt idx="236">
                  <c:v>1.2732246964465013</c:v>
                </c:pt>
                <c:pt idx="237">
                  <c:v>-0.72552424275621064</c:v>
                </c:pt>
                <c:pt idx="238">
                  <c:v>0.43492371855993167</c:v>
                </c:pt>
                <c:pt idx="239">
                  <c:v>-1.4094986167490657</c:v>
                </c:pt>
                <c:pt idx="240">
                  <c:v>0.38552545887402018</c:v>
                </c:pt>
                <c:pt idx="241">
                  <c:v>-1.3729951312955067</c:v>
                </c:pt>
                <c:pt idx="242">
                  <c:v>-0.90471958162340227</c:v>
                </c:pt>
                <c:pt idx="243">
                  <c:v>-0.92678988928864958</c:v>
                </c:pt>
                <c:pt idx="244">
                  <c:v>0.45484102243390295</c:v>
                </c:pt>
                <c:pt idx="245">
                  <c:v>-0.16359898655114158</c:v>
                </c:pt>
                <c:pt idx="246">
                  <c:v>-1.5296628717221079</c:v>
                </c:pt>
                <c:pt idx="247">
                  <c:v>-0.25996855849740269</c:v>
                </c:pt>
                <c:pt idx="248">
                  <c:v>0.24489101890249212</c:v>
                </c:pt>
                <c:pt idx="249">
                  <c:v>0.77844886418356962</c:v>
                </c:pt>
                <c:pt idx="250">
                  <c:v>0.7795929107229651</c:v>
                </c:pt>
                <c:pt idx="251">
                  <c:v>-0.18254055852683448</c:v>
                </c:pt>
                <c:pt idx="252">
                  <c:v>-0.44225842131767201</c:v>
                </c:pt>
                <c:pt idx="253">
                  <c:v>0.16860471872975163</c:v>
                </c:pt>
                <c:pt idx="254">
                  <c:v>0.31756759445619032</c:v>
                </c:pt>
                <c:pt idx="255">
                  <c:v>0.54430083094825132</c:v>
                </c:pt>
                <c:pt idx="256">
                  <c:v>-1.3036343360438778</c:v>
                </c:pt>
                <c:pt idx="257">
                  <c:v>0.86744256823614874</c:v>
                </c:pt>
                <c:pt idx="258">
                  <c:v>0.70383294590367529</c:v>
                </c:pt>
                <c:pt idx="259">
                  <c:v>0.581749076389664</c:v>
                </c:pt>
                <c:pt idx="260">
                  <c:v>-0.60706537132768223</c:v>
                </c:pt>
                <c:pt idx="261">
                  <c:v>-0.14992622096708222</c:v>
                </c:pt>
                <c:pt idx="262">
                  <c:v>0.14573955252460324</c:v>
                </c:pt>
                <c:pt idx="263">
                  <c:v>-1.1192373776105484</c:v>
                </c:pt>
                <c:pt idx="264">
                  <c:v>-7.0233045600956853E-3</c:v>
                </c:pt>
                <c:pt idx="265">
                  <c:v>-0.19412824215100649</c:v>
                </c:pt>
                <c:pt idx="266">
                  <c:v>-1.0859040937278845</c:v>
                </c:pt>
                <c:pt idx="267">
                  <c:v>1.283227601857547</c:v>
                </c:pt>
                <c:pt idx="268">
                  <c:v>1.1553508660388008</c:v>
                </c:pt>
                <c:pt idx="269">
                  <c:v>0.31679207963022205</c:v>
                </c:pt>
                <c:pt idx="270">
                  <c:v>-0.50089368892620256</c:v>
                </c:pt>
                <c:pt idx="271">
                  <c:v>-1.4984594772930173</c:v>
                </c:pt>
                <c:pt idx="272">
                  <c:v>-3.1715769774515151E-2</c:v>
                </c:pt>
                <c:pt idx="273">
                  <c:v>-7.4122919353108538E-2</c:v>
                </c:pt>
                <c:pt idx="274">
                  <c:v>0.93189040044268834</c:v>
                </c:pt>
                <c:pt idx="275">
                  <c:v>0.41860905735557707</c:v>
                </c:pt>
                <c:pt idx="276">
                  <c:v>-0.18595371200378802</c:v>
                </c:pt>
                <c:pt idx="277">
                  <c:v>1.2250798680243289</c:v>
                </c:pt>
                <c:pt idx="278">
                  <c:v>1.8154344132659082</c:v>
                </c:pt>
                <c:pt idx="279">
                  <c:v>-0.56068162422587886</c:v>
                </c:pt>
                <c:pt idx="280">
                  <c:v>0.54177914355037016</c:v>
                </c:pt>
                <c:pt idx="281">
                  <c:v>2.0111699185194238</c:v>
                </c:pt>
                <c:pt idx="282">
                  <c:v>2.4585159626079029</c:v>
                </c:pt>
                <c:pt idx="283">
                  <c:v>-0.73407542331176356</c:v>
                </c:pt>
                <c:pt idx="284">
                  <c:v>0.13602842981003338</c:v>
                </c:pt>
                <c:pt idx="285">
                  <c:v>-9.9691123428613623E-2</c:v>
                </c:pt>
                <c:pt idx="286">
                  <c:v>-0.88079409274315135</c:v>
                </c:pt>
                <c:pt idx="287">
                  <c:v>0.44911151993743231</c:v>
                </c:pt>
                <c:pt idx="288">
                  <c:v>1.1498218582497481</c:v>
                </c:pt>
                <c:pt idx="289">
                  <c:v>-2.9170948295992325</c:v>
                </c:pt>
                <c:pt idx="290">
                  <c:v>-0.36386132240151653</c:v>
                </c:pt>
                <c:pt idx="291">
                  <c:v>0.82890421791409019</c:v>
                </c:pt>
                <c:pt idx="292">
                  <c:v>-1.6794265508847466</c:v>
                </c:pt>
                <c:pt idx="293">
                  <c:v>-2.0278664908773347</c:v>
                </c:pt>
                <c:pt idx="294">
                  <c:v>1.0524331591862008</c:v>
                </c:pt>
                <c:pt idx="295">
                  <c:v>-0.21791124292744887</c:v>
                </c:pt>
                <c:pt idx="296">
                  <c:v>-1.5345570635070933</c:v>
                </c:pt>
                <c:pt idx="297">
                  <c:v>-7.6227677698119917E-2</c:v>
                </c:pt>
                <c:pt idx="298">
                  <c:v>-0.15942905010172811</c:v>
                </c:pt>
                <c:pt idx="299">
                  <c:v>-9.9937613098621342E-2</c:v>
                </c:pt>
                <c:pt idx="300">
                  <c:v>-1.8712931253665654</c:v>
                </c:pt>
                <c:pt idx="301">
                  <c:v>-1.001593221621131</c:v>
                </c:pt>
                <c:pt idx="302">
                  <c:v>-8.9621815412212744E-2</c:v>
                </c:pt>
                <c:pt idx="303">
                  <c:v>-1.3302527482523583</c:v>
                </c:pt>
                <c:pt idx="304">
                  <c:v>-0.48917934652249434</c:v>
                </c:pt>
                <c:pt idx="305">
                  <c:v>-1.4374053893586056</c:v>
                </c:pt>
                <c:pt idx="306">
                  <c:v>0.61021172433944659</c:v>
                </c:pt>
                <c:pt idx="307">
                  <c:v>1.1245979963783643</c:v>
                </c:pt>
                <c:pt idx="308">
                  <c:v>0.47266612678742254</c:v>
                </c:pt>
                <c:pt idx="309">
                  <c:v>-0.50132006797859063</c:v>
                </c:pt>
                <c:pt idx="310">
                  <c:v>-1.2750975354870435</c:v>
                </c:pt>
                <c:pt idx="311">
                  <c:v>-0.15083511701194346</c:v>
                </c:pt>
                <c:pt idx="312">
                  <c:v>3.1521075598856445</c:v>
                </c:pt>
                <c:pt idx="313">
                  <c:v>-0.1838634799366575</c:v>
                </c:pt>
                <c:pt idx="314">
                  <c:v>-2.0799199414203535</c:v>
                </c:pt>
                <c:pt idx="315">
                  <c:v>-0.7942396622096779</c:v>
                </c:pt>
                <c:pt idx="316">
                  <c:v>-1.0172066287587069</c:v>
                </c:pt>
                <c:pt idx="317">
                  <c:v>-9.4116023564473864E-2</c:v>
                </c:pt>
                <c:pt idx="318">
                  <c:v>0.2396702288057683</c:v>
                </c:pt>
                <c:pt idx="319">
                  <c:v>-0.52673966273822392</c:v>
                </c:pt>
                <c:pt idx="320">
                  <c:v>-0.53748126012241448</c:v>
                </c:pt>
                <c:pt idx="321">
                  <c:v>-0.59960773074764884</c:v>
                </c:pt>
                <c:pt idx="322">
                  <c:v>-0.88396209475205567</c:v>
                </c:pt>
                <c:pt idx="323">
                  <c:v>-0.50816184090967598</c:v>
                </c:pt>
                <c:pt idx="324">
                  <c:v>-0.81289473225103326</c:v>
                </c:pt>
                <c:pt idx="325">
                  <c:v>-1.1622016119134388</c:v>
                </c:pt>
                <c:pt idx="326">
                  <c:v>1.0539495025996681</c:v>
                </c:pt>
                <c:pt idx="327">
                  <c:v>-2.0157656491868901</c:v>
                </c:pt>
                <c:pt idx="328">
                  <c:v>0.43920931209486597</c:v>
                </c:pt>
                <c:pt idx="329">
                  <c:v>-1.3122036646757496</c:v>
                </c:pt>
                <c:pt idx="330">
                  <c:v>-0.7907469207713258</c:v>
                </c:pt>
                <c:pt idx="331">
                  <c:v>-0.29788227532378547</c:v>
                </c:pt>
                <c:pt idx="332">
                  <c:v>-0.93409024103180482</c:v>
                </c:pt>
                <c:pt idx="333">
                  <c:v>1.1063214898110159</c:v>
                </c:pt>
                <c:pt idx="334">
                  <c:v>0.67412474256185595</c:v>
                </c:pt>
                <c:pt idx="335">
                  <c:v>0.11649895362859269</c:v>
                </c:pt>
                <c:pt idx="336">
                  <c:v>0.28002160994591047</c:v>
                </c:pt>
                <c:pt idx="337">
                  <c:v>-0.34643065529062539</c:v>
                </c:pt>
                <c:pt idx="338">
                  <c:v>1.0385843422768299</c:v>
                </c:pt>
                <c:pt idx="339">
                  <c:v>1.6895095655907528</c:v>
                </c:pt>
                <c:pt idx="340">
                  <c:v>0.90561368036943912</c:v>
                </c:pt>
                <c:pt idx="341">
                  <c:v>0.1930184083368455</c:v>
                </c:pt>
                <c:pt idx="342">
                  <c:v>-9.5387389913689682E-2</c:v>
                </c:pt>
                <c:pt idx="343">
                  <c:v>-6.4284892323523718E-2</c:v>
                </c:pt>
                <c:pt idx="344">
                  <c:v>1.8366726134828248</c:v>
                </c:pt>
                <c:pt idx="345">
                  <c:v>-0.16661294342757318</c:v>
                </c:pt>
                <c:pt idx="346">
                  <c:v>0.17631574966181174</c:v>
                </c:pt>
                <c:pt idx="347">
                  <c:v>-1.8054955874986056</c:v>
                </c:pt>
                <c:pt idx="348">
                  <c:v>0.79575240628477562</c:v>
                </c:pt>
                <c:pt idx="349">
                  <c:v>1.0101159090239666</c:v>
                </c:pt>
                <c:pt idx="350">
                  <c:v>-0.47744501162421088</c:v>
                </c:pt>
                <c:pt idx="351">
                  <c:v>-0.35583687046485518</c:v>
                </c:pt>
                <c:pt idx="352">
                  <c:v>-0.18102436469815969</c:v>
                </c:pt>
                <c:pt idx="353">
                  <c:v>-1.0392107467280887</c:v>
                </c:pt>
                <c:pt idx="354">
                  <c:v>2.0258322645577045</c:v>
                </c:pt>
                <c:pt idx="355">
                  <c:v>-9.7232613689826192E-2</c:v>
                </c:pt>
                <c:pt idx="356">
                  <c:v>-1.1061852660156206</c:v>
                </c:pt>
                <c:pt idx="357">
                  <c:v>-2.1400586027036557</c:v>
                </c:pt>
                <c:pt idx="358">
                  <c:v>-6.4893078303992829E-3</c:v>
                </c:pt>
                <c:pt idx="359">
                  <c:v>0.86987258198470119</c:v>
                </c:pt>
                <c:pt idx="360">
                  <c:v>1.2320755208755492</c:v>
                </c:pt>
                <c:pt idx="361">
                  <c:v>0.63363307320032936</c:v>
                </c:pt>
                <c:pt idx="362">
                  <c:v>-2.2108407802847054</c:v>
                </c:pt>
                <c:pt idx="363">
                  <c:v>-1.4828183051835011</c:v>
                </c:pt>
                <c:pt idx="364">
                  <c:v>0.51877843863158746</c:v>
                </c:pt>
                <c:pt idx="365">
                  <c:v>-0.6198302455940774</c:v>
                </c:pt>
                <c:pt idx="366">
                  <c:v>0.78814281180393109</c:v>
                </c:pt>
                <c:pt idx="367">
                  <c:v>-1.8157850879287054</c:v>
                </c:pt>
                <c:pt idx="368">
                  <c:v>0.12564691629582905</c:v>
                </c:pt>
                <c:pt idx="369">
                  <c:v>-1.111349701546327</c:v>
                </c:pt>
                <c:pt idx="370">
                  <c:v>-0.90720722391838893</c:v>
                </c:pt>
                <c:pt idx="371">
                  <c:v>0.54445990385404563</c:v>
                </c:pt>
                <c:pt idx="372">
                  <c:v>0.3854236215429136</c:v>
                </c:pt>
                <c:pt idx="373">
                  <c:v>-0.33875001965071183</c:v>
                </c:pt>
                <c:pt idx="374">
                  <c:v>0.22965293443581583</c:v>
                </c:pt>
                <c:pt idx="375">
                  <c:v>-1.7980789750504558</c:v>
                </c:pt>
                <c:pt idx="376">
                  <c:v>-1.3695040969804895</c:v>
                </c:pt>
                <c:pt idx="377">
                  <c:v>-1.1989566928269884</c:v>
                </c:pt>
                <c:pt idx="378">
                  <c:v>-0.5186331663595809</c:v>
                </c:pt>
                <c:pt idx="379">
                  <c:v>-1.4021810777237602</c:v>
                </c:pt>
                <c:pt idx="380">
                  <c:v>-0.48961284438697544</c:v>
                </c:pt>
                <c:pt idx="381">
                  <c:v>0.23947321846190628</c:v>
                </c:pt>
                <c:pt idx="382">
                  <c:v>-0.33049071821402387</c:v>
                </c:pt>
                <c:pt idx="383">
                  <c:v>-0.11818758180100103</c:v>
                </c:pt>
                <c:pt idx="384">
                  <c:v>-0.95714150316108926</c:v>
                </c:pt>
                <c:pt idx="385">
                  <c:v>-0.44318454564778703</c:v>
                </c:pt>
                <c:pt idx="386">
                  <c:v>0.3473939023708984</c:v>
                </c:pt>
                <c:pt idx="387">
                  <c:v>0.87793878783721868</c:v>
                </c:pt>
                <c:pt idx="388">
                  <c:v>-1.3251431751178977</c:v>
                </c:pt>
                <c:pt idx="389">
                  <c:v>0.12717316793736977</c:v>
                </c:pt>
                <c:pt idx="390">
                  <c:v>-1.9652681229038915</c:v>
                </c:pt>
                <c:pt idx="391">
                  <c:v>1.3457358022337993</c:v>
                </c:pt>
                <c:pt idx="392">
                  <c:v>0.89447649402957496</c:v>
                </c:pt>
                <c:pt idx="393">
                  <c:v>-1.875176224547906</c:v>
                </c:pt>
                <c:pt idx="394">
                  <c:v>-1.4732887392210432</c:v>
                </c:pt>
                <c:pt idx="395">
                  <c:v>-1.4063971886228113</c:v>
                </c:pt>
                <c:pt idx="396">
                  <c:v>1.0217792192289366</c:v>
                </c:pt>
                <c:pt idx="397">
                  <c:v>-6.6191399051512098E-2</c:v>
                </c:pt>
                <c:pt idx="398">
                  <c:v>-0.36947770161957627</c:v>
                </c:pt>
                <c:pt idx="399">
                  <c:v>0.12427581361537912</c:v>
                </c:pt>
                <c:pt idx="400">
                  <c:v>0.47328460909808101</c:v>
                </c:pt>
                <c:pt idx="401">
                  <c:v>-0.63765927742645534</c:v>
                </c:pt>
                <c:pt idx="402">
                  <c:v>0.26674718123013585</c:v>
                </c:pt>
                <c:pt idx="403">
                  <c:v>-1.219893691883372</c:v>
                </c:pt>
                <c:pt idx="404">
                  <c:v>-0.72189714380326697</c:v>
                </c:pt>
                <c:pt idx="405">
                  <c:v>-0.85936651684407706</c:v>
                </c:pt>
                <c:pt idx="406">
                  <c:v>2.1445975795812631</c:v>
                </c:pt>
                <c:pt idx="407">
                  <c:v>-0.69090084215566883</c:v>
                </c:pt>
                <c:pt idx="408">
                  <c:v>0.55826829927006361</c:v>
                </c:pt>
                <c:pt idx="409">
                  <c:v>0.64599842637250549</c:v>
                </c:pt>
                <c:pt idx="410">
                  <c:v>-2.647126045637938</c:v>
                </c:pt>
                <c:pt idx="411">
                  <c:v>1.6678032312612805</c:v>
                </c:pt>
                <c:pt idx="412">
                  <c:v>1.4081350469560483</c:v>
                </c:pt>
                <c:pt idx="413">
                  <c:v>0.76819108647656775</c:v>
                </c:pt>
                <c:pt idx="414">
                  <c:v>0.47084843938431242</c:v>
                </c:pt>
                <c:pt idx="415">
                  <c:v>0.66459375909657825</c:v>
                </c:pt>
                <c:pt idx="416">
                  <c:v>-0.5751278649766115</c:v>
                </c:pt>
                <c:pt idx="417">
                  <c:v>1.2955736998341048</c:v>
                </c:pt>
                <c:pt idx="418">
                  <c:v>0.37483113485217534</c:v>
                </c:pt>
                <c:pt idx="419">
                  <c:v>3.5005931857936282E-2</c:v>
                </c:pt>
                <c:pt idx="420">
                  <c:v>0.65893634952177638</c:v>
                </c:pt>
                <c:pt idx="421">
                  <c:v>-1.7230619768154249</c:v>
                </c:pt>
                <c:pt idx="422">
                  <c:v>1.5813894454524059E-2</c:v>
                </c:pt>
                <c:pt idx="423">
                  <c:v>-1.4599110869775929</c:v>
                </c:pt>
                <c:pt idx="424">
                  <c:v>-0.43538034893138444</c:v>
                </c:pt>
                <c:pt idx="425">
                  <c:v>-2.8793229828919893</c:v>
                </c:pt>
                <c:pt idx="426">
                  <c:v>1.0571162520847184</c:v>
                </c:pt>
                <c:pt idx="427">
                  <c:v>-0.34019953012087978</c:v>
                </c:pt>
                <c:pt idx="428">
                  <c:v>0.82292666315981333</c:v>
                </c:pt>
                <c:pt idx="429">
                  <c:v>0.93864232116291613</c:v>
                </c:pt>
                <c:pt idx="430">
                  <c:v>0.75430750704923488</c:v>
                </c:pt>
                <c:pt idx="431">
                  <c:v>-0.4344403455852025</c:v>
                </c:pt>
                <c:pt idx="432">
                  <c:v>-0.36582389457887082</c:v>
                </c:pt>
                <c:pt idx="433">
                  <c:v>0.51154106836102198</c:v>
                </c:pt>
                <c:pt idx="434">
                  <c:v>0.41422045354334108</c:v>
                </c:pt>
                <c:pt idx="435">
                  <c:v>-0.33440211801313735</c:v>
                </c:pt>
                <c:pt idx="436">
                  <c:v>-0.88587237921722939</c:v>
                </c:pt>
                <c:pt idx="437">
                  <c:v>6.33513184112659E-2</c:v>
                </c:pt>
                <c:pt idx="438">
                  <c:v>-0.73346858109649793</c:v>
                </c:pt>
                <c:pt idx="439">
                  <c:v>-0.95711745701934525</c:v>
                </c:pt>
                <c:pt idx="440">
                  <c:v>1.4966095752786646</c:v>
                </c:pt>
                <c:pt idx="441">
                  <c:v>-1.1134873438636324</c:v>
                </c:pt>
                <c:pt idx="442">
                  <c:v>0.74551221460517447</c:v>
                </c:pt>
                <c:pt idx="443">
                  <c:v>-0.1645597855256356</c:v>
                </c:pt>
                <c:pt idx="444">
                  <c:v>-1.0532349255688844</c:v>
                </c:pt>
                <c:pt idx="445">
                  <c:v>-1.1698196822608065</c:v>
                </c:pt>
                <c:pt idx="446">
                  <c:v>-0.94631477809878795</c:v>
                </c:pt>
                <c:pt idx="447">
                  <c:v>-1.0116456261154165</c:v>
                </c:pt>
                <c:pt idx="448">
                  <c:v>-0.51632215514732849</c:v>
                </c:pt>
                <c:pt idx="449">
                  <c:v>1.0927932686277839</c:v>
                </c:pt>
                <c:pt idx="450">
                  <c:v>0.19720618148290139</c:v>
                </c:pt>
                <c:pt idx="451">
                  <c:v>-0.28564860090152638</c:v>
                </c:pt>
                <c:pt idx="452">
                  <c:v>-0.75651297054022026</c:v>
                </c:pt>
                <c:pt idx="453">
                  <c:v>-0.25021677421347138</c:v>
                </c:pt>
                <c:pt idx="454">
                  <c:v>-1.6209480379472723</c:v>
                </c:pt>
                <c:pt idx="455">
                  <c:v>1.744952724572544</c:v>
                </c:pt>
                <c:pt idx="456">
                  <c:v>0.3602957433184289</c:v>
                </c:pt>
                <c:pt idx="457">
                  <c:v>-1.5108518298427966</c:v>
                </c:pt>
                <c:pt idx="458">
                  <c:v>0.63001499907653336</c:v>
                </c:pt>
                <c:pt idx="459">
                  <c:v>-9.8087216758947493E-2</c:v>
                </c:pt>
                <c:pt idx="460">
                  <c:v>2.9788727436020754</c:v>
                </c:pt>
                <c:pt idx="461">
                  <c:v>-1.9738134088312348E-2</c:v>
                </c:pt>
                <c:pt idx="462">
                  <c:v>-2.2133361144456901E-3</c:v>
                </c:pt>
                <c:pt idx="463">
                  <c:v>-0.67220243117142109</c:v>
                </c:pt>
                <c:pt idx="464">
                  <c:v>1.6870208306432024</c:v>
                </c:pt>
                <c:pt idx="465">
                  <c:v>-1.6633335099051376</c:v>
                </c:pt>
                <c:pt idx="466">
                  <c:v>0.51419331351981212</c:v>
                </c:pt>
                <c:pt idx="467">
                  <c:v>1.0275308321987573</c:v>
                </c:pt>
                <c:pt idx="468">
                  <c:v>-9.881829909408385E-2</c:v>
                </c:pt>
                <c:pt idx="469">
                  <c:v>-1.7513224066110848</c:v>
                </c:pt>
                <c:pt idx="470">
                  <c:v>2.1432312792440373</c:v>
                </c:pt>
                <c:pt idx="471">
                  <c:v>-1.7090097874233867</c:v>
                </c:pt>
                <c:pt idx="472">
                  <c:v>-0.74064268922663334</c:v>
                </c:pt>
                <c:pt idx="473">
                  <c:v>0.33936965867701874</c:v>
                </c:pt>
                <c:pt idx="474">
                  <c:v>0.53539069702165398</c:v>
                </c:pt>
                <c:pt idx="475">
                  <c:v>0.41169021640624504</c:v>
                </c:pt>
                <c:pt idx="476">
                  <c:v>-2.3271062494571759</c:v>
                </c:pt>
                <c:pt idx="477">
                  <c:v>-1.0581024062047701</c:v>
                </c:pt>
                <c:pt idx="478">
                  <c:v>-3.0758520235810289</c:v>
                </c:pt>
                <c:pt idx="479">
                  <c:v>-0.17240009911955961</c:v>
                </c:pt>
                <c:pt idx="480">
                  <c:v>0.53299438679209277</c:v>
                </c:pt>
                <c:pt idx="481">
                  <c:v>-1.5498070420711509</c:v>
                </c:pt>
                <c:pt idx="482">
                  <c:v>-3.5358794259151095E-2</c:v>
                </c:pt>
                <c:pt idx="483">
                  <c:v>-0.37944633581448134</c:v>
                </c:pt>
                <c:pt idx="484">
                  <c:v>1.103614653745153</c:v>
                </c:pt>
                <c:pt idx="485">
                  <c:v>0.19216198338842436</c:v>
                </c:pt>
                <c:pt idx="486">
                  <c:v>1.5095543867793639</c:v>
                </c:pt>
                <c:pt idx="487">
                  <c:v>0.2384544185040593</c:v>
                </c:pt>
                <c:pt idx="488">
                  <c:v>-8.1125285781838641E-2</c:v>
                </c:pt>
                <c:pt idx="489">
                  <c:v>0.20961528848546668</c:v>
                </c:pt>
                <c:pt idx="490">
                  <c:v>-0.26017789302858602</c:v>
                </c:pt>
                <c:pt idx="491">
                  <c:v>-2.0219619536089288</c:v>
                </c:pt>
                <c:pt idx="492">
                  <c:v>0.22908747227193166</c:v>
                </c:pt>
                <c:pt idx="493">
                  <c:v>0.18057875781553293</c:v>
                </c:pt>
                <c:pt idx="494">
                  <c:v>0.15236161840841939</c:v>
                </c:pt>
                <c:pt idx="495">
                  <c:v>1.6008279624367934</c:v>
                </c:pt>
                <c:pt idx="496">
                  <c:v>-0.18300577980781935</c:v>
                </c:pt>
                <c:pt idx="497">
                  <c:v>-0.36804154387731691</c:v>
                </c:pt>
                <c:pt idx="498">
                  <c:v>1.3427733699017808</c:v>
                </c:pt>
                <c:pt idx="499">
                  <c:v>2.5049342192631912</c:v>
                </c:pt>
                <c:pt idx="500">
                  <c:v>2.7547060729132579E-2</c:v>
                </c:pt>
                <c:pt idx="501">
                  <c:v>1.0561547846173085</c:v>
                </c:pt>
                <c:pt idx="502">
                  <c:v>-0.59225037992718721</c:v>
                </c:pt>
                <c:pt idx="503">
                  <c:v>-0.22071212834960874</c:v>
                </c:pt>
                <c:pt idx="504">
                  <c:v>-1.8924527006548848</c:v>
                </c:pt>
                <c:pt idx="505">
                  <c:v>0.26945487426732434</c:v>
                </c:pt>
                <c:pt idx="506">
                  <c:v>-1.5220203575504698</c:v>
                </c:pt>
                <c:pt idx="507">
                  <c:v>0.20383588623148527</c:v>
                </c:pt>
                <c:pt idx="508">
                  <c:v>1.0869102315545824</c:v>
                </c:pt>
                <c:pt idx="509">
                  <c:v>0.14333779841442221</c:v>
                </c:pt>
                <c:pt idx="510">
                  <c:v>0.73422306024070472</c:v>
                </c:pt>
                <c:pt idx="511">
                  <c:v>-0.17985101575660478</c:v>
                </c:pt>
                <c:pt idx="512">
                  <c:v>0.98808098326826566</c:v>
                </c:pt>
                <c:pt idx="513">
                  <c:v>0.30973691322198327</c:v>
                </c:pt>
                <c:pt idx="514">
                  <c:v>-0.77331023812935362</c:v>
                </c:pt>
                <c:pt idx="515">
                  <c:v>-0.32441303226047186</c:v>
                </c:pt>
                <c:pt idx="516">
                  <c:v>-0.81891043847873479</c:v>
                </c:pt>
                <c:pt idx="517">
                  <c:v>0.37343439673453438</c:v>
                </c:pt>
                <c:pt idx="518">
                  <c:v>-1.1808090694515827</c:v>
                </c:pt>
                <c:pt idx="519">
                  <c:v>2.1676836663696437</c:v>
                </c:pt>
                <c:pt idx="520">
                  <c:v>0.70144832095891119</c:v>
                </c:pt>
                <c:pt idx="521">
                  <c:v>0.56652584759158253</c:v>
                </c:pt>
                <c:pt idx="522">
                  <c:v>0.48570220196650854</c:v>
                </c:pt>
                <c:pt idx="523">
                  <c:v>0.47247448100177497</c:v>
                </c:pt>
                <c:pt idx="524">
                  <c:v>-0.442057771241399</c:v>
                </c:pt>
                <c:pt idx="525">
                  <c:v>-3.3513164716510819</c:v>
                </c:pt>
                <c:pt idx="526">
                  <c:v>0.22260517598457868</c:v>
                </c:pt>
                <c:pt idx="527">
                  <c:v>-1.5325747348079608</c:v>
                </c:pt>
                <c:pt idx="528">
                  <c:v>-1.3300602861121509</c:v>
                </c:pt>
                <c:pt idx="529">
                  <c:v>-0.12074629976024641</c:v>
                </c:pt>
                <c:pt idx="530">
                  <c:v>0.76695757116283558</c:v>
                </c:pt>
                <c:pt idx="531">
                  <c:v>1.1521641535216625</c:v>
                </c:pt>
                <c:pt idx="532">
                  <c:v>0.33812867354770104</c:v>
                </c:pt>
                <c:pt idx="533">
                  <c:v>-0.7241523029937823</c:v>
                </c:pt>
                <c:pt idx="534">
                  <c:v>-1.5873730922293381</c:v>
                </c:pt>
                <c:pt idx="535">
                  <c:v>1.1188974459235967</c:v>
                </c:pt>
                <c:pt idx="536">
                  <c:v>-0.26231392003200449</c:v>
                </c:pt>
                <c:pt idx="537">
                  <c:v>1.185720598155122</c:v>
                </c:pt>
                <c:pt idx="538">
                  <c:v>0.32433470268195391</c:v>
                </c:pt>
                <c:pt idx="539">
                  <c:v>-0.33967859819152996</c:v>
                </c:pt>
                <c:pt idx="540">
                  <c:v>0.31309514050236575</c:v>
                </c:pt>
                <c:pt idx="541">
                  <c:v>-0.39199263320101985</c:v>
                </c:pt>
                <c:pt idx="542">
                  <c:v>1.1726550635669148</c:v>
                </c:pt>
                <c:pt idx="543">
                  <c:v>9.7977894636371771E-2</c:v>
                </c:pt>
                <c:pt idx="544">
                  <c:v>0.88628416239073349</c:v>
                </c:pt>
                <c:pt idx="545">
                  <c:v>-0.35196117753924239</c:v>
                </c:pt>
                <c:pt idx="546">
                  <c:v>1.303383393484737</c:v>
                </c:pt>
                <c:pt idx="547">
                  <c:v>1.6092866797121388</c:v>
                </c:pt>
                <c:pt idx="548">
                  <c:v>-1.0593737492704893</c:v>
                </c:pt>
                <c:pt idx="549">
                  <c:v>-1.2787471070614458</c:v>
                </c:pt>
                <c:pt idx="550">
                  <c:v>0.74672916434848535</c:v>
                </c:pt>
                <c:pt idx="551">
                  <c:v>0.4518033826092368</c:v>
                </c:pt>
                <c:pt idx="552">
                  <c:v>0.50833766358814869</c:v>
                </c:pt>
                <c:pt idx="553">
                  <c:v>0.50422229326221679</c:v>
                </c:pt>
                <c:pt idx="554">
                  <c:v>-1.7710593373843635</c:v>
                </c:pt>
                <c:pt idx="555">
                  <c:v>2.0024145652735075</c:v>
                </c:pt>
                <c:pt idx="556">
                  <c:v>0.39621315328258616</c:v>
                </c:pt>
                <c:pt idx="557">
                  <c:v>-2.0192134660525236E-2</c:v>
                </c:pt>
                <c:pt idx="558">
                  <c:v>-0.29328200944729038</c:v>
                </c:pt>
                <c:pt idx="559">
                  <c:v>-2.2038833148322214</c:v>
                </c:pt>
                <c:pt idx="560">
                  <c:v>-9.9331970004639433E-2</c:v>
                </c:pt>
                <c:pt idx="561">
                  <c:v>1.1675916835792155</c:v>
                </c:pt>
                <c:pt idx="562">
                  <c:v>-0.54751913074801406</c:v>
                </c:pt>
                <c:pt idx="563">
                  <c:v>0.38004379597342752</c:v>
                </c:pt>
                <c:pt idx="564">
                  <c:v>-0.92269835393966604</c:v>
                </c:pt>
                <c:pt idx="565">
                  <c:v>1.7159285883871813</c:v>
                </c:pt>
                <c:pt idx="566">
                  <c:v>-0.81548888478210979</c:v>
                </c:pt>
                <c:pt idx="567">
                  <c:v>1.7139962207791937</c:v>
                </c:pt>
                <c:pt idx="568">
                  <c:v>-2.0668156298711291</c:v>
                </c:pt>
                <c:pt idx="569">
                  <c:v>-0.70468309606230473</c:v>
                </c:pt>
                <c:pt idx="570">
                  <c:v>-0.21044148300005353</c:v>
                </c:pt>
                <c:pt idx="571">
                  <c:v>0.26806573944136491</c:v>
                </c:pt>
                <c:pt idx="572">
                  <c:v>0.20652890769673421</c:v>
                </c:pt>
                <c:pt idx="573">
                  <c:v>-0.2318908600319117</c:v>
                </c:pt>
                <c:pt idx="574">
                  <c:v>0.95277298424975132</c:v>
                </c:pt>
                <c:pt idx="575">
                  <c:v>-0.47385705541992018</c:v>
                </c:pt>
                <c:pt idx="576">
                  <c:v>1.1300033196663397</c:v>
                </c:pt>
                <c:pt idx="577">
                  <c:v>0.12975308954267933</c:v>
                </c:pt>
                <c:pt idx="578">
                  <c:v>-1.4799186134402276</c:v>
                </c:pt>
                <c:pt idx="579">
                  <c:v>-0.35498199766698396</c:v>
                </c:pt>
                <c:pt idx="580">
                  <c:v>-1.4136842708621775</c:v>
                </c:pt>
                <c:pt idx="581">
                  <c:v>-0.13907539204085956</c:v>
                </c:pt>
                <c:pt idx="582">
                  <c:v>0.29093555967908663</c:v>
                </c:pt>
                <c:pt idx="583">
                  <c:v>-1.6150275106985787</c:v>
                </c:pt>
                <c:pt idx="584">
                  <c:v>-1.2371012927577709</c:v>
                </c:pt>
                <c:pt idx="585">
                  <c:v>3.6797011225813518E-2</c:v>
                </c:pt>
                <c:pt idx="586">
                  <c:v>2.0826796877983065</c:v>
                </c:pt>
                <c:pt idx="587">
                  <c:v>-0.77830798787178501</c:v>
                </c:pt>
                <c:pt idx="588">
                  <c:v>1.8466654261048245</c:v>
                </c:pt>
                <c:pt idx="589">
                  <c:v>5.4415289698634274E-2</c:v>
                </c:pt>
                <c:pt idx="590">
                  <c:v>0.24386279029372596</c:v>
                </c:pt>
                <c:pt idx="591">
                  <c:v>-2.3658694099526967E-2</c:v>
                </c:pt>
                <c:pt idx="592">
                  <c:v>-0.70280612703313727</c:v>
                </c:pt>
                <c:pt idx="593">
                  <c:v>-8.9178062161482857E-2</c:v>
                </c:pt>
                <c:pt idx="594">
                  <c:v>0.87117420103543886</c:v>
                </c:pt>
                <c:pt idx="595">
                  <c:v>0.82565258675042597</c:v>
                </c:pt>
                <c:pt idx="596">
                  <c:v>1.3030947846679972</c:v>
                </c:pt>
                <c:pt idx="597">
                  <c:v>-2.0136658575959099</c:v>
                </c:pt>
                <c:pt idx="598">
                  <c:v>-0.19082509114276702</c:v>
                </c:pt>
                <c:pt idx="599">
                  <c:v>-0.20336618640034834</c:v>
                </c:pt>
                <c:pt idx="600">
                  <c:v>-0.68771517590224573</c:v>
                </c:pt>
                <c:pt idx="601">
                  <c:v>-0.11485436112560056</c:v>
                </c:pt>
                <c:pt idx="602">
                  <c:v>0.58927473958943422</c:v>
                </c:pt>
                <c:pt idx="603">
                  <c:v>0.99315848409676599</c:v>
                </c:pt>
                <c:pt idx="604">
                  <c:v>1.5445869741207847</c:v>
                </c:pt>
                <c:pt idx="605">
                  <c:v>-0.36545750740710026</c:v>
                </c:pt>
                <c:pt idx="606">
                  <c:v>-0.87844616987226376</c:v>
                </c:pt>
                <c:pt idx="607">
                  <c:v>-0.53568449925193184</c:v>
                </c:pt>
                <c:pt idx="608">
                  <c:v>0.45749374829636913</c:v>
                </c:pt>
                <c:pt idx="609">
                  <c:v>0.15942470372018572</c:v>
                </c:pt>
                <c:pt idx="610">
                  <c:v>-0.2801272318466132</c:v>
                </c:pt>
                <c:pt idx="611">
                  <c:v>2.2265252634208282E-2</c:v>
                </c:pt>
                <c:pt idx="612">
                  <c:v>0.87512831724109141</c:v>
                </c:pt>
                <c:pt idx="613">
                  <c:v>-5.0534293779853572E-2</c:v>
                </c:pt>
                <c:pt idx="614">
                  <c:v>-0.315137242684491</c:v>
                </c:pt>
                <c:pt idx="615">
                  <c:v>-1.5685666158388309</c:v>
                </c:pt>
                <c:pt idx="616">
                  <c:v>-0.43865537803668886</c:v>
                </c:pt>
                <c:pt idx="617">
                  <c:v>-0.78913029850069261</c:v>
                </c:pt>
                <c:pt idx="618">
                  <c:v>-1.083250680688207</c:v>
                </c:pt>
                <c:pt idx="619">
                  <c:v>1.5980766007594027</c:v>
                </c:pt>
                <c:pt idx="620">
                  <c:v>-0.72653077309639624</c:v>
                </c:pt>
                <c:pt idx="621">
                  <c:v>1.0034767778354003</c:v>
                </c:pt>
                <c:pt idx="622">
                  <c:v>-0.31313260815419491</c:v>
                </c:pt>
                <c:pt idx="623">
                  <c:v>0.15718560981614185</c:v>
                </c:pt>
                <c:pt idx="624">
                  <c:v>0.99054941412086261</c:v>
                </c:pt>
              </c:numCache>
            </c:numRef>
          </c:xVal>
          <c:yVal>
            <c:numRef>
              <c:f>'xlf-x-y-scatter.xlsx'!YV</c:f>
              <c:numCache>
                <c:formatCode>General</c:formatCode>
                <c:ptCount val="625"/>
                <c:pt idx="0">
                  <c:v>0.74296538420911606</c:v>
                </c:pt>
                <c:pt idx="1">
                  <c:v>0.83405095053124145</c:v>
                </c:pt>
                <c:pt idx="2">
                  <c:v>0.56347866162386928</c:v>
                </c:pt>
                <c:pt idx="3">
                  <c:v>-0.72277215050354626</c:v>
                </c:pt>
                <c:pt idx="4">
                  <c:v>-0.35494517493135908</c:v>
                </c:pt>
                <c:pt idx="5">
                  <c:v>-1.1362169005545528</c:v>
                </c:pt>
                <c:pt idx="6">
                  <c:v>0.19877523215384124</c:v>
                </c:pt>
                <c:pt idx="7">
                  <c:v>7.772607829617445E-3</c:v>
                </c:pt>
                <c:pt idx="8">
                  <c:v>0.50654206521999146</c:v>
                </c:pt>
                <c:pt idx="9">
                  <c:v>0.5726831566539391</c:v>
                </c:pt>
                <c:pt idx="10">
                  <c:v>-1.4940391841532681</c:v>
                </c:pt>
                <c:pt idx="11">
                  <c:v>-0.30889873995514794</c:v>
                </c:pt>
                <c:pt idx="12">
                  <c:v>-0.56969966999630606</c:v>
                </c:pt>
                <c:pt idx="13">
                  <c:v>-0.30422699437170753</c:v>
                </c:pt>
                <c:pt idx="14">
                  <c:v>1.3734934111096355</c:v>
                </c:pt>
                <c:pt idx="15">
                  <c:v>2.2777886680171235</c:v>
                </c:pt>
                <c:pt idx="16">
                  <c:v>-0.5384549431947605</c:v>
                </c:pt>
                <c:pt idx="17">
                  <c:v>-0.14194696363383114</c:v>
                </c:pt>
                <c:pt idx="18">
                  <c:v>0.16318794036993822</c:v>
                </c:pt>
                <c:pt idx="19">
                  <c:v>0.98369870781370194</c:v>
                </c:pt>
                <c:pt idx="20">
                  <c:v>0.17181777468005466</c:v>
                </c:pt>
                <c:pt idx="21">
                  <c:v>1.4964305878833388</c:v>
                </c:pt>
                <c:pt idx="22">
                  <c:v>-0.51409411177575903</c:v>
                </c:pt>
                <c:pt idx="23">
                  <c:v>0.88964868603793046</c:v>
                </c:pt>
                <c:pt idx="24">
                  <c:v>1.5827561090800812</c:v>
                </c:pt>
                <c:pt idx="25">
                  <c:v>-1.0597452525036106</c:v>
                </c:pt>
                <c:pt idx="26">
                  <c:v>-1.7771308249830453</c:v>
                </c:pt>
                <c:pt idx="27">
                  <c:v>-1.5520410569890659</c:v>
                </c:pt>
                <c:pt idx="28">
                  <c:v>-0.14676047287326061</c:v>
                </c:pt>
                <c:pt idx="29">
                  <c:v>-2.9486260233076322E-2</c:v>
                </c:pt>
                <c:pt idx="30">
                  <c:v>1.1250399781495324</c:v>
                </c:pt>
                <c:pt idx="31">
                  <c:v>0.15924745743346955</c:v>
                </c:pt>
                <c:pt idx="32">
                  <c:v>0.20481295826897949</c:v>
                </c:pt>
                <c:pt idx="33">
                  <c:v>-0.47555022773247591</c:v>
                </c:pt>
                <c:pt idx="34">
                  <c:v>1.2399949261274399</c:v>
                </c:pt>
                <c:pt idx="35">
                  <c:v>-0.10644553931236886</c:v>
                </c:pt>
                <c:pt idx="36">
                  <c:v>-0.30491652744388076</c:v>
                </c:pt>
                <c:pt idx="37">
                  <c:v>-0.51701483755386912</c:v>
                </c:pt>
                <c:pt idx="38">
                  <c:v>-0.48987707360977589</c:v>
                </c:pt>
                <c:pt idx="39">
                  <c:v>1.6797301013053421</c:v>
                </c:pt>
                <c:pt idx="40">
                  <c:v>-2.0142190191586007</c:v>
                </c:pt>
                <c:pt idx="41">
                  <c:v>1.0401311644325721</c:v>
                </c:pt>
                <c:pt idx="42">
                  <c:v>-1.3312525650884079</c:v>
                </c:pt>
                <c:pt idx="43">
                  <c:v>-0.85452465726976845</c:v>
                </c:pt>
                <c:pt idx="44">
                  <c:v>-0.13363488841192073</c:v>
                </c:pt>
                <c:pt idx="45">
                  <c:v>1.4867185264051406</c:v>
                </c:pt>
                <c:pt idx="46">
                  <c:v>0.10505892752354862</c:v>
                </c:pt>
                <c:pt idx="47">
                  <c:v>0.87597272675822446</c:v>
                </c:pt>
                <c:pt idx="48">
                  <c:v>0.12530525160146083</c:v>
                </c:pt>
                <c:pt idx="49">
                  <c:v>-1.166905239088889E-2</c:v>
                </c:pt>
                <c:pt idx="50">
                  <c:v>-0.1246013836918905</c:v>
                </c:pt>
                <c:pt idx="51">
                  <c:v>-0.67353446149500673</c:v>
                </c:pt>
                <c:pt idx="52">
                  <c:v>0.14052797829850971</c:v>
                </c:pt>
                <c:pt idx="53">
                  <c:v>1.1529000149355784</c:v>
                </c:pt>
                <c:pt idx="54">
                  <c:v>0.31893572941965426</c:v>
                </c:pt>
                <c:pt idx="55">
                  <c:v>-0.47695346577113756</c:v>
                </c:pt>
                <c:pt idx="56">
                  <c:v>-0.69729918629332466</c:v>
                </c:pt>
                <c:pt idx="57">
                  <c:v>-0.84100699329899986</c:v>
                </c:pt>
                <c:pt idx="58">
                  <c:v>-0.88206749187398537</c:v>
                </c:pt>
                <c:pt idx="59">
                  <c:v>-0.82615658472301923</c:v>
                </c:pt>
                <c:pt idx="60">
                  <c:v>1.8340056214355103</c:v>
                </c:pt>
                <c:pt idx="61">
                  <c:v>1.5388031066557684</c:v>
                </c:pt>
                <c:pt idx="62">
                  <c:v>-1.7303171145447616</c:v>
                </c:pt>
                <c:pt idx="63">
                  <c:v>0.11494382345220711</c:v>
                </c:pt>
                <c:pt idx="64">
                  <c:v>1.7977944649371569</c:v>
                </c:pt>
                <c:pt idx="65">
                  <c:v>-0.58128261985966556</c:v>
                </c:pt>
                <c:pt idx="66">
                  <c:v>8.9872104629087041E-2</c:v>
                </c:pt>
                <c:pt idx="67">
                  <c:v>-0.52817711673439249</c:v>
                </c:pt>
                <c:pt idx="68">
                  <c:v>-0.9237460293463744</c:v>
                </c:pt>
                <c:pt idx="69">
                  <c:v>1.1976493713570431</c:v>
                </c:pt>
                <c:pt idx="70">
                  <c:v>0.83468314881260952</c:v>
                </c:pt>
                <c:pt idx="71">
                  <c:v>-0.77959215867414833</c:v>
                </c:pt>
                <c:pt idx="72">
                  <c:v>0.25018043117046906</c:v>
                </c:pt>
                <c:pt idx="73">
                  <c:v>-0.36214685591366658</c:v>
                </c:pt>
                <c:pt idx="74">
                  <c:v>-0.4213410718052204</c:v>
                </c:pt>
                <c:pt idx="75">
                  <c:v>-1.4872104606648655</c:v>
                </c:pt>
                <c:pt idx="76">
                  <c:v>7.006379594809431E-5</c:v>
                </c:pt>
                <c:pt idx="77">
                  <c:v>-1.1754581819028407</c:v>
                </c:pt>
                <c:pt idx="78">
                  <c:v>-9.0216832230705299E-2</c:v>
                </c:pt>
                <c:pt idx="79">
                  <c:v>-1.9060231521372022</c:v>
                </c:pt>
                <c:pt idx="80">
                  <c:v>-0.27140058855254984</c:v>
                </c:pt>
                <c:pt idx="81">
                  <c:v>-0.61302032849593679</c:v>
                </c:pt>
                <c:pt idx="82">
                  <c:v>-0.84477869215231982</c:v>
                </c:pt>
                <c:pt idx="83">
                  <c:v>-1.6294054030099896</c:v>
                </c:pt>
                <c:pt idx="84">
                  <c:v>1.0577132140107834</c:v>
                </c:pt>
                <c:pt idx="85">
                  <c:v>0.82521609891085002</c:v>
                </c:pt>
                <c:pt idx="86">
                  <c:v>-0.84397656174675895</c:v>
                </c:pt>
                <c:pt idx="87">
                  <c:v>-1.8642992367191062</c:v>
                </c:pt>
                <c:pt idx="88">
                  <c:v>0.16068989436318382</c:v>
                </c:pt>
                <c:pt idx="89">
                  <c:v>0.12676788420040547</c:v>
                </c:pt>
                <c:pt idx="90">
                  <c:v>-0.33976859531498421</c:v>
                </c:pt>
                <c:pt idx="91">
                  <c:v>0.80950278559195954</c:v>
                </c:pt>
                <c:pt idx="92">
                  <c:v>-0.5761020346070107</c:v>
                </c:pt>
                <c:pt idx="93">
                  <c:v>-5.7653391627400408E-2</c:v>
                </c:pt>
                <c:pt idx="94">
                  <c:v>0.89767495822059895</c:v>
                </c:pt>
                <c:pt idx="95">
                  <c:v>1.0649428373698522</c:v>
                </c:pt>
                <c:pt idx="96">
                  <c:v>-0.22407833583453163</c:v>
                </c:pt>
                <c:pt idx="97">
                  <c:v>0.39459289760734684</c:v>
                </c:pt>
                <c:pt idx="98">
                  <c:v>-0.62491740852461142</c:v>
                </c:pt>
                <c:pt idx="99">
                  <c:v>-1.2462246582612915</c:v>
                </c:pt>
                <c:pt idx="100">
                  <c:v>2.5388233262788655</c:v>
                </c:pt>
                <c:pt idx="101">
                  <c:v>-1.2630037842135642</c:v>
                </c:pt>
                <c:pt idx="102">
                  <c:v>0.76677590569951348</c:v>
                </c:pt>
                <c:pt idx="103">
                  <c:v>-1.1206551000880918</c:v>
                </c:pt>
                <c:pt idx="104">
                  <c:v>7.77268319223582E-2</c:v>
                </c:pt>
                <c:pt idx="105">
                  <c:v>-1.8894730489129645</c:v>
                </c:pt>
                <c:pt idx="106">
                  <c:v>-0.12156874964542465</c:v>
                </c:pt>
                <c:pt idx="107">
                  <c:v>0.27832413748418283</c:v>
                </c:pt>
                <c:pt idx="108">
                  <c:v>0.45290031231078604</c:v>
                </c:pt>
                <c:pt idx="109">
                  <c:v>0.27626757918447109</c:v>
                </c:pt>
                <c:pt idx="110">
                  <c:v>1.7173386718870753</c:v>
                </c:pt>
                <c:pt idx="111">
                  <c:v>-1.2875740069373598</c:v>
                </c:pt>
                <c:pt idx="112">
                  <c:v>1.0944670020262888</c:v>
                </c:pt>
                <c:pt idx="113">
                  <c:v>-2.0367365946181866</c:v>
                </c:pt>
                <c:pt idx="114">
                  <c:v>1.072979382985412</c:v>
                </c:pt>
                <c:pt idx="115">
                  <c:v>0.68932260564525505</c:v>
                </c:pt>
                <c:pt idx="116">
                  <c:v>-0.22228524891629706</c:v>
                </c:pt>
                <c:pt idx="117">
                  <c:v>-1.9646510344319004</c:v>
                </c:pt>
                <c:pt idx="118">
                  <c:v>-0.96358528953208333</c:v>
                </c:pt>
                <c:pt idx="119">
                  <c:v>-0.42402573700786295</c:v>
                </c:pt>
                <c:pt idx="120">
                  <c:v>0.98544389785683861</c:v>
                </c:pt>
                <c:pt idx="121">
                  <c:v>-0.91169818142734405</c:v>
                </c:pt>
                <c:pt idx="122">
                  <c:v>0.23599145628675289</c:v>
                </c:pt>
                <c:pt idx="123">
                  <c:v>-1.1754220711782717</c:v>
                </c:pt>
                <c:pt idx="124">
                  <c:v>0.27917485642740009</c:v>
                </c:pt>
                <c:pt idx="125">
                  <c:v>0.47512138855071234</c:v>
                </c:pt>
                <c:pt idx="126">
                  <c:v>1.108293203930276</c:v>
                </c:pt>
                <c:pt idx="127">
                  <c:v>0.90518589880829081</c:v>
                </c:pt>
                <c:pt idx="128">
                  <c:v>-0.13595449325022135</c:v>
                </c:pt>
                <c:pt idx="129">
                  <c:v>0.96582173668276528</c:v>
                </c:pt>
                <c:pt idx="130">
                  <c:v>-0.78631298346022815</c:v>
                </c:pt>
                <c:pt idx="131">
                  <c:v>-0.60710698557380494</c:v>
                </c:pt>
                <c:pt idx="132">
                  <c:v>-0.24797741629513423</c:v>
                </c:pt>
                <c:pt idx="133">
                  <c:v>-0.33844796122072918</c:v>
                </c:pt>
                <c:pt idx="134">
                  <c:v>-0.95754789862379375</c:v>
                </c:pt>
                <c:pt idx="135">
                  <c:v>7.3426429036817398E-2</c:v>
                </c:pt>
                <c:pt idx="136">
                  <c:v>0.10030174530026059</c:v>
                </c:pt>
                <c:pt idx="137">
                  <c:v>1.9088948321803523E-2</c:v>
                </c:pt>
                <c:pt idx="138">
                  <c:v>-1.0766039213708423</c:v>
                </c:pt>
                <c:pt idx="139">
                  <c:v>3.3842049930928932</c:v>
                </c:pt>
                <c:pt idx="140">
                  <c:v>-1.1960533053498372</c:v>
                </c:pt>
                <c:pt idx="141">
                  <c:v>-1.2498271033057935</c:v>
                </c:pt>
                <c:pt idx="142">
                  <c:v>-0.71251423169169104</c:v>
                </c:pt>
                <c:pt idx="143">
                  <c:v>-0.64011944748793004</c:v>
                </c:pt>
                <c:pt idx="144">
                  <c:v>-0.31025112218983963</c:v>
                </c:pt>
                <c:pt idx="145">
                  <c:v>-1.9030476150039339</c:v>
                </c:pt>
                <c:pt idx="146">
                  <c:v>1.098004849324413</c:v>
                </c:pt>
                <c:pt idx="147">
                  <c:v>0.28949194799794792</c:v>
                </c:pt>
                <c:pt idx="148">
                  <c:v>0.9037319286511547</c:v>
                </c:pt>
                <c:pt idx="149">
                  <c:v>0.33490840724509036</c:v>
                </c:pt>
                <c:pt idx="150">
                  <c:v>1.4180941998077794</c:v>
                </c:pt>
                <c:pt idx="151">
                  <c:v>3.5578794182420936E-2</c:v>
                </c:pt>
                <c:pt idx="152">
                  <c:v>-0.13856412358050479</c:v>
                </c:pt>
                <c:pt idx="153">
                  <c:v>-0.16650027561055658</c:v>
                </c:pt>
                <c:pt idx="154">
                  <c:v>-1.6123849374509198</c:v>
                </c:pt>
                <c:pt idx="155">
                  <c:v>1.3441447686087029</c:v>
                </c:pt>
                <c:pt idx="156">
                  <c:v>-0.98818330709984548</c:v>
                </c:pt>
                <c:pt idx="157">
                  <c:v>7.9938035333978377E-2</c:v>
                </c:pt>
                <c:pt idx="158">
                  <c:v>0.60738738621816801</c:v>
                </c:pt>
                <c:pt idx="159">
                  <c:v>-0.11834661335895875</c:v>
                </c:pt>
                <c:pt idx="160">
                  <c:v>-0.25138137545905864</c:v>
                </c:pt>
                <c:pt idx="161">
                  <c:v>2.297471718045121</c:v>
                </c:pt>
                <c:pt idx="162">
                  <c:v>0.71770952727372295</c:v>
                </c:pt>
                <c:pt idx="163">
                  <c:v>-0.25438448390877455</c:v>
                </c:pt>
                <c:pt idx="164">
                  <c:v>-0.13745903431873815</c:v>
                </c:pt>
                <c:pt idx="165">
                  <c:v>3.3573253981933933</c:v>
                </c:pt>
                <c:pt idx="166">
                  <c:v>-0.79214845861110073</c:v>
                </c:pt>
                <c:pt idx="167">
                  <c:v>0.17730474644301042</c:v>
                </c:pt>
                <c:pt idx="168">
                  <c:v>-1.6299065548128249</c:v>
                </c:pt>
                <c:pt idx="169">
                  <c:v>-2.1591524235697839</c:v>
                </c:pt>
                <c:pt idx="170">
                  <c:v>-0.82491597647623338</c:v>
                </c:pt>
                <c:pt idx="171">
                  <c:v>-0.4637414386346233</c:v>
                </c:pt>
                <c:pt idx="172">
                  <c:v>-0.56165092459216226</c:v>
                </c:pt>
                <c:pt idx="173">
                  <c:v>6.6359201029528803E-2</c:v>
                </c:pt>
                <c:pt idx="174">
                  <c:v>0.67231773655588467</c:v>
                </c:pt>
                <c:pt idx="175">
                  <c:v>2.009435851312726</c:v>
                </c:pt>
                <c:pt idx="176">
                  <c:v>-0.73988718914392904</c:v>
                </c:pt>
                <c:pt idx="177">
                  <c:v>1.2234394967978177</c:v>
                </c:pt>
                <c:pt idx="178">
                  <c:v>-0.47887757859117941</c:v>
                </c:pt>
                <c:pt idx="179">
                  <c:v>0.37084948322432731</c:v>
                </c:pt>
                <c:pt idx="180">
                  <c:v>0.35367881919495292</c:v>
                </c:pt>
                <c:pt idx="181">
                  <c:v>-0.94919671223356294</c:v>
                </c:pt>
                <c:pt idx="182">
                  <c:v>0.40776028074054527</c:v>
                </c:pt>
                <c:pt idx="183">
                  <c:v>-1.2837375638644035</c:v>
                </c:pt>
                <c:pt idx="184">
                  <c:v>8.7157574018976197E-2</c:v>
                </c:pt>
                <c:pt idx="185">
                  <c:v>-0.63016341552589905</c:v>
                </c:pt>
                <c:pt idx="186">
                  <c:v>-0.29088376393041421</c:v>
                </c:pt>
                <c:pt idx="187">
                  <c:v>1.1154458535115825</c:v>
                </c:pt>
                <c:pt idx="188">
                  <c:v>-0.6335543665075285</c:v>
                </c:pt>
                <c:pt idx="189">
                  <c:v>0.45225199854952458</c:v>
                </c:pt>
                <c:pt idx="190">
                  <c:v>-0.78237103526509255</c:v>
                </c:pt>
                <c:pt idx="191">
                  <c:v>-2.7801361675390877</c:v>
                </c:pt>
                <c:pt idx="192">
                  <c:v>-6.1293274106896334E-2</c:v>
                </c:pt>
                <c:pt idx="193">
                  <c:v>2.6408416867474536</c:v>
                </c:pt>
                <c:pt idx="194">
                  <c:v>-3.6313550674010284</c:v>
                </c:pt>
                <c:pt idx="195">
                  <c:v>0.66390358747871858</c:v>
                </c:pt>
                <c:pt idx="196">
                  <c:v>1.4935812921898257</c:v>
                </c:pt>
                <c:pt idx="197">
                  <c:v>1.0953263841372833</c:v>
                </c:pt>
                <c:pt idx="198">
                  <c:v>-1.1674091928018284</c:v>
                </c:pt>
                <c:pt idx="199">
                  <c:v>1.2374695318353421</c:v>
                </c:pt>
                <c:pt idx="200">
                  <c:v>-1.5879081336966099</c:v>
                </c:pt>
                <c:pt idx="201">
                  <c:v>1.4270254470201011</c:v>
                </c:pt>
                <c:pt idx="202">
                  <c:v>0.18446230392081966</c:v>
                </c:pt>
                <c:pt idx="203">
                  <c:v>0.12755219477406815</c:v>
                </c:pt>
                <c:pt idx="204">
                  <c:v>-0.85327298306503185</c:v>
                </c:pt>
                <c:pt idx="205">
                  <c:v>-1.355325689431564</c:v>
                </c:pt>
                <c:pt idx="206">
                  <c:v>0.6638276914272685</c:v>
                </c:pt>
                <c:pt idx="207">
                  <c:v>-1.0836256699776248</c:v>
                </c:pt>
                <c:pt idx="208">
                  <c:v>-1.3203480951699886</c:v>
                </c:pt>
                <c:pt idx="209">
                  <c:v>1.20487765616737</c:v>
                </c:pt>
                <c:pt idx="210">
                  <c:v>-7.4821686529686127E-2</c:v>
                </c:pt>
                <c:pt idx="211">
                  <c:v>-0.35747932295016061</c:v>
                </c:pt>
                <c:pt idx="212">
                  <c:v>0.71211044674960078</c:v>
                </c:pt>
                <c:pt idx="213">
                  <c:v>-1.0805143089061706</c:v>
                </c:pt>
                <c:pt idx="214">
                  <c:v>0.70211021568644494</c:v>
                </c:pt>
                <c:pt idx="215">
                  <c:v>0.14138696139740703</c:v>
                </c:pt>
                <c:pt idx="216">
                  <c:v>0.47171095739143387</c:v>
                </c:pt>
                <c:pt idx="217">
                  <c:v>1.4716276402443549</c:v>
                </c:pt>
                <c:pt idx="218">
                  <c:v>0.25364171257070356</c:v>
                </c:pt>
                <c:pt idx="219">
                  <c:v>-1.6738341416860445</c:v>
                </c:pt>
                <c:pt idx="220">
                  <c:v>-0.48979760554490931</c:v>
                </c:pt>
                <c:pt idx="221">
                  <c:v>1.8210097218680186</c:v>
                </c:pt>
                <c:pt idx="222">
                  <c:v>-0.46505567230169609</c:v>
                </c:pt>
                <c:pt idx="223">
                  <c:v>0.25477175716878875</c:v>
                </c:pt>
                <c:pt idx="224">
                  <c:v>0.45844244483522179</c:v>
                </c:pt>
                <c:pt idx="225">
                  <c:v>-0.16122721347063429</c:v>
                </c:pt>
                <c:pt idx="226">
                  <c:v>-0.54297740740001088</c:v>
                </c:pt>
                <c:pt idx="227">
                  <c:v>-0.31276210459374887</c:v>
                </c:pt>
                <c:pt idx="228">
                  <c:v>-0.61307648850275687</c:v>
                </c:pt>
                <c:pt idx="229">
                  <c:v>-0.24134302862661625</c:v>
                </c:pt>
                <c:pt idx="230">
                  <c:v>1.3292869608747393</c:v>
                </c:pt>
                <c:pt idx="231">
                  <c:v>-0.93630807659321302</c:v>
                </c:pt>
                <c:pt idx="232">
                  <c:v>0.62922028787184781</c:v>
                </c:pt>
                <c:pt idx="233">
                  <c:v>5.2440172524510498E-3</c:v>
                </c:pt>
                <c:pt idx="234">
                  <c:v>0.82582039704519739</c:v>
                </c:pt>
                <c:pt idx="235">
                  <c:v>0.44855500400990056</c:v>
                </c:pt>
                <c:pt idx="236">
                  <c:v>0.52517451898500112</c:v>
                </c:pt>
                <c:pt idx="237">
                  <c:v>-1.1875213345576379</c:v>
                </c:pt>
                <c:pt idx="238">
                  <c:v>0.8369685990267911</c:v>
                </c:pt>
                <c:pt idx="239">
                  <c:v>-1.0386141676876077</c:v>
                </c:pt>
                <c:pt idx="240">
                  <c:v>0.57526068642839279</c:v>
                </c:pt>
                <c:pt idx="241">
                  <c:v>-1.109240078934802</c:v>
                </c:pt>
                <c:pt idx="242">
                  <c:v>-0.20902148508485974</c:v>
                </c:pt>
                <c:pt idx="243">
                  <c:v>-1.0910127165572425</c:v>
                </c:pt>
                <c:pt idx="244">
                  <c:v>0.66210838323204202</c:v>
                </c:pt>
                <c:pt idx="245">
                  <c:v>0.44284343851328734</c:v>
                </c:pt>
                <c:pt idx="246">
                  <c:v>-1.293857598480495</c:v>
                </c:pt>
                <c:pt idx="247">
                  <c:v>-0.39634286336911329</c:v>
                </c:pt>
                <c:pt idx="248">
                  <c:v>-0.23830787324272926</c:v>
                </c:pt>
                <c:pt idx="249">
                  <c:v>-0.13906784182274956</c:v>
                </c:pt>
                <c:pt idx="250">
                  <c:v>0.91404389968102839</c:v>
                </c:pt>
                <c:pt idx="251">
                  <c:v>9.9711359777082925E-2</c:v>
                </c:pt>
                <c:pt idx="252">
                  <c:v>-0.78475356680289599</c:v>
                </c:pt>
                <c:pt idx="253">
                  <c:v>0.60845069422408637</c:v>
                </c:pt>
                <c:pt idx="254">
                  <c:v>1.1017013908513413</c:v>
                </c:pt>
                <c:pt idx="255">
                  <c:v>-0.10556092174718901</c:v>
                </c:pt>
                <c:pt idx="256">
                  <c:v>-1.3654863426843571</c:v>
                </c:pt>
                <c:pt idx="257">
                  <c:v>0.95762429356702072</c:v>
                </c:pt>
                <c:pt idx="258">
                  <c:v>1.3524135020638315</c:v>
                </c:pt>
                <c:pt idx="259">
                  <c:v>9.8084655333333493E-2</c:v>
                </c:pt>
                <c:pt idx="260">
                  <c:v>-0.39886028274112439</c:v>
                </c:pt>
                <c:pt idx="261">
                  <c:v>-0.3811740031298243</c:v>
                </c:pt>
                <c:pt idx="262">
                  <c:v>0.42001727301293934</c:v>
                </c:pt>
                <c:pt idx="263">
                  <c:v>-1.161440016605999</c:v>
                </c:pt>
                <c:pt idx="264">
                  <c:v>-0.53040206732459616</c:v>
                </c:pt>
                <c:pt idx="265">
                  <c:v>-0.40232067699186658</c:v>
                </c:pt>
                <c:pt idx="266">
                  <c:v>-0.78207743217838599</c:v>
                </c:pt>
                <c:pt idx="267">
                  <c:v>1.9690992434835035</c:v>
                </c:pt>
                <c:pt idx="268">
                  <c:v>1.1581945994552343</c:v>
                </c:pt>
                <c:pt idx="269">
                  <c:v>0.26990382869274243</c:v>
                </c:pt>
                <c:pt idx="270">
                  <c:v>-0.75608899912113281</c:v>
                </c:pt>
                <c:pt idx="271">
                  <c:v>-1.1349436794091439</c:v>
                </c:pt>
                <c:pt idx="272">
                  <c:v>0.33118999083534761</c:v>
                </c:pt>
                <c:pt idx="273">
                  <c:v>-0.31103849070269385</c:v>
                </c:pt>
                <c:pt idx="274">
                  <c:v>0.12470780789144775</c:v>
                </c:pt>
                <c:pt idx="275">
                  <c:v>-0.33745763444247001</c:v>
                </c:pt>
                <c:pt idx="276">
                  <c:v>-6.4239170967669512E-2</c:v>
                </c:pt>
                <c:pt idx="277">
                  <c:v>1.2835133068338054</c:v>
                </c:pt>
                <c:pt idx="278">
                  <c:v>1.0431123094142656</c:v>
                </c:pt>
                <c:pt idx="279">
                  <c:v>-0.67745309433194179</c:v>
                </c:pt>
                <c:pt idx="280">
                  <c:v>1.0797129232340701</c:v>
                </c:pt>
                <c:pt idx="281">
                  <c:v>1.8387315124550851</c:v>
                </c:pt>
                <c:pt idx="282">
                  <c:v>2.4040138369290314</c:v>
                </c:pt>
                <c:pt idx="283">
                  <c:v>-0.52691069651481104</c:v>
                </c:pt>
                <c:pt idx="284">
                  <c:v>-0.37568258215842176</c:v>
                </c:pt>
                <c:pt idx="285">
                  <c:v>0.23328667111076087</c:v>
                </c:pt>
                <c:pt idx="286">
                  <c:v>-1.1567100751405204</c:v>
                </c:pt>
                <c:pt idx="287">
                  <c:v>-0.33709638601514025</c:v>
                </c:pt>
                <c:pt idx="288">
                  <c:v>1.2983404592356362</c:v>
                </c:pt>
                <c:pt idx="289">
                  <c:v>-2.6656059458847352</c:v>
                </c:pt>
                <c:pt idx="290">
                  <c:v>-0.60181804234262892</c:v>
                </c:pt>
                <c:pt idx="291">
                  <c:v>0.40201917510288848</c:v>
                </c:pt>
                <c:pt idx="292">
                  <c:v>-2.5620901701892116</c:v>
                </c:pt>
                <c:pt idx="293">
                  <c:v>-1.8464700124147175</c:v>
                </c:pt>
                <c:pt idx="294">
                  <c:v>0.71845532672093282</c:v>
                </c:pt>
                <c:pt idx="295">
                  <c:v>0.43714070852794018</c:v>
                </c:pt>
                <c:pt idx="296">
                  <c:v>-1.3575327568830411</c:v>
                </c:pt>
                <c:pt idx="297">
                  <c:v>-0.1321831794806908</c:v>
                </c:pt>
                <c:pt idx="298">
                  <c:v>0.16094287746394717</c:v>
                </c:pt>
                <c:pt idx="299">
                  <c:v>-0.27744201979642702</c:v>
                </c:pt>
                <c:pt idx="300">
                  <c:v>-1.2787653972662172</c:v>
                </c:pt>
                <c:pt idx="301">
                  <c:v>-1.4984007075007035</c:v>
                </c:pt>
                <c:pt idx="302">
                  <c:v>-0.20105638397454423</c:v>
                </c:pt>
                <c:pt idx="303">
                  <c:v>-1.6387159390611405</c:v>
                </c:pt>
                <c:pt idx="304">
                  <c:v>-0.50325356192506188</c:v>
                </c:pt>
                <c:pt idx="305">
                  <c:v>-0.96108885502858798</c:v>
                </c:pt>
                <c:pt idx="306">
                  <c:v>0.81148139481564463</c:v>
                </c:pt>
                <c:pt idx="307">
                  <c:v>1.2945238364504756</c:v>
                </c:pt>
                <c:pt idx="308">
                  <c:v>0.45809330325664238</c:v>
                </c:pt>
                <c:pt idx="309">
                  <c:v>-0.42891532879512495</c:v>
                </c:pt>
                <c:pt idx="310">
                  <c:v>-1.0668864063886061</c:v>
                </c:pt>
                <c:pt idx="311">
                  <c:v>-3.54749795604931E-2</c:v>
                </c:pt>
                <c:pt idx="312">
                  <c:v>3.2707746480943967</c:v>
                </c:pt>
                <c:pt idx="313">
                  <c:v>-0.73230333660574765</c:v>
                </c:pt>
                <c:pt idx="314">
                  <c:v>-1.7931298093710109</c:v>
                </c:pt>
                <c:pt idx="315">
                  <c:v>-0.32237206114252798</c:v>
                </c:pt>
                <c:pt idx="316">
                  <c:v>-0.86266092920350257</c:v>
                </c:pt>
                <c:pt idx="317">
                  <c:v>6.5646522858242198E-2</c:v>
                </c:pt>
                <c:pt idx="318">
                  <c:v>-0.2752690072620777</c:v>
                </c:pt>
                <c:pt idx="319">
                  <c:v>-0.68456210348788105</c:v>
                </c:pt>
                <c:pt idx="320">
                  <c:v>-0.20361779028608312</c:v>
                </c:pt>
                <c:pt idx="321">
                  <c:v>-0.1807749589436819</c:v>
                </c:pt>
                <c:pt idx="322">
                  <c:v>-1.1634740407107003</c:v>
                </c:pt>
                <c:pt idx="323">
                  <c:v>-0.13386220305713525</c:v>
                </c:pt>
                <c:pt idx="324">
                  <c:v>-0.41963079176155971</c:v>
                </c:pt>
                <c:pt idx="325">
                  <c:v>-0.65932559650705047</c:v>
                </c:pt>
                <c:pt idx="326">
                  <c:v>0.84606963986782535</c:v>
                </c:pt>
                <c:pt idx="327">
                  <c:v>-1.6532398923459346</c:v>
                </c:pt>
                <c:pt idx="328">
                  <c:v>-1.0767224268573017E-2</c:v>
                </c:pt>
                <c:pt idx="329">
                  <c:v>-1.4356128364710417</c:v>
                </c:pt>
                <c:pt idx="330">
                  <c:v>-0.50131425781145533</c:v>
                </c:pt>
                <c:pt idx="331">
                  <c:v>-0.23164353460697543</c:v>
                </c:pt>
                <c:pt idx="332">
                  <c:v>-0.29909932600142797</c:v>
                </c:pt>
                <c:pt idx="333">
                  <c:v>0.9299144040310372</c:v>
                </c:pt>
                <c:pt idx="334">
                  <c:v>-4.9243035719327977E-2</c:v>
                </c:pt>
                <c:pt idx="335">
                  <c:v>0.75246717873732327</c:v>
                </c:pt>
                <c:pt idx="336">
                  <c:v>-3.1712155643002227E-3</c:v>
                </c:pt>
                <c:pt idx="337">
                  <c:v>-0.68046477730094823</c:v>
                </c:pt>
                <c:pt idx="338">
                  <c:v>0.81686949349421556</c:v>
                </c:pt>
                <c:pt idx="339">
                  <c:v>1.5415547365294064</c:v>
                </c:pt>
                <c:pt idx="340">
                  <c:v>0.65265819271786607</c:v>
                </c:pt>
                <c:pt idx="341">
                  <c:v>0.29280893358477778</c:v>
                </c:pt>
                <c:pt idx="342">
                  <c:v>0.45015928104634195</c:v>
                </c:pt>
                <c:pt idx="343">
                  <c:v>0.12139258601753178</c:v>
                </c:pt>
                <c:pt idx="344">
                  <c:v>1.5096685443008748</c:v>
                </c:pt>
                <c:pt idx="345">
                  <c:v>-1.1191846553430069</c:v>
                </c:pt>
                <c:pt idx="346">
                  <c:v>-0.31020822541004089</c:v>
                </c:pt>
                <c:pt idx="347">
                  <c:v>-0.93606325972002913</c:v>
                </c:pt>
                <c:pt idx="348">
                  <c:v>0.74436422860646545</c:v>
                </c:pt>
                <c:pt idx="349">
                  <c:v>1.1228678643343102</c:v>
                </c:pt>
                <c:pt idx="350">
                  <c:v>-0.17651557828266479</c:v>
                </c:pt>
                <c:pt idx="351">
                  <c:v>-5.4865606096641761E-2</c:v>
                </c:pt>
                <c:pt idx="352">
                  <c:v>-0.15463915068808737</c:v>
                </c:pt>
                <c:pt idx="353">
                  <c:v>-0.59660957239425427</c:v>
                </c:pt>
                <c:pt idx="354">
                  <c:v>1.3510912282575971</c:v>
                </c:pt>
                <c:pt idx="355">
                  <c:v>0.49165351118718503</c:v>
                </c:pt>
                <c:pt idx="356">
                  <c:v>-1.2741145634731403</c:v>
                </c:pt>
                <c:pt idx="357">
                  <c:v>-2.2384483170181477</c:v>
                </c:pt>
                <c:pt idx="358">
                  <c:v>0.3292123239644531</c:v>
                </c:pt>
                <c:pt idx="359">
                  <c:v>0.98421840133977168</c:v>
                </c:pt>
                <c:pt idx="360">
                  <c:v>0.87720254906010708</c:v>
                </c:pt>
                <c:pt idx="361">
                  <c:v>0.29742156477413789</c:v>
                </c:pt>
                <c:pt idx="362">
                  <c:v>-1.9986181975866868</c:v>
                </c:pt>
                <c:pt idx="363">
                  <c:v>-1.2383258837158144</c:v>
                </c:pt>
                <c:pt idx="364">
                  <c:v>0.50255503470255625</c:v>
                </c:pt>
                <c:pt idx="365">
                  <c:v>-0.69056853572760601</c:v>
                </c:pt>
                <c:pt idx="366">
                  <c:v>0.68385324280684912</c:v>
                </c:pt>
                <c:pt idx="367">
                  <c:v>-2.0056584261771055</c:v>
                </c:pt>
                <c:pt idx="368">
                  <c:v>6.6026564239145644E-2</c:v>
                </c:pt>
                <c:pt idx="369">
                  <c:v>-0.42059256909158982</c:v>
                </c:pt>
                <c:pt idx="370">
                  <c:v>-1.4842189573642917</c:v>
                </c:pt>
                <c:pt idx="371">
                  <c:v>0.93118794820205109</c:v>
                </c:pt>
                <c:pt idx="372">
                  <c:v>0.93876186016554997</c:v>
                </c:pt>
                <c:pt idx="373">
                  <c:v>-1.1132773519422843</c:v>
                </c:pt>
                <c:pt idx="374">
                  <c:v>0.11396504980791713</c:v>
                </c:pt>
                <c:pt idx="375">
                  <c:v>-1.5152343879032708</c:v>
                </c:pt>
                <c:pt idx="376">
                  <c:v>-0.66244711818678514</c:v>
                </c:pt>
                <c:pt idx="377">
                  <c:v>-0.67536751295378084</c:v>
                </c:pt>
                <c:pt idx="378">
                  <c:v>-0.79797244331668449</c:v>
                </c:pt>
                <c:pt idx="379">
                  <c:v>-1.4429179123148281</c:v>
                </c:pt>
                <c:pt idx="380">
                  <c:v>-9.6020217724981483E-2</c:v>
                </c:pt>
                <c:pt idx="381">
                  <c:v>0.2838444826936275</c:v>
                </c:pt>
                <c:pt idx="382">
                  <c:v>-0.51556591349639724</c:v>
                </c:pt>
                <c:pt idx="383">
                  <c:v>0.83916537314222717</c:v>
                </c:pt>
                <c:pt idx="384">
                  <c:v>-0.75338940729239001</c:v>
                </c:pt>
                <c:pt idx="385">
                  <c:v>3.1927758129116468E-2</c:v>
                </c:pt>
                <c:pt idx="386">
                  <c:v>0.63656426140560829</c:v>
                </c:pt>
                <c:pt idx="387">
                  <c:v>1.2359652494848312</c:v>
                </c:pt>
                <c:pt idx="388">
                  <c:v>-1.1688561743899668</c:v>
                </c:pt>
                <c:pt idx="389">
                  <c:v>4.7615417055885817E-3</c:v>
                </c:pt>
                <c:pt idx="390">
                  <c:v>-2.0607610618539143</c:v>
                </c:pt>
                <c:pt idx="391">
                  <c:v>1.7013385901198421</c:v>
                </c:pt>
                <c:pt idx="392">
                  <c:v>1.4063553118740439</c:v>
                </c:pt>
                <c:pt idx="393">
                  <c:v>-2.3971814091867998</c:v>
                </c:pt>
                <c:pt idx="394">
                  <c:v>-1.2355552331494752</c:v>
                </c:pt>
                <c:pt idx="395">
                  <c:v>-1.3397156060594397</c:v>
                </c:pt>
                <c:pt idx="396">
                  <c:v>0.42414092501319894</c:v>
                </c:pt>
                <c:pt idx="397">
                  <c:v>-0.46292490027422967</c:v>
                </c:pt>
                <c:pt idx="398">
                  <c:v>0.35536871600478892</c:v>
                </c:pt>
                <c:pt idx="399">
                  <c:v>-0.22432052806585034</c:v>
                </c:pt>
                <c:pt idx="400">
                  <c:v>0.93678201015792806</c:v>
                </c:pt>
                <c:pt idx="401">
                  <c:v>-1.0088024475375852</c:v>
                </c:pt>
                <c:pt idx="402">
                  <c:v>0.16981169858459222</c:v>
                </c:pt>
                <c:pt idx="403">
                  <c:v>-0.9148450528482166</c:v>
                </c:pt>
                <c:pt idx="404">
                  <c:v>-1.190317071705749</c:v>
                </c:pt>
                <c:pt idx="405">
                  <c:v>-1.1755153493764281</c:v>
                </c:pt>
                <c:pt idx="406">
                  <c:v>1.2416655129830168</c:v>
                </c:pt>
                <c:pt idx="407">
                  <c:v>-9.6593930828538288E-2</c:v>
                </c:pt>
                <c:pt idx="408">
                  <c:v>-0.41219129467234461</c:v>
                </c:pt>
                <c:pt idx="409">
                  <c:v>1.0387603744607534</c:v>
                </c:pt>
                <c:pt idx="410">
                  <c:v>-2.3580537197191624</c:v>
                </c:pt>
                <c:pt idx="411">
                  <c:v>2.2505822187172186</c:v>
                </c:pt>
                <c:pt idx="412">
                  <c:v>1.9187255875235727</c:v>
                </c:pt>
                <c:pt idx="413">
                  <c:v>0.21903606951184129</c:v>
                </c:pt>
                <c:pt idx="414">
                  <c:v>0.75143351373962353</c:v>
                </c:pt>
                <c:pt idx="415">
                  <c:v>0.66485944221340032</c:v>
                </c:pt>
                <c:pt idx="416">
                  <c:v>-0.91932099376522625</c:v>
                </c:pt>
                <c:pt idx="417">
                  <c:v>1.4602943438669329</c:v>
                </c:pt>
                <c:pt idx="418">
                  <c:v>0.43334811976406296</c:v>
                </c:pt>
                <c:pt idx="419">
                  <c:v>0.51051060613551846</c:v>
                </c:pt>
                <c:pt idx="420">
                  <c:v>0.9004419805460947</c:v>
                </c:pt>
                <c:pt idx="421">
                  <c:v>-1.4842550554281582</c:v>
                </c:pt>
                <c:pt idx="422">
                  <c:v>-0.40363142303845922</c:v>
                </c:pt>
                <c:pt idx="423">
                  <c:v>-0.8765521998052821</c:v>
                </c:pt>
                <c:pt idx="424">
                  <c:v>-0.80708551464790113</c:v>
                </c:pt>
                <c:pt idx="425">
                  <c:v>-2.364344304762998</c:v>
                </c:pt>
                <c:pt idx="426">
                  <c:v>1.0007606874055679</c:v>
                </c:pt>
                <c:pt idx="427">
                  <c:v>-0.51315428620887238</c:v>
                </c:pt>
                <c:pt idx="428">
                  <c:v>0.5174657710865096</c:v>
                </c:pt>
                <c:pt idx="429">
                  <c:v>1.8512823381711121</c:v>
                </c:pt>
                <c:pt idx="430">
                  <c:v>-0.42039169766682094</c:v>
                </c:pt>
                <c:pt idx="431">
                  <c:v>-0.60892678728320615</c:v>
                </c:pt>
                <c:pt idx="432">
                  <c:v>-0.51820837912044326</c:v>
                </c:pt>
                <c:pt idx="433">
                  <c:v>0.27175705783402704</c:v>
                </c:pt>
                <c:pt idx="434">
                  <c:v>4.0796155960462988E-2</c:v>
                </c:pt>
                <c:pt idx="435">
                  <c:v>-0.37505910748433013</c:v>
                </c:pt>
                <c:pt idx="436">
                  <c:v>-1.0821585114433168</c:v>
                </c:pt>
                <c:pt idx="437">
                  <c:v>-0.10067834411853566</c:v>
                </c:pt>
                <c:pt idx="438">
                  <c:v>-0.18419988667968051</c:v>
                </c:pt>
                <c:pt idx="439">
                  <c:v>-0.58346039900742852</c:v>
                </c:pt>
                <c:pt idx="440">
                  <c:v>0.69718553581461229</c:v>
                </c:pt>
                <c:pt idx="441">
                  <c:v>-1.1720756237942007</c:v>
                </c:pt>
                <c:pt idx="442">
                  <c:v>0.63300113920645673</c:v>
                </c:pt>
                <c:pt idx="443">
                  <c:v>-3.2755283135531901E-2</c:v>
                </c:pt>
                <c:pt idx="444">
                  <c:v>-0.53218717268854487</c:v>
                </c:pt>
                <c:pt idx="445">
                  <c:v>-1.0980842185201409</c:v>
                </c:pt>
                <c:pt idx="446">
                  <c:v>-0.34725455012568829</c:v>
                </c:pt>
                <c:pt idx="447">
                  <c:v>-1.3724609876558114</c:v>
                </c:pt>
                <c:pt idx="448">
                  <c:v>-0.91054757747778781</c:v>
                </c:pt>
                <c:pt idx="449">
                  <c:v>1.1701023251211908</c:v>
                </c:pt>
                <c:pt idx="450">
                  <c:v>0.49212657928784409</c:v>
                </c:pt>
                <c:pt idx="451">
                  <c:v>-0.2892781574027643</c:v>
                </c:pt>
                <c:pt idx="452">
                  <c:v>2.1776574736587451E-2</c:v>
                </c:pt>
                <c:pt idx="453">
                  <c:v>0.15106741211314689</c:v>
                </c:pt>
                <c:pt idx="454">
                  <c:v>-1.2193954115210111</c:v>
                </c:pt>
                <c:pt idx="455">
                  <c:v>1.4382763769503493</c:v>
                </c:pt>
                <c:pt idx="456">
                  <c:v>0.32499640888759135</c:v>
                </c:pt>
                <c:pt idx="457">
                  <c:v>-2.0174782636550908</c:v>
                </c:pt>
                <c:pt idx="458">
                  <c:v>0.27939667182198141</c:v>
                </c:pt>
                <c:pt idx="459">
                  <c:v>-0.61878594686418198</c:v>
                </c:pt>
                <c:pt idx="460">
                  <c:v>3.1904337341964548</c:v>
                </c:pt>
                <c:pt idx="461">
                  <c:v>7.2498427158397369E-2</c:v>
                </c:pt>
                <c:pt idx="462">
                  <c:v>-0.37085243113866229</c:v>
                </c:pt>
                <c:pt idx="463">
                  <c:v>-0.74147609759968836</c:v>
                </c:pt>
                <c:pt idx="464">
                  <c:v>1.2207361353396684</c:v>
                </c:pt>
                <c:pt idx="465">
                  <c:v>-2.1138948218597138</c:v>
                </c:pt>
                <c:pt idx="466">
                  <c:v>1.241473713581583</c:v>
                </c:pt>
                <c:pt idx="467">
                  <c:v>0.67594271455645705</c:v>
                </c:pt>
                <c:pt idx="468">
                  <c:v>0.11751904885073237</c:v>
                </c:pt>
                <c:pt idx="469">
                  <c:v>-0.98037342437805008</c:v>
                </c:pt>
                <c:pt idx="470">
                  <c:v>1.7139647109305753</c:v>
                </c:pt>
                <c:pt idx="471">
                  <c:v>-1.1804978738291512</c:v>
                </c:pt>
                <c:pt idx="472">
                  <c:v>-1.098099196387353</c:v>
                </c:pt>
                <c:pt idx="473">
                  <c:v>-1.8259904415549311E-2</c:v>
                </c:pt>
                <c:pt idx="474">
                  <c:v>-9.2304822367950679E-3</c:v>
                </c:pt>
                <c:pt idx="475">
                  <c:v>1.1341549229117738</c:v>
                </c:pt>
                <c:pt idx="476">
                  <c:v>-1.6632053488193432</c:v>
                </c:pt>
                <c:pt idx="477">
                  <c:v>-1.3921324641198107</c:v>
                </c:pt>
                <c:pt idx="478">
                  <c:v>-3.0452212048353924</c:v>
                </c:pt>
                <c:pt idx="479">
                  <c:v>0.30018223514872766</c:v>
                </c:pt>
                <c:pt idx="480">
                  <c:v>0.35654552016058016</c:v>
                </c:pt>
                <c:pt idx="481">
                  <c:v>-1.3491865731397512</c:v>
                </c:pt>
                <c:pt idx="482">
                  <c:v>0.32436450754425072</c:v>
                </c:pt>
                <c:pt idx="483">
                  <c:v>-0.81009951426668225</c:v>
                </c:pt>
                <c:pt idx="484">
                  <c:v>0.7547707949563488</c:v>
                </c:pt>
                <c:pt idx="485">
                  <c:v>-0.77749881416189903</c:v>
                </c:pt>
                <c:pt idx="486">
                  <c:v>2.062295212640735</c:v>
                </c:pt>
                <c:pt idx="487">
                  <c:v>-0.56300685121194927</c:v>
                </c:pt>
                <c:pt idx="488">
                  <c:v>0.57672934386134389</c:v>
                </c:pt>
                <c:pt idx="489">
                  <c:v>-0.46134848724820154</c:v>
                </c:pt>
                <c:pt idx="490">
                  <c:v>-0.82997846589686897</c:v>
                </c:pt>
                <c:pt idx="491">
                  <c:v>-2.1917151977350069</c:v>
                </c:pt>
                <c:pt idx="492">
                  <c:v>-0.10130280929547081</c:v>
                </c:pt>
                <c:pt idx="493">
                  <c:v>-0.48460211946558562</c:v>
                </c:pt>
                <c:pt idx="494">
                  <c:v>0.11396826548848939</c:v>
                </c:pt>
                <c:pt idx="495">
                  <c:v>1.7083122745776227</c:v>
                </c:pt>
                <c:pt idx="496">
                  <c:v>-0.31563144256265252</c:v>
                </c:pt>
                <c:pt idx="497">
                  <c:v>-0.70178686574719751</c:v>
                </c:pt>
                <c:pt idx="498">
                  <c:v>0.9475550546093523</c:v>
                </c:pt>
                <c:pt idx="499">
                  <c:v>2.6293259755113532</c:v>
                </c:pt>
                <c:pt idx="500">
                  <c:v>5.2026666004560684E-2</c:v>
                </c:pt>
                <c:pt idx="501">
                  <c:v>0.92137175651545677</c:v>
                </c:pt>
                <c:pt idx="502">
                  <c:v>-1.2805880349466015</c:v>
                </c:pt>
                <c:pt idx="503">
                  <c:v>-0.20456523375269139</c:v>
                </c:pt>
                <c:pt idx="504">
                  <c:v>-1.6366678367844749</c:v>
                </c:pt>
                <c:pt idx="505">
                  <c:v>-0.10660851796799836</c:v>
                </c:pt>
                <c:pt idx="506">
                  <c:v>-2.0748506847371653</c:v>
                </c:pt>
                <c:pt idx="507">
                  <c:v>0.7321848267399691</c:v>
                </c:pt>
                <c:pt idx="508">
                  <c:v>1.1751285858633698</c:v>
                </c:pt>
                <c:pt idx="509">
                  <c:v>-0.26110440465098056</c:v>
                </c:pt>
                <c:pt idx="510">
                  <c:v>0.98004936573981405</c:v>
                </c:pt>
                <c:pt idx="511">
                  <c:v>-2.0233989037326677E-2</c:v>
                </c:pt>
                <c:pt idx="512">
                  <c:v>1.1041193383800694</c:v>
                </c:pt>
                <c:pt idx="513">
                  <c:v>-0.62841391063402907</c:v>
                </c:pt>
                <c:pt idx="514">
                  <c:v>-0.60588372133058144</c:v>
                </c:pt>
                <c:pt idx="515">
                  <c:v>9.7846502819473824E-2</c:v>
                </c:pt>
                <c:pt idx="516">
                  <c:v>5.1741541037336969E-2</c:v>
                </c:pt>
                <c:pt idx="517">
                  <c:v>0.50025507132425551</c:v>
                </c:pt>
                <c:pt idx="518">
                  <c:v>-1.3655967651217353</c:v>
                </c:pt>
                <c:pt idx="519">
                  <c:v>1.8011810339897523</c:v>
                </c:pt>
                <c:pt idx="520">
                  <c:v>1.1581583827205995</c:v>
                </c:pt>
                <c:pt idx="521">
                  <c:v>1.8484659761721922E-2</c:v>
                </c:pt>
                <c:pt idx="522">
                  <c:v>-0.25769415026832632</c:v>
                </c:pt>
                <c:pt idx="523">
                  <c:v>0.70429230943896304</c:v>
                </c:pt>
                <c:pt idx="524">
                  <c:v>-0.80789137808482159</c:v>
                </c:pt>
                <c:pt idx="525">
                  <c:v>-3.2719649801771711</c:v>
                </c:pt>
                <c:pt idx="526">
                  <c:v>0.23512480857115542</c:v>
                </c:pt>
                <c:pt idx="527">
                  <c:v>-1.8066555219401945</c:v>
                </c:pt>
                <c:pt idx="528">
                  <c:v>0.10592851009831228</c:v>
                </c:pt>
                <c:pt idx="529">
                  <c:v>-0.38770768149888107</c:v>
                </c:pt>
                <c:pt idx="530">
                  <c:v>0.77926093877740144</c:v>
                </c:pt>
                <c:pt idx="531">
                  <c:v>1.1060611963300069</c:v>
                </c:pt>
                <c:pt idx="532">
                  <c:v>-0.11682288923894479</c:v>
                </c:pt>
                <c:pt idx="533">
                  <c:v>0.13746633802176433</c:v>
                </c:pt>
                <c:pt idx="534">
                  <c:v>-1.1069231170687015</c:v>
                </c:pt>
                <c:pt idx="535">
                  <c:v>0.93042627980248949</c:v>
                </c:pt>
                <c:pt idx="536">
                  <c:v>-0.25770953771417726</c:v>
                </c:pt>
                <c:pt idx="537">
                  <c:v>1.6388139258069543</c:v>
                </c:pt>
                <c:pt idx="538">
                  <c:v>0.70939540130955991</c:v>
                </c:pt>
                <c:pt idx="539">
                  <c:v>-0.56177528437177193</c:v>
                </c:pt>
                <c:pt idx="540">
                  <c:v>-0.13115765260356121</c:v>
                </c:pt>
                <c:pt idx="541">
                  <c:v>-0.81590893396241881</c:v>
                </c:pt>
                <c:pt idx="542">
                  <c:v>0.9323835627334045</c:v>
                </c:pt>
                <c:pt idx="543">
                  <c:v>0.501772423162124</c:v>
                </c:pt>
                <c:pt idx="544">
                  <c:v>1.4196827779250289</c:v>
                </c:pt>
                <c:pt idx="545">
                  <c:v>-0.52598640379094441</c:v>
                </c:pt>
                <c:pt idx="546">
                  <c:v>1.0950167686520982</c:v>
                </c:pt>
                <c:pt idx="547">
                  <c:v>1.2742124371663703</c:v>
                </c:pt>
                <c:pt idx="548">
                  <c:v>-0.74791774515106646</c:v>
                </c:pt>
                <c:pt idx="549">
                  <c:v>-0.74165753974753645</c:v>
                </c:pt>
                <c:pt idx="550">
                  <c:v>1.1463796969427766</c:v>
                </c:pt>
                <c:pt idx="551">
                  <c:v>-2.3115738754014847E-3</c:v>
                </c:pt>
                <c:pt idx="552">
                  <c:v>0.68105988006001694</c:v>
                </c:pt>
                <c:pt idx="553">
                  <c:v>0.33259143443452921</c:v>
                </c:pt>
                <c:pt idx="554">
                  <c:v>-1.4658831516248487</c:v>
                </c:pt>
                <c:pt idx="555">
                  <c:v>1.8579691385677057</c:v>
                </c:pt>
                <c:pt idx="556">
                  <c:v>-0.43200169861079957</c:v>
                </c:pt>
                <c:pt idx="557">
                  <c:v>-0.36010710291016818</c:v>
                </c:pt>
                <c:pt idx="558">
                  <c:v>-0.43137300547660962</c:v>
                </c:pt>
                <c:pt idx="559">
                  <c:v>-1.0492650393851075</c:v>
                </c:pt>
                <c:pt idx="560">
                  <c:v>-0.2658991891749824</c:v>
                </c:pt>
                <c:pt idx="561">
                  <c:v>1.6766616112566881</c:v>
                </c:pt>
                <c:pt idx="562">
                  <c:v>0.89304451674940633</c:v>
                </c:pt>
                <c:pt idx="563">
                  <c:v>0.45731628169832306</c:v>
                </c:pt>
                <c:pt idx="564">
                  <c:v>-0.77777843025848448</c:v>
                </c:pt>
                <c:pt idx="565">
                  <c:v>1.5749876682051884</c:v>
                </c:pt>
                <c:pt idx="566">
                  <c:v>-1.290021218331153</c:v>
                </c:pt>
                <c:pt idx="567">
                  <c:v>1.3994795202462662</c:v>
                </c:pt>
                <c:pt idx="568">
                  <c:v>-2.2080998287113824</c:v>
                </c:pt>
                <c:pt idx="569">
                  <c:v>-0.81699059881402125</c:v>
                </c:pt>
                <c:pt idx="570">
                  <c:v>-0.31832197702372567</c:v>
                </c:pt>
                <c:pt idx="571">
                  <c:v>0.26189194959721496</c:v>
                </c:pt>
                <c:pt idx="572">
                  <c:v>0.1672247538409658</c:v>
                </c:pt>
                <c:pt idx="573">
                  <c:v>-0.98894442513199521</c:v>
                </c:pt>
                <c:pt idx="574">
                  <c:v>0.44288751947521471</c:v>
                </c:pt>
                <c:pt idx="575">
                  <c:v>-0.12078928173197284</c:v>
                </c:pt>
                <c:pt idx="576">
                  <c:v>0.61201892439048255</c:v>
                </c:pt>
                <c:pt idx="577">
                  <c:v>0.43318702109814</c:v>
                </c:pt>
                <c:pt idx="578">
                  <c:v>-1.4934733404682463</c:v>
                </c:pt>
                <c:pt idx="579">
                  <c:v>0.31046389070328806</c:v>
                </c:pt>
                <c:pt idx="580">
                  <c:v>-1.3372751837579713</c:v>
                </c:pt>
                <c:pt idx="581">
                  <c:v>0.84856785123156242</c:v>
                </c:pt>
                <c:pt idx="582">
                  <c:v>-3.3497240738850076E-3</c:v>
                </c:pt>
                <c:pt idx="583">
                  <c:v>-1.0877861516622971</c:v>
                </c:pt>
                <c:pt idx="584">
                  <c:v>-0.90710970239895983</c:v>
                </c:pt>
                <c:pt idx="585">
                  <c:v>0.31650558216966862</c:v>
                </c:pt>
                <c:pt idx="586">
                  <c:v>1.5895312776723025</c:v>
                </c:pt>
                <c:pt idx="587">
                  <c:v>-0.929929751832128</c:v>
                </c:pt>
                <c:pt idx="588">
                  <c:v>2.1985303098585858</c:v>
                </c:pt>
                <c:pt idx="589">
                  <c:v>-0.52504755546507575</c:v>
                </c:pt>
                <c:pt idx="590">
                  <c:v>0.43176803354467558</c:v>
                </c:pt>
                <c:pt idx="591">
                  <c:v>0.46825859712021062</c:v>
                </c:pt>
                <c:pt idx="592">
                  <c:v>-0.56388963622456634</c:v>
                </c:pt>
                <c:pt idx="593">
                  <c:v>-0.70463170765805827</c:v>
                </c:pt>
                <c:pt idx="594">
                  <c:v>1.2341956636197551</c:v>
                </c:pt>
                <c:pt idx="595">
                  <c:v>0.71277274398606638</c:v>
                </c:pt>
                <c:pt idx="596">
                  <c:v>0.3668751017600721</c:v>
                </c:pt>
                <c:pt idx="597">
                  <c:v>-2.0131310274357754</c:v>
                </c:pt>
                <c:pt idx="598">
                  <c:v>-9.774443592689698E-2</c:v>
                </c:pt>
                <c:pt idx="599">
                  <c:v>-9.6676549739609582E-2</c:v>
                </c:pt>
                <c:pt idx="600">
                  <c:v>-1.0241485208606491</c:v>
                </c:pt>
                <c:pt idx="601">
                  <c:v>0.2299457241478341</c:v>
                </c:pt>
                <c:pt idx="602">
                  <c:v>0.23485975978549511</c:v>
                </c:pt>
                <c:pt idx="603">
                  <c:v>1.1313437076461828</c:v>
                </c:pt>
                <c:pt idx="604">
                  <c:v>1.644929879865435</c:v>
                </c:pt>
                <c:pt idx="605">
                  <c:v>-0.1529554021213799</c:v>
                </c:pt>
                <c:pt idx="606">
                  <c:v>-1.1616669482511648</c:v>
                </c:pt>
                <c:pt idx="607">
                  <c:v>-1.3991059423733181</c:v>
                </c:pt>
                <c:pt idx="608">
                  <c:v>0.24516990508614692</c:v>
                </c:pt>
                <c:pt idx="609">
                  <c:v>-0.92771775562513126</c:v>
                </c:pt>
                <c:pt idx="610">
                  <c:v>-0.3363116978096839</c:v>
                </c:pt>
                <c:pt idx="611">
                  <c:v>-0.70085247367326597</c:v>
                </c:pt>
                <c:pt idx="612">
                  <c:v>1.1670227637433841</c:v>
                </c:pt>
                <c:pt idx="613">
                  <c:v>0.48621060104641062</c:v>
                </c:pt>
                <c:pt idx="614">
                  <c:v>0.23763171502597508</c:v>
                </c:pt>
                <c:pt idx="615">
                  <c:v>-1.289004370923184</c:v>
                </c:pt>
                <c:pt idx="616">
                  <c:v>0.14260190047005061</c:v>
                </c:pt>
                <c:pt idx="617">
                  <c:v>-0.75047579252873675</c:v>
                </c:pt>
                <c:pt idx="618">
                  <c:v>-1.0381372936067439</c:v>
                </c:pt>
                <c:pt idx="619">
                  <c:v>1.5123147667783021</c:v>
                </c:pt>
                <c:pt idx="620">
                  <c:v>-0.76740911047736082</c:v>
                </c:pt>
                <c:pt idx="621">
                  <c:v>0.39060971382275045</c:v>
                </c:pt>
                <c:pt idx="622">
                  <c:v>-0.38628671530619163</c:v>
                </c:pt>
                <c:pt idx="623">
                  <c:v>-0.58601588390299231</c:v>
                </c:pt>
                <c:pt idx="624">
                  <c:v>1.2496078596161946</c:v>
                </c:pt>
              </c:numCache>
            </c:numRef>
          </c:yVal>
          <c:smooth val="0"/>
          <c:extLst xmlns:c16r2="http://schemas.microsoft.com/office/drawing/2015/06/chart">
            <c:ext xmlns:c16="http://schemas.microsoft.com/office/drawing/2014/chart" uri="{C3380CC4-5D6E-409C-BE32-E72D297353CC}">
              <c16:uniqueId val="{00000000-0F70-4A65-95CF-EBB4EABC6CDD}"/>
            </c:ext>
          </c:extLst>
        </c:ser>
        <c:dLbls>
          <c:showLegendKey val="0"/>
          <c:showVal val="0"/>
          <c:showCatName val="0"/>
          <c:showSerName val="0"/>
          <c:showPercent val="0"/>
          <c:showBubbleSize val="0"/>
        </c:dLbls>
        <c:axId val="530379600"/>
        <c:axId val="530379208"/>
      </c:scatterChart>
      <c:valAx>
        <c:axId val="530379600"/>
        <c:scaling>
          <c:orientation val="minMax"/>
          <c:max val="4"/>
          <c:min val="-4"/>
        </c:scaling>
        <c:delete val="0"/>
        <c:axPos val="b"/>
        <c:numFmt formatCode="General" sourceLinked="1"/>
        <c:majorTickMark val="out"/>
        <c:minorTickMark val="none"/>
        <c:tickLblPos val="nextTo"/>
        <c:crossAx val="530379208"/>
        <c:crossesAt val="0"/>
        <c:crossBetween val="midCat"/>
      </c:valAx>
      <c:valAx>
        <c:axId val="530379208"/>
        <c:scaling>
          <c:orientation val="minMax"/>
          <c:max val="4"/>
          <c:min val="-4"/>
        </c:scaling>
        <c:delete val="0"/>
        <c:axPos val="l"/>
        <c:majorGridlines>
          <c:spPr>
            <a:ln>
              <a:noFill/>
            </a:ln>
          </c:spPr>
        </c:majorGridlines>
        <c:numFmt formatCode="General" sourceLinked="1"/>
        <c:majorTickMark val="out"/>
        <c:minorTickMark val="none"/>
        <c:tickLblPos val="nextTo"/>
        <c:crossAx val="530379600"/>
        <c:crosses val="autoZero"/>
        <c:crossBetween val="midCat"/>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'X Y interface'!$C$87</c:f>
              <c:strCache>
                <c:ptCount val="1"/>
                <c:pt idx="0">
                  <c:v>low</c:v>
                </c:pt>
              </c:strCache>
            </c:strRef>
          </c:tx>
          <c:spPr>
            <a:solidFill>
              <a:schemeClr val="accent1"/>
            </a:solidFill>
            <a:ln>
              <a:noFill/>
            </a:ln>
            <a:effectLst/>
          </c:spPr>
          <c:invertIfNegative val="0"/>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interface'!$C$88:$C$99</c:f>
              <c:numCache>
                <c:formatCode>General</c:formatCode>
                <c:ptCount val="12"/>
                <c:pt idx="0">
                  <c:v>83</c:v>
                </c:pt>
                <c:pt idx="1">
                  <c:v>30</c:v>
                </c:pt>
                <c:pt idx="2">
                  <c:v>88</c:v>
                </c:pt>
                <c:pt idx="3">
                  <c:v>42</c:v>
                </c:pt>
                <c:pt idx="4">
                  <c:v>75</c:v>
                </c:pt>
                <c:pt idx="5">
                  <c:v>50</c:v>
                </c:pt>
                <c:pt idx="6">
                  <c:v>10</c:v>
                </c:pt>
                <c:pt idx="7">
                  <c:v>28</c:v>
                </c:pt>
                <c:pt idx="8">
                  <c:v>60</c:v>
                </c:pt>
                <c:pt idx="9">
                  <c:v>64</c:v>
                </c:pt>
                <c:pt idx="10">
                  <c:v>85</c:v>
                </c:pt>
                <c:pt idx="11">
                  <c:v>64</c:v>
                </c:pt>
              </c:numCache>
            </c:numRef>
          </c:val>
        </c:ser>
        <c:ser>
          <c:idx val="1"/>
          <c:order val="1"/>
          <c:tx>
            <c:strRef>
              <c:f>'X Y interface'!$D$87</c:f>
              <c:strCache>
                <c:ptCount val="1"/>
                <c:pt idx="0">
                  <c:v>med </c:v>
                </c:pt>
              </c:strCache>
            </c:strRef>
          </c:tx>
          <c:spPr>
            <a:solidFill>
              <a:schemeClr val="accent2"/>
            </a:solidFill>
            <a:ln>
              <a:noFill/>
            </a:ln>
            <a:effectLst/>
          </c:spPr>
          <c:invertIfNegative val="0"/>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interface'!$D$88:$D$99</c:f>
              <c:numCache>
                <c:formatCode>General</c:formatCode>
                <c:ptCount val="12"/>
                <c:pt idx="0">
                  <c:v>78</c:v>
                </c:pt>
                <c:pt idx="1">
                  <c:v>56</c:v>
                </c:pt>
                <c:pt idx="2">
                  <c:v>34</c:v>
                </c:pt>
                <c:pt idx="3">
                  <c:v>73</c:v>
                </c:pt>
                <c:pt idx="4">
                  <c:v>64</c:v>
                </c:pt>
                <c:pt idx="5">
                  <c:v>29</c:v>
                </c:pt>
                <c:pt idx="6">
                  <c:v>70</c:v>
                </c:pt>
                <c:pt idx="7">
                  <c:v>69</c:v>
                </c:pt>
                <c:pt idx="8">
                  <c:v>75</c:v>
                </c:pt>
                <c:pt idx="9">
                  <c:v>13</c:v>
                </c:pt>
                <c:pt idx="10">
                  <c:v>42</c:v>
                </c:pt>
                <c:pt idx="11">
                  <c:v>62</c:v>
                </c:pt>
              </c:numCache>
            </c:numRef>
          </c:val>
        </c:ser>
        <c:ser>
          <c:idx val="2"/>
          <c:order val="2"/>
          <c:tx>
            <c:strRef>
              <c:f>'X Y interface'!$E$87</c:f>
              <c:strCache>
                <c:ptCount val="1"/>
                <c:pt idx="0">
                  <c:v>high</c:v>
                </c:pt>
              </c:strCache>
            </c:strRef>
          </c:tx>
          <c:spPr>
            <a:solidFill>
              <a:schemeClr val="accent3"/>
            </a:solidFill>
            <a:ln>
              <a:noFill/>
            </a:ln>
            <a:effectLst/>
          </c:spPr>
          <c:invertIfNegative val="0"/>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interface'!$E$88:$E$99</c:f>
              <c:numCache>
                <c:formatCode>General</c:formatCode>
                <c:ptCount val="12"/>
                <c:pt idx="0">
                  <c:v>66</c:v>
                </c:pt>
                <c:pt idx="1">
                  <c:v>98</c:v>
                </c:pt>
                <c:pt idx="2">
                  <c:v>59</c:v>
                </c:pt>
                <c:pt idx="3">
                  <c:v>88</c:v>
                </c:pt>
                <c:pt idx="4">
                  <c:v>68</c:v>
                </c:pt>
                <c:pt idx="5">
                  <c:v>68</c:v>
                </c:pt>
                <c:pt idx="6">
                  <c:v>20</c:v>
                </c:pt>
                <c:pt idx="7">
                  <c:v>21</c:v>
                </c:pt>
                <c:pt idx="8">
                  <c:v>36</c:v>
                </c:pt>
                <c:pt idx="9">
                  <c:v>28</c:v>
                </c:pt>
                <c:pt idx="10">
                  <c:v>30</c:v>
                </c:pt>
                <c:pt idx="11">
                  <c:v>94</c:v>
                </c:pt>
              </c:numCache>
            </c:numRef>
          </c:val>
        </c:ser>
        <c:dLbls>
          <c:showLegendKey val="0"/>
          <c:showVal val="0"/>
          <c:showCatName val="0"/>
          <c:showSerName val="0"/>
          <c:showPercent val="0"/>
          <c:showBubbleSize val="0"/>
        </c:dLbls>
        <c:gapWidth val="219"/>
        <c:overlap val="-27"/>
        <c:axId val="530380776"/>
        <c:axId val="530381168"/>
      </c:barChart>
      <c:catAx>
        <c:axId val="530380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381168"/>
        <c:crosses val="autoZero"/>
        <c:auto val="1"/>
        <c:lblAlgn val="ctr"/>
        <c:lblOffset val="100"/>
        <c:noMultiLvlLbl val="0"/>
      </c:catAx>
      <c:valAx>
        <c:axId val="5303811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30380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'X Y interface'!$C$87</c:f>
              <c:strCache>
                <c:ptCount val="1"/>
                <c:pt idx="0">
                  <c:v>low</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interface'!$C$88:$C$99</c:f>
              <c:numCache>
                <c:formatCode>General</c:formatCode>
                <c:ptCount val="12"/>
                <c:pt idx="0">
                  <c:v>83</c:v>
                </c:pt>
                <c:pt idx="1">
                  <c:v>30</c:v>
                </c:pt>
                <c:pt idx="2">
                  <c:v>88</c:v>
                </c:pt>
                <c:pt idx="3">
                  <c:v>42</c:v>
                </c:pt>
                <c:pt idx="4">
                  <c:v>75</c:v>
                </c:pt>
                <c:pt idx="5">
                  <c:v>50</c:v>
                </c:pt>
                <c:pt idx="6">
                  <c:v>10</c:v>
                </c:pt>
                <c:pt idx="7">
                  <c:v>28</c:v>
                </c:pt>
                <c:pt idx="8">
                  <c:v>60</c:v>
                </c:pt>
                <c:pt idx="9">
                  <c:v>64</c:v>
                </c:pt>
                <c:pt idx="10">
                  <c:v>85</c:v>
                </c:pt>
                <c:pt idx="11">
                  <c:v>64</c:v>
                </c:pt>
              </c:numCache>
            </c:numRef>
          </c:val>
          <c:smooth val="0"/>
        </c:ser>
        <c:ser>
          <c:idx val="1"/>
          <c:order val="1"/>
          <c:tx>
            <c:strRef>
              <c:f>'X Y interface'!$D$87</c:f>
              <c:strCache>
                <c:ptCount val="1"/>
                <c:pt idx="0">
                  <c:v>med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interface'!$D$88:$D$99</c:f>
              <c:numCache>
                <c:formatCode>General</c:formatCode>
                <c:ptCount val="12"/>
                <c:pt idx="0">
                  <c:v>78</c:v>
                </c:pt>
                <c:pt idx="1">
                  <c:v>56</c:v>
                </c:pt>
                <c:pt idx="2">
                  <c:v>34</c:v>
                </c:pt>
                <c:pt idx="3">
                  <c:v>73</c:v>
                </c:pt>
                <c:pt idx="4">
                  <c:v>64</c:v>
                </c:pt>
                <c:pt idx="5">
                  <c:v>29</c:v>
                </c:pt>
                <c:pt idx="6">
                  <c:v>70</c:v>
                </c:pt>
                <c:pt idx="7">
                  <c:v>69</c:v>
                </c:pt>
                <c:pt idx="8">
                  <c:v>75</c:v>
                </c:pt>
                <c:pt idx="9">
                  <c:v>13</c:v>
                </c:pt>
                <c:pt idx="10">
                  <c:v>42</c:v>
                </c:pt>
                <c:pt idx="11">
                  <c:v>62</c:v>
                </c:pt>
              </c:numCache>
            </c:numRef>
          </c:val>
          <c:smooth val="0"/>
        </c:ser>
        <c:ser>
          <c:idx val="2"/>
          <c:order val="2"/>
          <c:tx>
            <c:strRef>
              <c:f>'X Y interface'!$E$87</c:f>
              <c:strCache>
                <c:ptCount val="1"/>
                <c:pt idx="0">
                  <c:v>high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'X Y interface'!$B$88:$B$99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'X Y interface'!$E$88:$E$99</c:f>
              <c:numCache>
                <c:formatCode>General</c:formatCode>
                <c:ptCount val="12"/>
                <c:pt idx="0">
                  <c:v>66</c:v>
                </c:pt>
                <c:pt idx="1">
                  <c:v>98</c:v>
                </c:pt>
                <c:pt idx="2">
                  <c:v>59</c:v>
                </c:pt>
                <c:pt idx="3">
                  <c:v>88</c:v>
                </c:pt>
                <c:pt idx="4">
                  <c:v>68</c:v>
                </c:pt>
                <c:pt idx="5">
                  <c:v>68</c:v>
                </c:pt>
                <c:pt idx="6">
                  <c:v>20</c:v>
                </c:pt>
                <c:pt idx="7">
                  <c:v>21</c:v>
                </c:pt>
                <c:pt idx="8">
                  <c:v>36</c:v>
                </c:pt>
                <c:pt idx="9">
                  <c:v>28</c:v>
                </c:pt>
                <c:pt idx="10">
                  <c:v>30</c:v>
                </c:pt>
                <c:pt idx="11">
                  <c:v>94</c:v>
                </c:pt>
              </c:numCache>
            </c:numRef>
          </c:val>
          <c:smooth val="0"/>
        </c:ser>
        <c:dLbls>
          <c:showLegendKey val="0"/>
          <c:showVal val="0"/>
          <c:showCatName val="0"/>
          <c:showSerName val="0"/>
          <c:showPercent val="0"/>
          <c:showBubbleSize val="0"/>
        </c:dLbls>
        <c:marker val="1"/>
        <c:smooth val="0"/>
        <c:axId val="532467384"/>
        <c:axId val="532477184"/>
      </c:lineChart>
      <c:catAx>
        <c:axId val="53246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2477184"/>
        <c:crosses val="autoZero"/>
        <c:auto val="1"/>
        <c:lblAlgn val="ctr"/>
        <c:lblOffset val="100"/>
        <c:noMultiLvlLbl val="0"/>
      </c:catAx>
      <c:valAx>
        <c:axId val="532477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2467384"/>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Windows</c:v>
                </c:pt>
              </c:strCache>
            </c:strRef>
          </c:tx>
          <c:spPr>
            <a:solidFill>
              <a:schemeClr val="bg2">
                <a:lumMod val="65000"/>
              </a:schemeClr>
            </a:solidFill>
            <a:ln>
              <a:noFill/>
            </a:ln>
            <a:effectLst/>
          </c:spPr>
          <c:invertIfNegative val="0"/>
          <c:cat>
            <c:strRef>
              <c:f>Sheet1!$B$1:$E$1</c:f>
              <c:strCache>
                <c:ptCount val="4"/>
                <c:pt idx="0">
                  <c:v>2013</c:v>
                </c:pt>
                <c:pt idx="1">
                  <c:v>2014</c:v>
                </c:pt>
                <c:pt idx="2">
                  <c:v>2015</c:v>
                </c:pt>
                <c:pt idx="3">
                  <c:v>2016</c:v>
                </c:pt>
              </c:strCache>
            </c:strRef>
          </c:cat>
          <c:val>
            <c:numRef>
              <c:f>Sheet1!$B$2:$E$2</c:f>
              <c:numCache>
                <c:formatCode>General</c:formatCode>
                <c:ptCount val="4"/>
                <c:pt idx="0">
                  <c:v>5</c:v>
                </c:pt>
                <c:pt idx="1">
                  <c:v>3</c:v>
                </c:pt>
                <c:pt idx="2">
                  <c:v>6</c:v>
                </c:pt>
                <c:pt idx="3">
                  <c:v>3</c:v>
                </c:pt>
              </c:numCache>
            </c:numRef>
          </c:val>
        </c:ser>
        <c:ser>
          <c:idx val="1"/>
          <c:order val="1"/>
          <c:tx>
            <c:strRef>
              <c:f>Sheet1!$A$3</c:f>
              <c:strCache>
                <c:ptCount val="1"/>
                <c:pt idx="0">
                  <c:v>Linux</c:v>
                </c:pt>
              </c:strCache>
            </c:strRef>
          </c:tx>
          <c:spPr>
            <a:solidFill>
              <a:schemeClr val="bg2">
                <a:lumMod val="75000"/>
              </a:schemeClr>
            </a:solidFill>
            <a:ln>
              <a:noFill/>
            </a:ln>
            <a:effectLst/>
          </c:spPr>
          <c:invertIfNegative val="0"/>
          <c:cat>
            <c:strRef>
              <c:f>Sheet1!$B$1:$E$1</c:f>
              <c:strCache>
                <c:ptCount val="4"/>
                <c:pt idx="0">
                  <c:v>2013</c:v>
                </c:pt>
                <c:pt idx="1">
                  <c:v>2014</c:v>
                </c:pt>
                <c:pt idx="2">
                  <c:v>2015</c:v>
                </c:pt>
                <c:pt idx="3">
                  <c:v>2016</c:v>
                </c:pt>
              </c:strCache>
            </c:strRef>
          </c:cat>
          <c:val>
            <c:numRef>
              <c:f>Sheet1!$B$3:$E$3</c:f>
              <c:numCache>
                <c:formatCode>General</c:formatCode>
                <c:ptCount val="4"/>
                <c:pt idx="0">
                  <c:v>20</c:v>
                </c:pt>
                <c:pt idx="1">
                  <c:v>25</c:v>
                </c:pt>
                <c:pt idx="2">
                  <c:v>23</c:v>
                </c:pt>
                <c:pt idx="3">
                  <c:v>27</c:v>
                </c:pt>
              </c:numCache>
            </c:numRef>
          </c:val>
        </c:ser>
        <c:ser>
          <c:idx val="2"/>
          <c:order val="2"/>
          <c:tx>
            <c:strRef>
              <c:f>Sheet1!$A$4</c:f>
              <c:strCache>
                <c:ptCount val="1"/>
                <c:pt idx="0">
                  <c:v>Mainframe</c:v>
                </c:pt>
              </c:strCache>
            </c:strRef>
          </c:tx>
          <c:spPr>
            <a:solidFill>
              <a:schemeClr val="accent1"/>
            </a:solidFill>
            <a:ln>
              <a:noFill/>
            </a:ln>
            <a:effectLst/>
          </c:spPr>
          <c:invertIfNegative val="0"/>
          <c:cat>
            <c:strRef>
              <c:f>Sheet1!$B$1:$E$1</c:f>
              <c:strCache>
                <c:ptCount val="4"/>
                <c:pt idx="0">
                  <c:v>2013</c:v>
                </c:pt>
                <c:pt idx="1">
                  <c:v>2014</c:v>
                </c:pt>
                <c:pt idx="2">
                  <c:v>2015</c:v>
                </c:pt>
                <c:pt idx="3">
                  <c:v>2016</c:v>
                </c:pt>
              </c:strCache>
            </c:strRef>
          </c:cat>
          <c:val>
            <c:numRef>
              <c:f>Sheet1!$B$4:$E$4</c:f>
              <c:numCache>
                <c:formatCode>General</c:formatCode>
                <c:ptCount val="4"/>
                <c:pt idx="0">
                  <c:v>14</c:v>
                </c:pt>
                <c:pt idx="1">
                  <c:v>20</c:v>
                </c:pt>
                <c:pt idx="2">
                  <c:v>18</c:v>
                </c:pt>
                <c:pt idx="3">
                  <c:v>25</c:v>
                </c:pt>
              </c:numCache>
            </c:numRef>
          </c:val>
        </c:ser>
        <c:dLbls>
          <c:showLegendKey val="0"/>
          <c:showVal val="0"/>
          <c:showCatName val="0"/>
          <c:showSerName val="0"/>
          <c:showPercent val="0"/>
          <c:showBubbleSize val="0"/>
        </c:dLbls>
        <c:gapWidth val="100"/>
        <c:axId val="532473264"/>
        <c:axId val="532474048"/>
      </c:barChart>
      <c:catAx>
        <c:axId val="53247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2474048"/>
        <c:crosses val="autoZero"/>
        <c:auto val="1"/>
        <c:lblAlgn val="ctr"/>
        <c:lblOffset val="100"/>
        <c:noMultiLvlLbl val="0"/>
      </c:catAx>
      <c:valAx>
        <c:axId val="53247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2473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72440944881891E-2"/>
          <c:y val="0.10342222860195267"/>
          <c:w val="0.91436089238845142"/>
          <c:h val="0.69735526182649077"/>
        </c:manualLayout>
      </c:layout>
      <c:lineChart>
        <c:grouping val="standard"/>
        <c:varyColors val="0"/>
        <c:ser>
          <c:idx val="0"/>
          <c:order val="0"/>
          <c:tx>
            <c:strRef>
              <c:f>Sheet1!$A$2</c:f>
              <c:strCache>
                <c:ptCount val="1"/>
                <c:pt idx="0">
                  <c:v>Windows</c:v>
                </c:pt>
              </c:strCache>
            </c:strRef>
          </c:tx>
          <c:spPr>
            <a:ln w="28575"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cat>
            <c:strRef>
              <c:f>Sheet1!$B$1:$E$1</c:f>
              <c:strCache>
                <c:ptCount val="4"/>
                <c:pt idx="0">
                  <c:v>2013</c:v>
                </c:pt>
                <c:pt idx="1">
                  <c:v>2014</c:v>
                </c:pt>
                <c:pt idx="2">
                  <c:v>2015</c:v>
                </c:pt>
                <c:pt idx="3">
                  <c:v>2016</c:v>
                </c:pt>
              </c:strCache>
            </c:strRef>
          </c:cat>
          <c:val>
            <c:numRef>
              <c:f>Sheet1!$B$2:$E$2</c:f>
              <c:numCache>
                <c:formatCode>General</c:formatCode>
                <c:ptCount val="4"/>
                <c:pt idx="0">
                  <c:v>5</c:v>
                </c:pt>
                <c:pt idx="1">
                  <c:v>3</c:v>
                </c:pt>
                <c:pt idx="2">
                  <c:v>6</c:v>
                </c:pt>
                <c:pt idx="3">
                  <c:v>3</c:v>
                </c:pt>
              </c:numCache>
            </c:numRef>
          </c:val>
          <c:smooth val="0"/>
        </c:ser>
        <c:ser>
          <c:idx val="1"/>
          <c:order val="1"/>
          <c:tx>
            <c:strRef>
              <c:f>Sheet1!$A$3</c:f>
              <c:strCache>
                <c:ptCount val="1"/>
                <c:pt idx="0">
                  <c:v>Linux</c:v>
                </c:pt>
              </c:strCache>
            </c:strRef>
          </c:tx>
          <c:spPr>
            <a:ln w="28575" cap="rnd">
              <a:solidFill>
                <a:schemeClr val="bg2">
                  <a:lumMod val="75000"/>
                </a:schemeClr>
              </a:solidFill>
              <a:round/>
            </a:ln>
            <a:effectLst/>
          </c:spPr>
          <c:marker>
            <c:symbol val="circle"/>
            <c:size val="5"/>
            <c:spPr>
              <a:solidFill>
                <a:schemeClr val="bg2">
                  <a:lumMod val="75000"/>
                </a:schemeClr>
              </a:solidFill>
              <a:ln w="9525">
                <a:solidFill>
                  <a:schemeClr val="bg2">
                    <a:lumMod val="75000"/>
                  </a:schemeClr>
                </a:solidFill>
              </a:ln>
              <a:effectLst/>
            </c:spPr>
          </c:marker>
          <c:cat>
            <c:strRef>
              <c:f>Sheet1!$B$1:$E$1</c:f>
              <c:strCache>
                <c:ptCount val="4"/>
                <c:pt idx="0">
                  <c:v>2013</c:v>
                </c:pt>
                <c:pt idx="1">
                  <c:v>2014</c:v>
                </c:pt>
                <c:pt idx="2">
                  <c:v>2015</c:v>
                </c:pt>
                <c:pt idx="3">
                  <c:v>2016</c:v>
                </c:pt>
              </c:strCache>
            </c:strRef>
          </c:cat>
          <c:val>
            <c:numRef>
              <c:f>Sheet1!$B$3:$E$3</c:f>
              <c:numCache>
                <c:formatCode>General</c:formatCode>
                <c:ptCount val="4"/>
                <c:pt idx="0">
                  <c:v>20</c:v>
                </c:pt>
                <c:pt idx="1">
                  <c:v>25</c:v>
                </c:pt>
                <c:pt idx="2">
                  <c:v>23</c:v>
                </c:pt>
                <c:pt idx="3">
                  <c:v>27</c:v>
                </c:pt>
              </c:numCache>
            </c:numRef>
          </c:val>
          <c:smooth val="0"/>
        </c:ser>
        <c:ser>
          <c:idx val="2"/>
          <c:order val="2"/>
          <c:tx>
            <c:strRef>
              <c:f>Sheet1!$A$4</c:f>
              <c:strCache>
                <c:ptCount val="1"/>
                <c:pt idx="0">
                  <c:v>Mainframe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Sheet1!$B$1:$E$1</c:f>
              <c:strCache>
                <c:ptCount val="4"/>
                <c:pt idx="0">
                  <c:v>2013</c:v>
                </c:pt>
                <c:pt idx="1">
                  <c:v>2014</c:v>
                </c:pt>
                <c:pt idx="2">
                  <c:v>2015</c:v>
                </c:pt>
                <c:pt idx="3">
                  <c:v>2016</c:v>
                </c:pt>
              </c:strCache>
            </c:strRef>
          </c:cat>
          <c:val>
            <c:numRef>
              <c:f>Sheet1!$B$4:$E$4</c:f>
              <c:numCache>
                <c:formatCode>General</c:formatCode>
                <c:ptCount val="4"/>
                <c:pt idx="0">
                  <c:v>14</c:v>
                </c:pt>
                <c:pt idx="1">
                  <c:v>20</c:v>
                </c:pt>
                <c:pt idx="2">
                  <c:v>18</c:v>
                </c:pt>
                <c:pt idx="3">
                  <c:v>25</c:v>
                </c:pt>
              </c:numCache>
            </c:numRef>
          </c:val>
          <c:smooth val="0"/>
        </c:ser>
        <c:dLbls>
          <c:showLegendKey val="0"/>
          <c:showVal val="0"/>
          <c:showCatName val="0"/>
          <c:showSerName val="0"/>
          <c:showPercent val="0"/>
          <c:showBubbleSize val="0"/>
        </c:dLbls>
        <c:marker val="1"/>
        <c:smooth val="0"/>
        <c:axId val="443861320"/>
        <c:axId val="526653288"/>
      </c:lineChart>
      <c:catAx>
        <c:axId val="44386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6653288"/>
        <c:crosses val="autoZero"/>
        <c:auto val="1"/>
        <c:lblAlgn val="ctr"/>
        <c:lblOffset val="100"/>
        <c:noMultiLvlLbl val="0"/>
      </c:catAx>
      <c:valAx>
        <c:axId val="526653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86132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dPt>
          <c:cat>
            <c:strRef>
              <c:f>Sheet1!$B$5:$B$8</c:f>
              <c:strCache>
                <c:ptCount val="4"/>
                <c:pt idx="0">
                  <c:v>North America</c:v>
                </c:pt>
                <c:pt idx="1">
                  <c:v>Japan</c:v>
                </c:pt>
                <c:pt idx="2">
                  <c:v>Europe</c:v>
                </c:pt>
                <c:pt idx="3">
                  <c:v>Rest of Asia</c:v>
                </c:pt>
              </c:strCache>
            </c:strRef>
          </c:cat>
          <c:val>
            <c:numRef>
              <c:f>Sheet1!$C$5:$C$8</c:f>
              <c:numCache>
                <c:formatCode>0%</c:formatCode>
                <c:ptCount val="4"/>
                <c:pt idx="0">
                  <c:v>0.45</c:v>
                </c:pt>
                <c:pt idx="1">
                  <c:v>0.19</c:v>
                </c:pt>
                <c:pt idx="2">
                  <c:v>0.24</c:v>
                </c:pt>
                <c:pt idx="3">
                  <c:v>0.12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0.16712962962962963"/>
          <c:w val="0.89029776450357512"/>
          <c:h val="0.6821369909406485"/>
        </c:manualLayout>
      </c:layout>
      <c:scatterChart>
        <c:scatterStyle val="lineMarker"/>
        <c:varyColors val="0"/>
        <c:ser>
          <c:idx val="0"/>
          <c:order val="0"/>
          <c:tx>
            <c:strRef>
              <c:f>Sheet1!$B$37</c:f>
              <c:strCache>
                <c:ptCount val="1"/>
                <c:pt idx="0">
                  <c:v>a</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Sheet1!$C$36:$V$36</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Sheet1!$C$37:$V$37</c:f>
              <c:numCache>
                <c:formatCode>General</c:formatCode>
                <c:ptCount val="20"/>
                <c:pt idx="0">
                  <c:v>23</c:v>
                </c:pt>
                <c:pt idx="1">
                  <c:v>23.75</c:v>
                </c:pt>
                <c:pt idx="2">
                  <c:v>24</c:v>
                </c:pt>
                <c:pt idx="3">
                  <c:v>23.75</c:v>
                </c:pt>
                <c:pt idx="4">
                  <c:v>23</c:v>
                </c:pt>
                <c:pt idx="5">
                  <c:v>21</c:v>
                </c:pt>
                <c:pt idx="6">
                  <c:v>19</c:v>
                </c:pt>
                <c:pt idx="7">
                  <c:v>16</c:v>
                </c:pt>
                <c:pt idx="8">
                  <c:v>13</c:v>
                </c:pt>
                <c:pt idx="9">
                  <c:v>10</c:v>
                </c:pt>
                <c:pt idx="10">
                  <c:v>8</c:v>
                </c:pt>
                <c:pt idx="11">
                  <c:v>6.5</c:v>
                </c:pt>
                <c:pt idx="12">
                  <c:v>6</c:v>
                </c:pt>
                <c:pt idx="13">
                  <c:v>6</c:v>
                </c:pt>
                <c:pt idx="14">
                  <c:v>6</c:v>
                </c:pt>
                <c:pt idx="15">
                  <c:v>6.25</c:v>
                </c:pt>
                <c:pt idx="16">
                  <c:v>6.75</c:v>
                </c:pt>
              </c:numCache>
            </c:numRef>
          </c:yVal>
          <c:smooth val="0"/>
        </c:ser>
        <c:dLbls>
          <c:showLegendKey val="0"/>
          <c:showVal val="0"/>
          <c:showCatName val="0"/>
          <c:showSerName val="0"/>
          <c:showPercent val="0"/>
          <c:showBubbleSize val="0"/>
        </c:dLbls>
        <c:axId val="608838072"/>
        <c:axId val="608841992"/>
      </c:scatterChart>
      <c:valAx>
        <c:axId val="608838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841992"/>
        <c:crosses val="autoZero"/>
        <c:crossBetween val="midCat"/>
      </c:valAx>
      <c:valAx>
        <c:axId val="608841992"/>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8380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0.16712962962962963"/>
          <c:w val="0.89029776450357512"/>
          <c:h val="0.6821369909406485"/>
        </c:manualLayout>
      </c:layout>
      <c:scatterChart>
        <c:scatterStyle val="lineMarker"/>
        <c:varyColors val="0"/>
        <c:ser>
          <c:idx val="0"/>
          <c:order val="0"/>
          <c:tx>
            <c:strRef>
              <c:f>Sheet1!$B$37</c:f>
              <c:strCache>
                <c:ptCount val="1"/>
                <c:pt idx="0">
                  <c:v>a</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Sheet1!$C$36:$V$36</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Sheet1!$C$37:$V$37</c:f>
              <c:numCache>
                <c:formatCode>General</c:formatCode>
                <c:ptCount val="20"/>
                <c:pt idx="0">
                  <c:v>23</c:v>
                </c:pt>
                <c:pt idx="1">
                  <c:v>23.75</c:v>
                </c:pt>
                <c:pt idx="2">
                  <c:v>24</c:v>
                </c:pt>
                <c:pt idx="3">
                  <c:v>23.75</c:v>
                </c:pt>
                <c:pt idx="4">
                  <c:v>23</c:v>
                </c:pt>
                <c:pt idx="5">
                  <c:v>21</c:v>
                </c:pt>
                <c:pt idx="6">
                  <c:v>19</c:v>
                </c:pt>
                <c:pt idx="7">
                  <c:v>16</c:v>
                </c:pt>
                <c:pt idx="8">
                  <c:v>13</c:v>
                </c:pt>
                <c:pt idx="9">
                  <c:v>10</c:v>
                </c:pt>
                <c:pt idx="10">
                  <c:v>8</c:v>
                </c:pt>
                <c:pt idx="11">
                  <c:v>6.5</c:v>
                </c:pt>
                <c:pt idx="12">
                  <c:v>6</c:v>
                </c:pt>
                <c:pt idx="13">
                  <c:v>6</c:v>
                </c:pt>
                <c:pt idx="14">
                  <c:v>6</c:v>
                </c:pt>
                <c:pt idx="15">
                  <c:v>6.25</c:v>
                </c:pt>
                <c:pt idx="16">
                  <c:v>6.75</c:v>
                </c:pt>
              </c:numCache>
            </c:numRef>
          </c:yVal>
          <c:smooth val="0"/>
        </c:ser>
        <c:dLbls>
          <c:showLegendKey val="0"/>
          <c:showVal val="0"/>
          <c:showCatName val="0"/>
          <c:showSerName val="0"/>
          <c:showPercent val="0"/>
          <c:showBubbleSize val="0"/>
        </c:dLbls>
        <c:axId val="608843952"/>
        <c:axId val="608848264"/>
      </c:scatterChart>
      <c:valAx>
        <c:axId val="608843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848264"/>
        <c:crosses val="autoZero"/>
        <c:crossBetween val="midCat"/>
      </c:valAx>
      <c:valAx>
        <c:axId val="608848264"/>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8439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x</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Sheet1!$D$124</c:f>
              <c:strCache>
                <c:ptCount val="1"/>
                <c:pt idx="0">
                  <c:v>x</c:v>
                </c:pt>
              </c:strCache>
            </c:strRef>
          </c:tx>
          <c:spPr>
            <a:ln w="28575" cap="rnd">
              <a:solidFill>
                <a:schemeClr val="tx1">
                  <a:lumMod val="65000"/>
                  <a:lumOff val="35000"/>
                </a:schemeClr>
              </a:solidFill>
              <a:round/>
            </a:ln>
            <a:effectLst/>
          </c:spPr>
          <c:marker>
            <c:symbol val="none"/>
          </c:marker>
          <c:cat>
            <c:numRef>
              <c:f>Sheet1!$E$121:$H$121</c:f>
              <c:numCache>
                <c:formatCode>General</c:formatCode>
                <c:ptCount val="4"/>
                <c:pt idx="0">
                  <c:v>2001</c:v>
                </c:pt>
                <c:pt idx="1">
                  <c:v>2002</c:v>
                </c:pt>
                <c:pt idx="2">
                  <c:v>2003</c:v>
                </c:pt>
                <c:pt idx="3">
                  <c:v>2004</c:v>
                </c:pt>
              </c:numCache>
            </c:numRef>
          </c:cat>
          <c:val>
            <c:numRef>
              <c:f>Sheet1!$E$124:$H$124</c:f>
              <c:numCache>
                <c:formatCode>General</c:formatCode>
                <c:ptCount val="4"/>
                <c:pt idx="0">
                  <c:v>11</c:v>
                </c:pt>
                <c:pt idx="1">
                  <c:v>9.5</c:v>
                </c:pt>
                <c:pt idx="2">
                  <c:v>5.5</c:v>
                </c:pt>
                <c:pt idx="3">
                  <c:v>8</c:v>
                </c:pt>
              </c:numCache>
            </c:numRef>
          </c:val>
          <c:smooth val="0"/>
        </c:ser>
        <c:dLbls>
          <c:showLegendKey val="0"/>
          <c:showVal val="0"/>
          <c:showCatName val="0"/>
          <c:showSerName val="0"/>
          <c:showPercent val="0"/>
          <c:showBubbleSize val="0"/>
        </c:dLbls>
        <c:smooth val="0"/>
        <c:axId val="608849440"/>
        <c:axId val="608842776"/>
      </c:lineChart>
      <c:catAx>
        <c:axId val="60884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842776"/>
        <c:crosses val="autoZero"/>
        <c:auto val="1"/>
        <c:lblAlgn val="ctr"/>
        <c:lblOffset val="100"/>
        <c:noMultiLvlLbl val="0"/>
      </c:catAx>
      <c:valAx>
        <c:axId val="6088427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08849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Sheet1!$D$123</c:f>
              <c:strCache>
                <c:ptCount val="1"/>
                <c:pt idx="0">
                  <c:v>y</c:v>
                </c:pt>
              </c:strCache>
            </c:strRef>
          </c:tx>
          <c:spPr>
            <a:ln w="28575" cap="rnd">
              <a:solidFill>
                <a:schemeClr val="tx1">
                  <a:lumMod val="65000"/>
                  <a:lumOff val="35000"/>
                </a:schemeClr>
              </a:solidFill>
              <a:round/>
            </a:ln>
            <a:effectLst/>
          </c:spPr>
          <c:marker>
            <c:symbol val="none"/>
          </c:marker>
          <c:cat>
            <c:numRef>
              <c:f>Sheet1!$E$121:$H$121</c:f>
              <c:numCache>
                <c:formatCode>General</c:formatCode>
                <c:ptCount val="4"/>
                <c:pt idx="0">
                  <c:v>2001</c:v>
                </c:pt>
                <c:pt idx="1">
                  <c:v>2002</c:v>
                </c:pt>
                <c:pt idx="2">
                  <c:v>2003</c:v>
                </c:pt>
                <c:pt idx="3">
                  <c:v>2004</c:v>
                </c:pt>
              </c:numCache>
            </c:numRef>
          </c:cat>
          <c:val>
            <c:numRef>
              <c:f>Sheet1!$E$123:$H$123</c:f>
              <c:numCache>
                <c:formatCode>General</c:formatCode>
                <c:ptCount val="4"/>
                <c:pt idx="0">
                  <c:v>4</c:v>
                </c:pt>
                <c:pt idx="1">
                  <c:v>9</c:v>
                </c:pt>
                <c:pt idx="2">
                  <c:v>10</c:v>
                </c:pt>
                <c:pt idx="3">
                  <c:v>10</c:v>
                </c:pt>
              </c:numCache>
            </c:numRef>
          </c:val>
          <c:smooth val="0"/>
        </c:ser>
        <c:dLbls>
          <c:showLegendKey val="0"/>
          <c:showVal val="0"/>
          <c:showCatName val="0"/>
          <c:showSerName val="0"/>
          <c:showPercent val="0"/>
          <c:showBubbleSize val="0"/>
        </c:dLbls>
        <c:smooth val="0"/>
        <c:axId val="608854144"/>
        <c:axId val="608844344"/>
      </c:lineChart>
      <c:catAx>
        <c:axId val="6088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844344"/>
        <c:crosses val="autoZero"/>
        <c:auto val="1"/>
        <c:lblAlgn val="ctr"/>
        <c:lblOffset val="100"/>
        <c:noMultiLvlLbl val="0"/>
      </c:catAx>
      <c:valAx>
        <c:axId val="6088443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08854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x * 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Sheet1!$D$122</c:f>
              <c:strCache>
                <c:ptCount val="1"/>
                <c:pt idx="0">
                  <c:v>z</c:v>
                </c:pt>
              </c:strCache>
            </c:strRef>
          </c:tx>
          <c:spPr>
            <a:ln w="28575" cap="rnd">
              <a:solidFill>
                <a:schemeClr val="accent1"/>
              </a:solidFill>
              <a:round/>
            </a:ln>
            <a:effectLst/>
          </c:spPr>
          <c:marker>
            <c:symbol val="none"/>
          </c:marker>
          <c:cat>
            <c:numRef>
              <c:f>Sheet1!$E$121:$H$121</c:f>
              <c:numCache>
                <c:formatCode>General</c:formatCode>
                <c:ptCount val="4"/>
                <c:pt idx="0">
                  <c:v>2001</c:v>
                </c:pt>
                <c:pt idx="1">
                  <c:v>2002</c:v>
                </c:pt>
                <c:pt idx="2">
                  <c:v>2003</c:v>
                </c:pt>
                <c:pt idx="3">
                  <c:v>2004</c:v>
                </c:pt>
              </c:numCache>
            </c:numRef>
          </c:cat>
          <c:val>
            <c:numRef>
              <c:f>Sheet1!$E$122:$H$122</c:f>
              <c:numCache>
                <c:formatCode>General</c:formatCode>
                <c:ptCount val="4"/>
                <c:pt idx="0">
                  <c:v>44</c:v>
                </c:pt>
                <c:pt idx="1">
                  <c:v>85.5</c:v>
                </c:pt>
                <c:pt idx="2">
                  <c:v>55</c:v>
                </c:pt>
                <c:pt idx="3">
                  <c:v>80</c:v>
                </c:pt>
              </c:numCache>
            </c:numRef>
          </c:val>
          <c:smooth val="0"/>
        </c:ser>
        <c:dLbls>
          <c:showLegendKey val="0"/>
          <c:showVal val="0"/>
          <c:showCatName val="0"/>
          <c:showSerName val="0"/>
          <c:showPercent val="0"/>
          <c:showBubbleSize val="0"/>
        </c:dLbls>
        <c:smooth val="0"/>
        <c:axId val="528418760"/>
        <c:axId val="528410136"/>
      </c:lineChart>
      <c:catAx>
        <c:axId val="52841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8410136"/>
        <c:crosses val="autoZero"/>
        <c:auto val="1"/>
        <c:lblAlgn val="ctr"/>
        <c:lblOffset val="100"/>
        <c:noMultiLvlLbl val="0"/>
      </c:catAx>
      <c:valAx>
        <c:axId val="5284101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28418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00649642551586"/>
          <c:y val="6.8408002844863813E-2"/>
          <c:w val="0.71892903000434294"/>
          <c:h val="0.86318407960199006"/>
        </c:manualLayout>
      </c:layout>
      <c:barChart>
        <c:barDir val="bar"/>
        <c:grouping val="clustered"/>
        <c:varyColors val="0"/>
        <c:ser>
          <c:idx val="0"/>
          <c:order val="0"/>
          <c:spPr>
            <a:solidFill>
              <a:schemeClr val="accent1">
                <a:lumMod val="60000"/>
                <a:lumOff val="40000"/>
              </a:schemeClr>
            </a:solidFill>
            <a:ln>
              <a:noFill/>
            </a:ln>
            <a:effectLst/>
          </c:spPr>
          <c:invertIfNegative val="0"/>
          <c:dLbls>
            <c:dLbl>
              <c:idx val="0"/>
              <c:layout>
                <c:manualLayout>
                  <c:x val="0.62718758912042061"/>
                  <c:y val="6.1656317516051301E-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51843360740128475"/>
                  <c:y val="2.1611492737510994E-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30485878491707874"/>
                  <c:y val="-7.4877466014338593E-4"/>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27041202032066425"/>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11113407094831378"/>
                  <c:y val="-1.8499330016223688E-17"/>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horzOverflow="clip" vert="horz" wrap="square" lIns="0" tIns="19050" rIns="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Sheet1!$C$149:$C$153</c:f>
              <c:strCache>
                <c:ptCount val="5"/>
                <c:pt idx="0">
                  <c:v>Germany</c:v>
                </c:pt>
                <c:pt idx="1">
                  <c:v>France</c:v>
                </c:pt>
                <c:pt idx="2">
                  <c:v>UK</c:v>
                </c:pt>
                <c:pt idx="3">
                  <c:v>Netherlands</c:v>
                </c:pt>
                <c:pt idx="4">
                  <c:v>Belgium</c:v>
                </c:pt>
              </c:strCache>
            </c:strRef>
          </c:cat>
          <c:val>
            <c:numRef>
              <c:f>Sheet1!$D$149:$D$153</c:f>
              <c:numCache>
                <c:formatCode>General</c:formatCode>
                <c:ptCount val="5"/>
                <c:pt idx="0">
                  <c:v>10</c:v>
                </c:pt>
                <c:pt idx="1">
                  <c:v>25</c:v>
                </c:pt>
                <c:pt idx="2">
                  <c:v>55</c:v>
                </c:pt>
                <c:pt idx="3">
                  <c:v>60</c:v>
                </c:pt>
                <c:pt idx="4">
                  <c:v>82</c:v>
                </c:pt>
              </c:numCache>
            </c:numRef>
          </c:val>
        </c:ser>
        <c:dLbls>
          <c:dLblPos val="inEnd"/>
          <c:showLegendKey val="0"/>
          <c:showVal val="1"/>
          <c:showCatName val="0"/>
          <c:showSerName val="0"/>
          <c:showPercent val="0"/>
          <c:showBubbleSize val="0"/>
        </c:dLbls>
        <c:gapWidth val="122"/>
        <c:axId val="528412096"/>
        <c:axId val="528412488"/>
      </c:barChart>
      <c:catAx>
        <c:axId val="528412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crossAx val="528412488"/>
        <c:crosses val="autoZero"/>
        <c:auto val="1"/>
        <c:lblAlgn val="ctr"/>
        <c:lblOffset val="100"/>
        <c:noMultiLvlLbl val="0"/>
      </c:catAx>
      <c:valAx>
        <c:axId val="528412488"/>
        <c:scaling>
          <c:orientation val="minMax"/>
        </c:scaling>
        <c:delete val="1"/>
        <c:axPos val="b"/>
        <c:numFmt formatCode="General" sourceLinked="1"/>
        <c:majorTickMark val="none"/>
        <c:minorTickMark val="none"/>
        <c:tickLblPos val="nextTo"/>
        <c:crossAx val="52841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anchor="ctr" anchorCtr="1"/>
                <a:lstStyle/>
                <a:p>
                  <a:pPr>
                    <a:defRPr sz="1000" b="1" i="0" u="none" strike="noStrike" kern="1200" spc="0" baseline="0">
                      <a:ln>
                        <a:noFill/>
                      </a:ln>
                      <a:solidFill>
                        <a:schemeClr val="accent1"/>
                      </a:solidFill>
                      <a:latin typeface="+mn-lt"/>
                      <a:ea typeface="+mn-ea"/>
                      <a:cs typeface="+mn-cs"/>
                    </a:defRPr>
                  </a:pPr>
                  <a:endParaRPr lang="en-US"/>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anchor="ctr" anchorCtr="1"/>
                <a:lstStyle/>
                <a:p>
                  <a:pPr>
                    <a:defRPr sz="1000" b="1" i="0" u="none" strike="noStrike" kern="1200" spc="0" baseline="0">
                      <a:ln>
                        <a:noFill/>
                      </a:ln>
                      <a:solidFill>
                        <a:schemeClr val="accent2"/>
                      </a:solidFill>
                      <a:latin typeface="+mn-lt"/>
                      <a:ea typeface="+mn-ea"/>
                      <a:cs typeface="+mn-cs"/>
                    </a:defRPr>
                  </a:pPr>
                  <a:endParaRPr lang="en-US"/>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anchor="ctr" anchorCtr="1"/>
                <a:lstStyle/>
                <a:p>
                  <a:pPr>
                    <a:defRPr sz="1000" b="1" i="0" u="none" strike="noStrike" kern="1200" spc="0" baseline="0">
                      <a:ln>
                        <a:noFill/>
                      </a:ln>
                      <a:solidFill>
                        <a:schemeClr val="accent3"/>
                      </a:solidFill>
                      <a:latin typeface="+mn-lt"/>
                      <a:ea typeface="+mn-ea"/>
                      <a:cs typeface="+mn-cs"/>
                    </a:defRPr>
                  </a:pPr>
                  <a:endParaRPr lang="en-US"/>
                </a:p>
              </c:txPr>
              <c:dLblPos val="outEnd"/>
              <c:showLegendKey val="0"/>
              <c:showVal val="0"/>
              <c:showCatName val="1"/>
              <c:showSerName val="0"/>
              <c:showPercent val="1"/>
              <c:showBubbleSize val="0"/>
            </c:dLbl>
            <c:dLbl>
              <c:idx val="3"/>
              <c:layout>
                <c:manualLayout>
                  <c:x val="-0.13765081059261594"/>
                  <c:y val="-1.6989478277436684E-2"/>
                </c:manualLayout>
              </c:layout>
              <c:spPr>
                <a:noFill/>
                <a:ln>
                  <a:noFill/>
                </a:ln>
                <a:effectLst/>
              </c:spPr>
              <c:txPr>
                <a:bodyPr rot="0" spcFirstLastPara="1" vertOverflow="ellipsis" vert="horz" wrap="square" anchor="ctr" anchorCtr="1"/>
                <a:lstStyle/>
                <a:p>
                  <a:pPr>
                    <a:defRPr sz="1000" b="1" i="0" u="none" strike="noStrike" kern="1200" spc="0" baseline="0">
                      <a:ln>
                        <a:noFill/>
                      </a:ln>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4"/>
              <c:spPr>
                <a:noFill/>
                <a:ln>
                  <a:noFill/>
                </a:ln>
                <a:effectLst/>
              </c:spPr>
              <c:txPr>
                <a:bodyPr rot="0" spcFirstLastPara="1" vertOverflow="ellipsis" vert="horz" wrap="square" anchor="ctr" anchorCtr="1"/>
                <a:lstStyle/>
                <a:p>
                  <a:pPr>
                    <a:defRPr sz="1000" b="1" i="0" u="none" strike="noStrike" kern="1200" spc="0" baseline="0">
                      <a:ln>
                        <a:noFill/>
                      </a:ln>
                      <a:solidFill>
                        <a:schemeClr val="accent5"/>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Sheet1!$C$149:$C$153</c:f>
              <c:strCache>
                <c:ptCount val="5"/>
                <c:pt idx="0">
                  <c:v>Germany</c:v>
                </c:pt>
                <c:pt idx="1">
                  <c:v>France</c:v>
                </c:pt>
                <c:pt idx="2">
                  <c:v>UK</c:v>
                </c:pt>
                <c:pt idx="3">
                  <c:v>Netherlands</c:v>
                </c:pt>
                <c:pt idx="4">
                  <c:v>Belgium</c:v>
                </c:pt>
              </c:strCache>
            </c:strRef>
          </c:cat>
          <c:val>
            <c:numRef>
              <c:f>Sheet1!$D$149:$D$153</c:f>
              <c:numCache>
                <c:formatCode>General</c:formatCode>
                <c:ptCount val="5"/>
                <c:pt idx="0">
                  <c:v>10</c:v>
                </c:pt>
                <c:pt idx="1">
                  <c:v>25</c:v>
                </c:pt>
                <c:pt idx="2">
                  <c:v>55</c:v>
                </c:pt>
                <c:pt idx="3">
                  <c:v>60</c:v>
                </c:pt>
                <c:pt idx="4">
                  <c:v>82</c:v>
                </c:pt>
              </c:numCache>
            </c:numRef>
          </c:val>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ln>
            <a:noFill/>
          </a:ln>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F05CFF-548C-4E04-B325-CF1209D66BDC}" type="datetimeFigureOut">
              <a:rPr lang="en-GB" smtClean="0">
                <a:latin typeface="Arial" pitchFamily="34" charset="0"/>
                <a:cs typeface="Arial" pitchFamily="34" charset="0"/>
              </a:rPr>
              <a:pPr/>
              <a:t>28/03/2017</a:t>
            </a:fld>
            <a:endParaRPr lang="en-GB" dirty="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E90EF7-3E10-491C-87C2-59674BB3AAF6}" type="slidenum">
              <a:rPr lang="en-GB" smtClean="0">
                <a:latin typeface="Arial" pitchFamily="34" charset="0"/>
                <a:cs typeface="Arial" pitchFamily="34" charset="0"/>
              </a:rPr>
              <a:pPr/>
              <a:t>‹#›</a:t>
            </a:fld>
            <a:endParaRPr lang="en-GB" dirty="0">
              <a:latin typeface="Arial" pitchFamily="34" charset="0"/>
              <a:cs typeface="Arial" pitchFamily="34" charset="0"/>
            </a:endParaRPr>
          </a:p>
        </p:txBody>
      </p:sp>
    </p:spTree>
    <p:extLst>
      <p:ext uri="{BB962C8B-B14F-4D97-AF65-F5344CB8AC3E}">
        <p14:creationId xmlns:p14="http://schemas.microsoft.com/office/powerpoint/2010/main" val="2337599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Arial"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Arial" pitchFamily="34" charset="0"/>
              </a:defRPr>
            </a:lvl1pPr>
          </a:lstStyle>
          <a:p>
            <a:fld id="{5EFB8DA3-BCA9-4B7D-B50D-14F47506B614}" type="datetimeFigureOut">
              <a:rPr lang="en-GB" smtClean="0"/>
              <a:pPr/>
              <a:t>28/03/2017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fld id="{F07B8F03-BC93-4120-96CA-A36DF640BE24}" type="slidenum">
              <a:rPr lang="en-GB" smtClean="0"/>
              <a:pPr/>
              <a:t>‹#›</a:t>
            </a:fld>
            <a:endParaRPr lang="en-GB" dirty="0"/>
          </a:p>
        </p:txBody>
      </p:sp>
    </p:spTree>
    <p:extLst>
      <p:ext uri="{BB962C8B-B14F-4D97-AF65-F5344CB8AC3E}">
        <p14:creationId xmlns:p14="http://schemas.microsoft.com/office/powerpoint/2010/main" val="24259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ec.europa.eu/budget/figures/interactive/index_en.cfm"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carlapedret.cat/data-visualisation-asylum-seekers-refugee-crisis-refuge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a:t>
            </a:fld>
            <a:endParaRPr lang="en-GB" dirty="0"/>
          </a:p>
        </p:txBody>
      </p:sp>
    </p:spTree>
    <p:extLst>
      <p:ext uri="{BB962C8B-B14F-4D97-AF65-F5344CB8AC3E}">
        <p14:creationId xmlns:p14="http://schemas.microsoft.com/office/powerpoint/2010/main" val="843837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help decision making.</a:t>
            </a:r>
          </a:p>
          <a:p>
            <a:r>
              <a:rPr lang="en-GB" dirty="0" smtClean="0"/>
              <a:t>Examples: cyber threat dashboards</a:t>
            </a:r>
            <a:r>
              <a:rPr lang="en-GB" baseline="0" dirty="0" smtClean="0"/>
              <a:t> (quick management response), CEF dashboard, etc. </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14</a:t>
            </a:fld>
            <a:endParaRPr lang="en-GB" dirty="0"/>
          </a:p>
        </p:txBody>
      </p:sp>
    </p:spTree>
    <p:extLst>
      <p:ext uri="{BB962C8B-B14F-4D97-AF65-F5344CB8AC3E}">
        <p14:creationId xmlns:p14="http://schemas.microsoft.com/office/powerpoint/2010/main" val="22981570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163</a:t>
            </a:fld>
            <a:endParaRPr lang="en-GB" dirty="0"/>
          </a:p>
        </p:txBody>
      </p:sp>
    </p:spTree>
    <p:extLst>
      <p:ext uri="{BB962C8B-B14F-4D97-AF65-F5344CB8AC3E}">
        <p14:creationId xmlns:p14="http://schemas.microsoft.com/office/powerpoint/2010/main" val="32050604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165</a:t>
            </a:fld>
            <a:endParaRPr lang="en-GB" dirty="0"/>
          </a:p>
        </p:txBody>
      </p:sp>
    </p:spTree>
    <p:extLst>
      <p:ext uri="{BB962C8B-B14F-4D97-AF65-F5344CB8AC3E}">
        <p14:creationId xmlns:p14="http://schemas.microsoft.com/office/powerpoint/2010/main" val="29636901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166</a:t>
            </a:fld>
            <a:endParaRPr lang="en-GB" dirty="0"/>
          </a:p>
        </p:txBody>
      </p:sp>
    </p:spTree>
    <p:extLst>
      <p:ext uri="{BB962C8B-B14F-4D97-AF65-F5344CB8AC3E}">
        <p14:creationId xmlns:p14="http://schemas.microsoft.com/office/powerpoint/2010/main" val="4127758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Bringing a message across can be challenging. There might be “noise” on the transfer of the message from the sender of the receiver:</a:t>
            </a:r>
            <a:r>
              <a:rPr lang="en-GB" baseline="0" dirty="0" smtClean="0"/>
              <a:t> not the same understanding, not speaking clear, not using the same jargon/terminology, etc.</a:t>
            </a:r>
          </a:p>
          <a:p>
            <a:r>
              <a:rPr lang="en-GB" baseline="0" dirty="0" smtClean="0"/>
              <a:t>Bringing messages via different channels is important to increase the understanding: talk + write (slide) + visualise.</a:t>
            </a:r>
          </a:p>
        </p:txBody>
      </p:sp>
      <p:sp>
        <p:nvSpPr>
          <p:cNvPr id="4" name="Slide Number Placeholder 3"/>
          <p:cNvSpPr>
            <a:spLocks noGrp="1"/>
          </p:cNvSpPr>
          <p:nvPr>
            <p:ph type="sldNum" sz="quarter" idx="10"/>
          </p:nvPr>
        </p:nvSpPr>
        <p:spPr/>
        <p:txBody>
          <a:bodyPr/>
          <a:lstStyle/>
          <a:p>
            <a:fld id="{F07B8F03-BC93-4120-96CA-A36DF640BE24}" type="slidenum">
              <a:rPr lang="en-GB" smtClean="0"/>
              <a:pPr/>
              <a:t>15</a:t>
            </a:fld>
            <a:endParaRPr lang="en-GB" dirty="0"/>
          </a:p>
        </p:txBody>
      </p:sp>
    </p:spTree>
    <p:extLst>
      <p:ext uri="{BB962C8B-B14F-4D97-AF65-F5344CB8AC3E}">
        <p14:creationId xmlns:p14="http://schemas.microsoft.com/office/powerpoint/2010/main" val="509256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17</a:t>
            </a:fld>
            <a:endParaRPr lang="en-GB" dirty="0"/>
          </a:p>
        </p:txBody>
      </p:sp>
    </p:spTree>
    <p:extLst>
      <p:ext uri="{BB962C8B-B14F-4D97-AF65-F5344CB8AC3E}">
        <p14:creationId xmlns:p14="http://schemas.microsoft.com/office/powerpoint/2010/main" val="274561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Don’t overdo</a:t>
            </a:r>
            <a:r>
              <a:rPr lang="en-GB" baseline="0" dirty="0" smtClean="0"/>
              <a:t> it either...</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18</a:t>
            </a:fld>
            <a:endParaRPr lang="en-GB" dirty="0"/>
          </a:p>
        </p:txBody>
      </p:sp>
    </p:spTree>
    <p:extLst>
      <p:ext uri="{BB962C8B-B14F-4D97-AF65-F5344CB8AC3E}">
        <p14:creationId xmlns:p14="http://schemas.microsoft.com/office/powerpoint/2010/main" val="38121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Interactive infographics </a:t>
            </a:r>
            <a:r>
              <a:rPr lang="en-GB" dirty="0"/>
              <a:t>help bringing the message across (communicate), as the visualisation and the information provided is adapted to the audience</a:t>
            </a:r>
            <a:r>
              <a:rPr lang="en-GB" dirty="0" smtClean="0"/>
              <a: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19</a:t>
            </a:fld>
            <a:endParaRPr lang="en-GB" dirty="0"/>
          </a:p>
        </p:txBody>
      </p:sp>
    </p:spTree>
    <p:extLst>
      <p:ext uri="{BB962C8B-B14F-4D97-AF65-F5344CB8AC3E}">
        <p14:creationId xmlns:p14="http://schemas.microsoft.com/office/powerpoint/2010/main" val="74656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a:t>
            </a:r>
            <a:r>
              <a:rPr lang="en-GB" baseline="0" dirty="0" smtClean="0"/>
              <a:t> engaging video.</a:t>
            </a:r>
          </a:p>
          <a:p>
            <a:endParaRPr lang="en-GB" baseline="0" dirty="0" smtClean="0"/>
          </a:p>
          <a:p>
            <a:r>
              <a:rPr lang="en-GB" baseline="0" dirty="0" smtClean="0"/>
              <a:t>To summarise this part of the training: why do we visualise?</a:t>
            </a:r>
          </a:p>
          <a:p>
            <a:endParaRPr lang="en-GB" baseline="0" dirty="0" smtClean="0"/>
          </a:p>
          <a:p>
            <a:r>
              <a:rPr lang="en-GB" baseline="0" dirty="0" smtClean="0"/>
              <a:t>Objectify: from numbers to objects...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20</a:t>
            </a:fld>
            <a:endParaRPr lang="en-GB" dirty="0"/>
          </a:p>
        </p:txBody>
      </p:sp>
    </p:spTree>
    <p:extLst>
      <p:ext uri="{BB962C8B-B14F-4D97-AF65-F5344CB8AC3E}">
        <p14:creationId xmlns:p14="http://schemas.microsoft.com/office/powerpoint/2010/main" val="335015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Break?</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21</a:t>
            </a:fld>
            <a:endParaRPr lang="en-GB" dirty="0"/>
          </a:p>
        </p:txBody>
      </p:sp>
    </p:spTree>
    <p:extLst>
      <p:ext uri="{BB962C8B-B14F-4D97-AF65-F5344CB8AC3E}">
        <p14:creationId xmlns:p14="http://schemas.microsoft.com/office/powerpoint/2010/main" val="2393710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22</a:t>
            </a:fld>
            <a:endParaRPr lang="en-GB" dirty="0"/>
          </a:p>
        </p:txBody>
      </p:sp>
    </p:spTree>
    <p:extLst>
      <p:ext uri="{BB962C8B-B14F-4D97-AF65-F5344CB8AC3E}">
        <p14:creationId xmlns:p14="http://schemas.microsoft.com/office/powerpoint/2010/main" val="303396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example contains data on 40 years of British people’s consumption</a:t>
            </a:r>
            <a:r>
              <a:rPr lang="en-GB" baseline="0" dirty="0" smtClean="0"/>
              <a:t> of different kinds of foodstuffs. The timelines reveal how their eating habits change through time based on events throughout the years. It is possible to filter by category such as food type and explore the data.</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23</a:t>
            </a:fld>
            <a:endParaRPr lang="en-GB" dirty="0"/>
          </a:p>
        </p:txBody>
      </p:sp>
    </p:spTree>
    <p:extLst>
      <p:ext uri="{BB962C8B-B14F-4D97-AF65-F5344CB8AC3E}">
        <p14:creationId xmlns:p14="http://schemas.microsoft.com/office/powerpoint/2010/main" val="1555160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all</a:t>
            </a:r>
            <a:r>
              <a:rPr lang="en-GB" baseline="0" dirty="0" smtClean="0"/>
              <a:t> the value in this one is by clicking through it and “EXPLORING”</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24</a:t>
            </a:fld>
            <a:endParaRPr lang="en-GB" dirty="0"/>
          </a:p>
        </p:txBody>
      </p:sp>
    </p:spTree>
    <p:extLst>
      <p:ext uri="{BB962C8B-B14F-4D97-AF65-F5344CB8AC3E}">
        <p14:creationId xmlns:p14="http://schemas.microsoft.com/office/powerpoint/2010/main" val="112175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could show the video, but I don’t want to start</a:t>
            </a:r>
            <a:r>
              <a:rPr lang="en-GB" baseline="0" dirty="0" smtClean="0"/>
              <a:t> a training with a 15 minutes broadcast. Therefore, we want to share this one quote with you. </a:t>
            </a:r>
          </a:p>
          <a:p>
            <a:endParaRPr lang="en-GB" baseline="0" dirty="0" smtClean="0"/>
          </a:p>
          <a:p>
            <a:r>
              <a:rPr lang="en-GB" baseline="0" dirty="0" smtClean="0"/>
              <a:t>Quote shows that there are many “information problems” – problems that can be solved using information management techniques. Data visualisation is one of them, and it’s an important one.</a:t>
            </a:r>
          </a:p>
          <a:p>
            <a:endParaRPr lang="en-GB" baseline="0" dirty="0" smtClean="0"/>
          </a:p>
          <a:p>
            <a:r>
              <a:rPr lang="en-GB" baseline="0" dirty="0" smtClean="0"/>
              <a:t>He also says:</a:t>
            </a:r>
          </a:p>
          <a:p>
            <a:pPr marL="171450" indent="-171450">
              <a:buFontTx/>
              <a:buChar char="-"/>
            </a:pPr>
            <a:r>
              <a:rPr lang="en-GB" baseline="0" dirty="0" smtClean="0"/>
              <a:t>Use our eyes more to solve problems, to understand</a:t>
            </a:r>
          </a:p>
          <a:p>
            <a:pPr marL="171450" indent="-171450">
              <a:buFontTx/>
              <a:buChar char="-"/>
            </a:pPr>
            <a:r>
              <a:rPr lang="en-GB" baseline="0" dirty="0" smtClean="0"/>
              <a:t>To identify relationships, see patterns and connections that matter</a:t>
            </a:r>
          </a:p>
          <a:p>
            <a:pPr marL="171450" indent="-171450">
              <a:buFontTx/>
              <a:buChar char="-"/>
            </a:pPr>
            <a:r>
              <a:rPr lang="en-GB" baseline="0" dirty="0" smtClean="0"/>
              <a:t>Based on that, design information in a way that we can use it.</a:t>
            </a:r>
          </a:p>
          <a:p>
            <a:pPr marL="171450" indent="-171450">
              <a:buFontTx/>
              <a:buChar char="-"/>
            </a:pPr>
            <a:endParaRPr lang="en-GB" baseline="0" dirty="0" smtClean="0"/>
          </a:p>
          <a:p>
            <a:pPr marL="0" indent="0">
              <a:buFontTx/>
              <a:buNone/>
            </a:pPr>
            <a:r>
              <a:rPr lang="en-GB" baseline="0" dirty="0" smtClean="0"/>
              <a:t>Break up times: https://youtu.be/5Zg-C8AAIGg?t=6m53s </a:t>
            </a:r>
          </a:p>
          <a:p>
            <a:pPr marL="0" indent="0">
              <a:buFontTx/>
              <a:buNone/>
            </a:pPr>
            <a:r>
              <a:rPr lang="en-GB" baseline="0" dirty="0" smtClean="0"/>
              <a:t>Military budgets: https://youtu.be/5Zg-C8AAIGg?t=10m27s</a:t>
            </a:r>
          </a:p>
          <a:p>
            <a:pPr marL="0" indent="0">
              <a:buFontTx/>
              <a:buNone/>
            </a:pPr>
            <a:r>
              <a:rPr lang="en-GB" baseline="0" dirty="0" smtClean="0"/>
              <a:t>Go beyond data &amp; numbers: https://youtu.be/5Zg-C8AAIGg?t=14m49s</a:t>
            </a:r>
          </a:p>
          <a:p>
            <a:pPr marL="0" indent="0">
              <a:buFontTx/>
              <a:buNone/>
            </a:pPr>
            <a:endParaRPr lang="en-GB" baseline="0" dirty="0" smtClean="0"/>
          </a:p>
          <a:p>
            <a:pPr marL="0" indent="0">
              <a:buFontTx/>
              <a:buNone/>
            </a:pP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a:t>
            </a:fld>
            <a:endParaRPr lang="en-GB" dirty="0"/>
          </a:p>
        </p:txBody>
      </p:sp>
    </p:spTree>
    <p:extLst>
      <p:ext uri="{BB962C8B-B14F-4D97-AF65-F5344CB8AC3E}">
        <p14:creationId xmlns:p14="http://schemas.microsoft.com/office/powerpoint/2010/main" val="3859705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example we have a chart that shows</a:t>
            </a:r>
            <a:r>
              <a:rPr lang="en-GB" baseline="0" dirty="0" smtClean="0"/>
              <a:t> the relations between different groups in the Syrian conflict. By clicking on the boxes we also get a short summary.</a:t>
            </a:r>
          </a:p>
        </p:txBody>
      </p:sp>
      <p:sp>
        <p:nvSpPr>
          <p:cNvPr id="4" name="Slide Number Placeholder 3"/>
          <p:cNvSpPr>
            <a:spLocks noGrp="1"/>
          </p:cNvSpPr>
          <p:nvPr>
            <p:ph type="sldNum" sz="quarter" idx="10"/>
          </p:nvPr>
        </p:nvSpPr>
        <p:spPr/>
        <p:txBody>
          <a:bodyPr/>
          <a:lstStyle/>
          <a:p>
            <a:fld id="{F07B8F03-BC93-4120-96CA-A36DF640BE24}" type="slidenum">
              <a:rPr lang="en-GB" smtClean="0"/>
              <a:pPr/>
              <a:t>25</a:t>
            </a:fld>
            <a:endParaRPr lang="en-GB" dirty="0"/>
          </a:p>
        </p:txBody>
      </p:sp>
    </p:spTree>
    <p:extLst>
      <p:ext uri="{BB962C8B-B14F-4D97-AF65-F5344CB8AC3E}">
        <p14:creationId xmlns:p14="http://schemas.microsoft.com/office/powerpoint/2010/main" val="3198551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a:t>
            </a:r>
            <a:r>
              <a:rPr lang="en-GB" baseline="0" dirty="0" smtClean="0"/>
              <a:t>the value comes by clicking through it </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26</a:t>
            </a:fld>
            <a:endParaRPr lang="en-GB" dirty="0"/>
          </a:p>
        </p:txBody>
      </p:sp>
    </p:spTree>
    <p:extLst>
      <p:ext uri="{BB962C8B-B14F-4D97-AF65-F5344CB8AC3E}">
        <p14:creationId xmlns:p14="http://schemas.microsoft.com/office/powerpoint/2010/main" val="2619834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very common example of explanatory visualisation</a:t>
            </a:r>
            <a:r>
              <a:rPr lang="en-GB" baseline="0" dirty="0" smtClean="0"/>
              <a:t> is  a </a:t>
            </a:r>
            <a:r>
              <a:rPr lang="en-GB" dirty="0" smtClean="0"/>
              <a:t>subway map</a:t>
            </a:r>
          </a:p>
          <a:p>
            <a:endParaRPr lang="en-GB" dirty="0" smtClean="0"/>
          </a:p>
          <a:p>
            <a:r>
              <a:rPr lang="en-GB" dirty="0" smtClean="0"/>
              <a:t>Brussels metro used to be in tables: terrible.</a:t>
            </a:r>
            <a:r>
              <a:rPr lang="en-GB" baseline="0" dirty="0" smtClean="0"/>
              <a:t> This is way better.</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28</a:t>
            </a:fld>
            <a:endParaRPr lang="en-GB" dirty="0"/>
          </a:p>
        </p:txBody>
      </p:sp>
    </p:spTree>
    <p:extLst>
      <p:ext uri="{BB962C8B-B14F-4D97-AF65-F5344CB8AC3E}">
        <p14:creationId xmlns:p14="http://schemas.microsoft.com/office/powerpoint/2010/main" val="944444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just about the facts.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29</a:t>
            </a:fld>
            <a:endParaRPr lang="en-GB" dirty="0"/>
          </a:p>
        </p:txBody>
      </p:sp>
    </p:spTree>
    <p:extLst>
      <p:ext uri="{BB962C8B-B14F-4D97-AF65-F5344CB8AC3E}">
        <p14:creationId xmlns:p14="http://schemas.microsoft.com/office/powerpoint/2010/main" val="113056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value comes by clicking through it.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30</a:t>
            </a:fld>
            <a:endParaRPr lang="en-GB" dirty="0"/>
          </a:p>
        </p:txBody>
      </p:sp>
    </p:spTree>
    <p:extLst>
      <p:ext uri="{BB962C8B-B14F-4D97-AF65-F5344CB8AC3E}">
        <p14:creationId xmlns:p14="http://schemas.microsoft.com/office/powerpoint/2010/main" val="1753986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value comes by clicking through it.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31</a:t>
            </a:fld>
            <a:endParaRPr lang="en-GB" dirty="0"/>
          </a:p>
        </p:txBody>
      </p:sp>
    </p:spTree>
    <p:extLst>
      <p:ext uri="{BB962C8B-B14F-4D97-AF65-F5344CB8AC3E}">
        <p14:creationId xmlns:p14="http://schemas.microsoft.com/office/powerpoint/2010/main" val="187271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33</a:t>
            </a:fld>
            <a:endParaRPr lang="en-GB" dirty="0"/>
          </a:p>
        </p:txBody>
      </p:sp>
    </p:spTree>
    <p:extLst>
      <p:ext uri="{BB962C8B-B14F-4D97-AF65-F5344CB8AC3E}">
        <p14:creationId xmlns:p14="http://schemas.microsoft.com/office/powerpoint/2010/main" val="1858307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Even with</a:t>
            </a:r>
            <a:r>
              <a:rPr lang="en-GB" baseline="0" dirty="0" smtClean="0"/>
              <a:t> the same data, different questions might lead to completely different visualisations.</a:t>
            </a:r>
          </a:p>
          <a:p>
            <a:pPr marL="171450" indent="-171450">
              <a:buFontTx/>
              <a:buChar char="-"/>
            </a:pPr>
            <a:r>
              <a:rPr lang="en-GB" baseline="0" dirty="0" smtClean="0"/>
              <a:t>Which countries have the largest </a:t>
            </a:r>
            <a:r>
              <a:rPr lang="en-GB" baseline="0" dirty="0" err="1" smtClean="0"/>
              <a:t>defense</a:t>
            </a:r>
            <a:r>
              <a:rPr lang="en-GB" baseline="0" dirty="0" smtClean="0"/>
              <a:t> budgets =&gt; Map with 1-2-3-4-5</a:t>
            </a:r>
          </a:p>
          <a:p>
            <a:pPr marL="171450" indent="-171450">
              <a:buFontTx/>
              <a:buChar char="-"/>
            </a:pPr>
            <a:r>
              <a:rPr lang="en-GB" baseline="0" dirty="0" smtClean="0"/>
              <a:t>How does the US </a:t>
            </a:r>
            <a:r>
              <a:rPr lang="en-GB" baseline="0" dirty="0" err="1" smtClean="0"/>
              <a:t>defense</a:t>
            </a:r>
            <a:r>
              <a:rPr lang="en-GB" baseline="0" dirty="0" smtClean="0"/>
              <a:t> budget compare to the other big spenders? =&gt; bar chart or circles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34</a:t>
            </a:fld>
            <a:endParaRPr lang="en-GB" dirty="0"/>
          </a:p>
        </p:txBody>
      </p:sp>
    </p:spTree>
    <p:extLst>
      <p:ext uri="{BB962C8B-B14F-4D97-AF65-F5344CB8AC3E}">
        <p14:creationId xmlns:p14="http://schemas.microsoft.com/office/powerpoint/2010/main" val="138525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35</a:t>
            </a:fld>
            <a:endParaRPr lang="en-GB" dirty="0"/>
          </a:p>
        </p:txBody>
      </p:sp>
    </p:spTree>
    <p:extLst>
      <p:ext uri="{BB962C8B-B14F-4D97-AF65-F5344CB8AC3E}">
        <p14:creationId xmlns:p14="http://schemas.microsoft.com/office/powerpoint/2010/main" val="657539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36</a:t>
            </a:fld>
            <a:endParaRPr lang="en-GB" dirty="0"/>
          </a:p>
        </p:txBody>
      </p:sp>
    </p:spTree>
    <p:extLst>
      <p:ext uri="{BB962C8B-B14F-4D97-AF65-F5344CB8AC3E}">
        <p14:creationId xmlns:p14="http://schemas.microsoft.com/office/powerpoint/2010/main" val="298631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concept of using pictures to understand data has been around for centuries, from maps and graphs in the 17th century to the invention of the pie chart in the early 1800s. </a:t>
            </a:r>
            <a:endParaRPr lang="en-GB" sz="1200" b="0" i="0" kern="1200" dirty="0" smtClean="0">
              <a:solidFill>
                <a:schemeClr val="tx1"/>
              </a:solidFill>
              <a:effectLst/>
              <a:latin typeface="Arial" pitchFamily="34" charset="0"/>
              <a:ea typeface="+mn-ea"/>
              <a:cs typeface="Arial" pitchFamily="34" charset="0"/>
            </a:endParaRPr>
          </a:p>
          <a:p>
            <a:endParaRPr lang="en-GB" sz="1200" b="0" i="0" kern="1200" dirty="0" smtClean="0">
              <a:solidFill>
                <a:schemeClr val="tx1"/>
              </a:solidFill>
              <a:effectLst/>
              <a:latin typeface="Arial" pitchFamily="34" charset="0"/>
              <a:ea typeface="+mn-ea"/>
              <a:cs typeface="Arial" pitchFamily="34" charset="0"/>
            </a:endParaRPr>
          </a:p>
          <a:p>
            <a:r>
              <a:rPr lang="en-GB" sz="1200" b="0" i="0" kern="1200" dirty="0" smtClean="0">
                <a:solidFill>
                  <a:schemeClr val="tx1"/>
                </a:solidFill>
                <a:effectLst/>
                <a:latin typeface="Arial" pitchFamily="34" charset="0"/>
                <a:ea typeface="+mn-ea"/>
                <a:cs typeface="Arial" pitchFamily="34" charset="0"/>
              </a:rPr>
              <a:t>The diagram operates as both a visual timeline and geographic map containing the size and direction of the army, temperature, and landmarks and locations. Starting with the thick brown wedge on the left-hand side, we see the army begin the campaign at the Polish border with 422,000 men. The wedge becomes narrower the deeper it gets into Russia and the lower the temperature. By the time Napoleon reaches Moscow the army has halved in size; cold, disease and fighting taking its toll. A slow retreat begins represented by the increasingly spidery black graphic that moves from right to left culminating at the Polish border with a mere 10,000 survivors. This visualisation manages to condense a number of different numeric and geographic facts into one image and is a wonderful example of how visualisations can turn raw numbers into engaging stories about human events.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a:t>
            </a:fld>
            <a:endParaRPr lang="en-GB" dirty="0"/>
          </a:p>
        </p:txBody>
      </p:sp>
    </p:spTree>
    <p:extLst>
      <p:ext uri="{BB962C8B-B14F-4D97-AF65-F5344CB8AC3E}">
        <p14:creationId xmlns:p14="http://schemas.microsoft.com/office/powerpoint/2010/main" val="2532418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37</a:t>
            </a:fld>
            <a:endParaRPr lang="en-GB" dirty="0"/>
          </a:p>
        </p:txBody>
      </p:sp>
    </p:spTree>
    <p:extLst>
      <p:ext uri="{BB962C8B-B14F-4D97-AF65-F5344CB8AC3E}">
        <p14:creationId xmlns:p14="http://schemas.microsoft.com/office/powerpoint/2010/main" val="2352519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39</a:t>
            </a:fld>
            <a:endParaRPr lang="en-GB" dirty="0"/>
          </a:p>
        </p:txBody>
      </p:sp>
    </p:spTree>
    <p:extLst>
      <p:ext uri="{BB962C8B-B14F-4D97-AF65-F5344CB8AC3E}">
        <p14:creationId xmlns:p14="http://schemas.microsoft.com/office/powerpoint/2010/main" val="3679382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40</a:t>
            </a:fld>
            <a:endParaRPr lang="en-GB" dirty="0"/>
          </a:p>
        </p:txBody>
      </p:sp>
    </p:spTree>
    <p:extLst>
      <p:ext uri="{BB962C8B-B14F-4D97-AF65-F5344CB8AC3E}">
        <p14:creationId xmlns:p14="http://schemas.microsoft.com/office/powerpoint/2010/main" val="2241917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Data visualisation is not</a:t>
            </a:r>
            <a:r>
              <a:rPr lang="en-GB" baseline="0" dirty="0" smtClean="0"/>
              <a:t> only about numbers!</a:t>
            </a:r>
          </a:p>
          <a:p>
            <a:endParaRPr lang="en-GB" baseline="0" dirty="0" smtClean="0"/>
          </a:p>
          <a:p>
            <a:r>
              <a:rPr lang="en-GB" baseline="0" dirty="0" smtClean="0"/>
              <a:t>Qualitative data can often be quantified</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41</a:t>
            </a:fld>
            <a:endParaRPr lang="en-GB" dirty="0"/>
          </a:p>
        </p:txBody>
      </p:sp>
    </p:spTree>
    <p:extLst>
      <p:ext uri="{BB962C8B-B14F-4D97-AF65-F5344CB8AC3E}">
        <p14:creationId xmlns:p14="http://schemas.microsoft.com/office/powerpoint/2010/main" val="4272250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chemeClr val="accent3"/>
                </a:solidFill>
              </a:rPr>
              <a:t>Shakespeare (sonnet 18) </a:t>
            </a:r>
          </a:p>
          <a:p>
            <a:r>
              <a:rPr lang="en-GB" sz="1200" dirty="0" smtClean="0">
                <a:solidFill>
                  <a:schemeClr val="accent3"/>
                </a:solidFill>
              </a:rPr>
              <a:t>“</a:t>
            </a:r>
            <a:r>
              <a:rPr lang="en-GB" sz="1200" i="1" dirty="0" smtClean="0">
                <a:solidFill>
                  <a:schemeClr val="accent3"/>
                </a:solidFill>
              </a:rPr>
              <a:t>Shall I compare thee to a summer’s day? Thou art more..</a:t>
            </a:r>
            <a:r>
              <a:rPr lang="en-GB" sz="1200" dirty="0" smtClean="0">
                <a:solidFill>
                  <a:schemeClr val="accent3"/>
                </a:solidFill>
              </a:rPr>
              <a:t>”</a:t>
            </a:r>
            <a:endParaRPr lang="en-GB" sz="1200" dirty="0">
              <a:solidFill>
                <a:schemeClr val="accent3"/>
              </a:solidFill>
            </a:endParaRPr>
          </a:p>
        </p:txBody>
      </p:sp>
      <p:sp>
        <p:nvSpPr>
          <p:cNvPr id="4" name="Slide Number Placeholder 3"/>
          <p:cNvSpPr>
            <a:spLocks noGrp="1"/>
          </p:cNvSpPr>
          <p:nvPr>
            <p:ph type="sldNum" sz="quarter" idx="10"/>
          </p:nvPr>
        </p:nvSpPr>
        <p:spPr/>
        <p:txBody>
          <a:bodyPr/>
          <a:lstStyle/>
          <a:p>
            <a:fld id="{F07B8F03-BC93-4120-96CA-A36DF640BE24}" type="slidenum">
              <a:rPr lang="en-GB" smtClean="0"/>
              <a:pPr/>
              <a:t>42</a:t>
            </a:fld>
            <a:endParaRPr lang="en-GB" dirty="0"/>
          </a:p>
        </p:txBody>
      </p:sp>
    </p:spTree>
    <p:extLst>
      <p:ext uri="{BB962C8B-B14F-4D97-AF65-F5344CB8AC3E}">
        <p14:creationId xmlns:p14="http://schemas.microsoft.com/office/powerpoint/2010/main" val="2602661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Maps are</a:t>
            </a:r>
            <a:r>
              <a:rPr lang="en-GB" baseline="0" dirty="0" smtClean="0"/>
              <a:t> not only for geospatial data, but for all data with a spatial relation, i.e. a relation to a location.</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43</a:t>
            </a:fld>
            <a:endParaRPr lang="en-GB" dirty="0"/>
          </a:p>
        </p:txBody>
      </p:sp>
    </p:spTree>
    <p:extLst>
      <p:ext uri="{BB962C8B-B14F-4D97-AF65-F5344CB8AC3E}">
        <p14:creationId xmlns:p14="http://schemas.microsoft.com/office/powerpoint/2010/main" val="1591576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44</a:t>
            </a:fld>
            <a:endParaRPr lang="en-GB" dirty="0"/>
          </a:p>
        </p:txBody>
      </p:sp>
    </p:spTree>
    <p:extLst>
      <p:ext uri="{BB962C8B-B14F-4D97-AF65-F5344CB8AC3E}">
        <p14:creationId xmlns:p14="http://schemas.microsoft.com/office/powerpoint/2010/main" val="1484408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45</a:t>
            </a:fld>
            <a:endParaRPr lang="en-GB" dirty="0"/>
          </a:p>
        </p:txBody>
      </p:sp>
    </p:spTree>
    <p:extLst>
      <p:ext uri="{BB962C8B-B14F-4D97-AF65-F5344CB8AC3E}">
        <p14:creationId xmlns:p14="http://schemas.microsoft.com/office/powerpoint/2010/main" val="1577696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Usually you will use the size of the bubble to indicate</a:t>
            </a:r>
            <a:r>
              <a:rPr lang="en-GB" baseline="0" dirty="0" smtClean="0"/>
              <a:t> a magnitude. Overlaps can be used as well, especially for qualitative data. Scatter plot uses dots to show how individual observations relate to variables. 1 dot = 1 observation then.</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46</a:t>
            </a:fld>
            <a:endParaRPr lang="en-GB" dirty="0"/>
          </a:p>
        </p:txBody>
      </p:sp>
    </p:spTree>
    <p:extLst>
      <p:ext uri="{BB962C8B-B14F-4D97-AF65-F5344CB8AC3E}">
        <p14:creationId xmlns:p14="http://schemas.microsoft.com/office/powerpoint/2010/main" val="456375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Everybody</a:t>
            </a:r>
            <a:r>
              <a:rPr lang="en-GB" baseline="0" dirty="0" smtClean="0"/>
              <a:t> likes bar graphs: they are simple. People often use them in the wrong context though, you can’t visualise anything on a bar graph!</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47</a:t>
            </a:fld>
            <a:endParaRPr lang="en-GB" dirty="0"/>
          </a:p>
        </p:txBody>
      </p:sp>
    </p:spTree>
    <p:extLst>
      <p:ext uri="{BB962C8B-B14F-4D97-AF65-F5344CB8AC3E}">
        <p14:creationId xmlns:p14="http://schemas.microsoft.com/office/powerpoint/2010/main" val="104376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Georgia" pitchFamily="18" charset="0"/>
              </a:rPr>
              <a:t>Snow's study was a major event in the history of public health and geography. </a:t>
            </a:r>
            <a:r>
              <a:rPr lang="en-GB" sz="1200" b="0" i="0" kern="1200" dirty="0" smtClean="0">
                <a:solidFill>
                  <a:schemeClr val="tx1"/>
                </a:solidFill>
                <a:effectLst/>
                <a:latin typeface="Arial" pitchFamily="34" charset="0"/>
                <a:ea typeface="+mn-ea"/>
                <a:cs typeface="Arial" pitchFamily="34" charset="0"/>
              </a:rPr>
              <a:t> It changed how we saw a disease and i</a:t>
            </a:r>
            <a:r>
              <a:rPr lang="en-GB" sz="1200" dirty="0" smtClean="0">
                <a:latin typeface="Georgia" pitchFamily="18" charset="0"/>
              </a:rPr>
              <a:t>t is regarded as the founding event of the science of epidemiology.</a:t>
            </a:r>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a:t>
            </a:fld>
            <a:endParaRPr lang="en-GB" dirty="0"/>
          </a:p>
        </p:txBody>
      </p:sp>
    </p:spTree>
    <p:extLst>
      <p:ext uri="{BB962C8B-B14F-4D97-AF65-F5344CB8AC3E}">
        <p14:creationId xmlns:p14="http://schemas.microsoft.com/office/powerpoint/2010/main" val="3183791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Grid:</a:t>
            </a:r>
            <a:r>
              <a:rPr lang="en-GB" baseline="0" dirty="0" smtClean="0"/>
              <a:t> 2 or more axes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48</a:t>
            </a:fld>
            <a:endParaRPr lang="en-GB" dirty="0"/>
          </a:p>
        </p:txBody>
      </p:sp>
    </p:spTree>
    <p:extLst>
      <p:ext uri="{BB962C8B-B14F-4D97-AF65-F5344CB8AC3E}">
        <p14:creationId xmlns:p14="http://schemas.microsoft.com/office/powerpoint/2010/main" val="377804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dirty="0"/>
              <a:t>You don’t always need axes to indicate proportions”</a:t>
            </a:r>
          </a:p>
        </p:txBody>
      </p:sp>
      <p:sp>
        <p:nvSpPr>
          <p:cNvPr id="4" name="Slide Number Placeholder 3"/>
          <p:cNvSpPr>
            <a:spLocks noGrp="1"/>
          </p:cNvSpPr>
          <p:nvPr>
            <p:ph type="sldNum" sz="quarter" idx="10"/>
          </p:nvPr>
        </p:nvSpPr>
        <p:spPr/>
        <p:txBody>
          <a:bodyPr/>
          <a:lstStyle/>
          <a:p>
            <a:fld id="{F07B8F03-BC93-4120-96CA-A36DF640BE24}" type="slidenum">
              <a:rPr lang="en-GB" smtClean="0"/>
              <a:pPr/>
              <a:t>49</a:t>
            </a:fld>
            <a:endParaRPr lang="en-GB" dirty="0"/>
          </a:p>
        </p:txBody>
      </p:sp>
    </p:spTree>
    <p:extLst>
      <p:ext uri="{BB962C8B-B14F-4D97-AF65-F5344CB8AC3E}">
        <p14:creationId xmlns:p14="http://schemas.microsoft.com/office/powerpoint/2010/main" val="2386342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50</a:t>
            </a:fld>
            <a:endParaRPr lang="en-GB" dirty="0"/>
          </a:p>
        </p:txBody>
      </p:sp>
    </p:spTree>
    <p:extLst>
      <p:ext uri="{BB962C8B-B14F-4D97-AF65-F5344CB8AC3E}">
        <p14:creationId xmlns:p14="http://schemas.microsoft.com/office/powerpoint/2010/main" val="3610731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typical form of a printed or online infographic,</a:t>
            </a:r>
            <a:r>
              <a:rPr lang="en-GB" baseline="0" dirty="0" smtClean="0"/>
              <a:t> where you scroll down and the information comes out in proper order to tell you the story.</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51</a:t>
            </a:fld>
            <a:endParaRPr lang="en-GB" dirty="0"/>
          </a:p>
        </p:txBody>
      </p:sp>
    </p:spTree>
    <p:extLst>
      <p:ext uri="{BB962C8B-B14F-4D97-AF65-F5344CB8AC3E}">
        <p14:creationId xmlns:p14="http://schemas.microsoft.com/office/powerpoint/2010/main" val="3722982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52</a:t>
            </a:fld>
            <a:endParaRPr lang="en-GB" dirty="0"/>
          </a:p>
        </p:txBody>
      </p:sp>
    </p:spTree>
    <p:extLst>
      <p:ext uri="{BB962C8B-B14F-4D97-AF65-F5344CB8AC3E}">
        <p14:creationId xmlns:p14="http://schemas.microsoft.com/office/powerpoint/2010/main" val="1176132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a:t>
            </a:r>
            <a:r>
              <a:rPr lang="en-GB" baseline="0" dirty="0" smtClean="0"/>
              <a:t> about symmetry, but about coherence: colour, shape &amp; space.</a:t>
            </a:r>
          </a:p>
          <a:p>
            <a:r>
              <a:rPr lang="en-GB" baseline="0" dirty="0" smtClean="0"/>
              <a:t>Easier to make intended points stand out – brings us to second point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53</a:t>
            </a:fld>
            <a:endParaRPr lang="en-GB" dirty="0"/>
          </a:p>
        </p:txBody>
      </p:sp>
    </p:spTree>
    <p:extLst>
      <p:ext uri="{BB962C8B-B14F-4D97-AF65-F5344CB8AC3E}">
        <p14:creationId xmlns:p14="http://schemas.microsoft.com/office/powerpoint/2010/main" val="600813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Think very</a:t>
            </a:r>
            <a:r>
              <a:rPr lang="en-GB" baseline="0" dirty="0" smtClean="0"/>
              <a:t> well of where you want to emphasize. Don’t just visualise all data, or create too many points of attention.</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54</a:t>
            </a:fld>
            <a:endParaRPr lang="en-GB" dirty="0"/>
          </a:p>
        </p:txBody>
      </p:sp>
    </p:spTree>
    <p:extLst>
      <p:ext uri="{BB962C8B-B14F-4D97-AF65-F5344CB8AC3E}">
        <p14:creationId xmlns:p14="http://schemas.microsoft.com/office/powerpoint/2010/main" val="46928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Don’t use stars, triangles, dots</a:t>
            </a:r>
            <a:r>
              <a:rPr lang="en-GB" baseline="0" dirty="0" smtClean="0"/>
              <a:t> among each other. Choose &amp; harmonise.</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55</a:t>
            </a:fld>
            <a:endParaRPr lang="en-GB" dirty="0"/>
          </a:p>
        </p:txBody>
      </p:sp>
    </p:spTree>
    <p:extLst>
      <p:ext uri="{BB962C8B-B14F-4D97-AF65-F5344CB8AC3E}">
        <p14:creationId xmlns:p14="http://schemas.microsoft.com/office/powerpoint/2010/main" val="1493527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56</a:t>
            </a:fld>
            <a:endParaRPr lang="en-GB" dirty="0"/>
          </a:p>
        </p:txBody>
      </p:sp>
    </p:spTree>
    <p:extLst>
      <p:ext uri="{BB962C8B-B14F-4D97-AF65-F5344CB8AC3E}">
        <p14:creationId xmlns:p14="http://schemas.microsoft.com/office/powerpoint/2010/main" val="1714148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57</a:t>
            </a:fld>
            <a:endParaRPr lang="en-GB" dirty="0"/>
          </a:p>
        </p:txBody>
      </p:sp>
    </p:spTree>
    <p:extLst>
      <p:ext uri="{BB962C8B-B14F-4D97-AF65-F5344CB8AC3E}">
        <p14:creationId xmlns:p14="http://schemas.microsoft.com/office/powerpoint/2010/main" val="185739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9</a:t>
            </a:fld>
            <a:endParaRPr lang="en-GB" dirty="0"/>
          </a:p>
        </p:txBody>
      </p:sp>
    </p:spTree>
    <p:extLst>
      <p:ext uri="{BB962C8B-B14F-4D97-AF65-F5344CB8AC3E}">
        <p14:creationId xmlns:p14="http://schemas.microsoft.com/office/powerpoint/2010/main" val="2559991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7B8F03-BC93-4120-96CA-A36DF640BE24}" type="slidenum">
              <a:rPr lang="en-GB" smtClean="0"/>
              <a:pPr/>
              <a:t>59</a:t>
            </a:fld>
            <a:endParaRPr lang="en-GB" dirty="0"/>
          </a:p>
        </p:txBody>
      </p:sp>
    </p:spTree>
    <p:extLst>
      <p:ext uri="{BB962C8B-B14F-4D97-AF65-F5344CB8AC3E}">
        <p14:creationId xmlns:p14="http://schemas.microsoft.com/office/powerpoint/2010/main" val="1636986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most interesting DSI for data visualisation in this example is Public Open Data,</a:t>
            </a:r>
            <a:r>
              <a:rPr lang="en-GB" baseline="0" dirty="0" smtClean="0"/>
              <a:t> when filtering by domain</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60</a:t>
            </a:fld>
            <a:endParaRPr lang="en-GB" dirty="0"/>
          </a:p>
        </p:txBody>
      </p:sp>
    </p:spTree>
    <p:extLst>
      <p:ext uri="{BB962C8B-B14F-4D97-AF65-F5344CB8AC3E}">
        <p14:creationId xmlns:p14="http://schemas.microsoft.com/office/powerpoint/2010/main" val="706997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63</a:t>
            </a:fld>
            <a:endParaRPr lang="en-GB" dirty="0"/>
          </a:p>
        </p:txBody>
      </p:sp>
    </p:spTree>
    <p:extLst>
      <p:ext uri="{BB962C8B-B14F-4D97-AF65-F5344CB8AC3E}">
        <p14:creationId xmlns:p14="http://schemas.microsoft.com/office/powerpoint/2010/main" val="1752931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74320">
              <a:spcAft>
                <a:spcPts val="900"/>
              </a:spcAft>
            </a:pPr>
            <a:r>
              <a:rPr lang="en-GB" sz="1200" dirty="0" smtClean="0">
                <a:latin typeface="Georgia" pitchFamily="18" charset="0"/>
              </a:rPr>
              <a:t>EU example: </a:t>
            </a:r>
          </a:p>
          <a:p>
            <a:pPr indent="-274320">
              <a:spcAft>
                <a:spcPts val="900"/>
              </a:spcAft>
            </a:pPr>
            <a:r>
              <a:rPr lang="en-GB" sz="1200" dirty="0" smtClean="0">
                <a:latin typeface="Georgia" pitchFamily="18" charset="0"/>
                <a:hlinkClick r:id="rId3"/>
              </a:rPr>
              <a:t>http://ec.europa.eu/budget/figures/interactive/index_en.cfm</a:t>
            </a:r>
            <a:endParaRPr lang="en-GB" sz="1200" dirty="0" smtClean="0">
              <a:latin typeface="Georgia" pitchFamily="18" charset="0"/>
            </a:endParaRPr>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65</a:t>
            </a:fld>
            <a:endParaRPr lang="en-GB" dirty="0"/>
          </a:p>
        </p:txBody>
      </p:sp>
    </p:spTree>
    <p:extLst>
      <p:ext uri="{BB962C8B-B14F-4D97-AF65-F5344CB8AC3E}">
        <p14:creationId xmlns:p14="http://schemas.microsoft.com/office/powerpoint/2010/main" val="3074470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67</a:t>
            </a:fld>
            <a:endParaRPr lang="en-GB" dirty="0"/>
          </a:p>
        </p:txBody>
      </p:sp>
    </p:spTree>
    <p:extLst>
      <p:ext uri="{BB962C8B-B14F-4D97-AF65-F5344CB8AC3E}">
        <p14:creationId xmlns:p14="http://schemas.microsoft.com/office/powerpoint/2010/main" val="1122302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68</a:t>
            </a:fld>
            <a:endParaRPr lang="en-GB" dirty="0"/>
          </a:p>
        </p:txBody>
      </p:sp>
    </p:spTree>
    <p:extLst>
      <p:ext uri="{BB962C8B-B14F-4D97-AF65-F5344CB8AC3E}">
        <p14:creationId xmlns:p14="http://schemas.microsoft.com/office/powerpoint/2010/main" val="1468901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Credits Forbes: http://www.forbes.com/sites/brentdykes/2016/03/31/data-storytelling-the-essential-data-science-skill-everyone-needs/#2d3603a7f0c8</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69</a:t>
            </a:fld>
            <a:endParaRPr lang="en-GB" dirty="0"/>
          </a:p>
        </p:txBody>
      </p:sp>
    </p:spTree>
    <p:extLst>
      <p:ext uri="{BB962C8B-B14F-4D97-AF65-F5344CB8AC3E}">
        <p14:creationId xmlns:p14="http://schemas.microsoft.com/office/powerpoint/2010/main" val="513289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Examples of different ways to visualise same data to tell different </a:t>
            </a:r>
            <a:r>
              <a:rPr lang="en-GB" sz="1200"/>
              <a:t>stories:</a:t>
            </a:r>
            <a:r>
              <a:rPr lang="en-GB"/>
              <a:t> </a:t>
            </a:r>
            <a:endParaRPr lang="en-GB" sz="1200" dirty="0"/>
          </a:p>
          <a:p>
            <a:r>
              <a:rPr lang="en-GB" sz="1200" dirty="0">
                <a:hlinkClick r:id="rId3"/>
              </a:rPr>
              <a:t>http://www.carlapedret.cat/data-visualisation-asylum-seekers-refugee-crisis-refugees/</a:t>
            </a:r>
            <a:endParaRPr lang="en-GB" sz="1200" dirty="0"/>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73</a:t>
            </a:fld>
            <a:endParaRPr lang="en-GB" dirty="0"/>
          </a:p>
        </p:txBody>
      </p:sp>
    </p:spTree>
    <p:extLst>
      <p:ext uri="{BB962C8B-B14F-4D97-AF65-F5344CB8AC3E}">
        <p14:creationId xmlns:p14="http://schemas.microsoft.com/office/powerpoint/2010/main" val="16848273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kT</a:t>
            </a:r>
            <a:r>
              <a:rPr lang="en-GB" dirty="0" smtClean="0"/>
              <a:t> = kilotons</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76</a:t>
            </a:fld>
            <a:endParaRPr lang="en-GB" dirty="0"/>
          </a:p>
        </p:txBody>
      </p:sp>
    </p:spTree>
    <p:extLst>
      <p:ext uri="{BB962C8B-B14F-4D97-AF65-F5344CB8AC3E}">
        <p14:creationId xmlns:p14="http://schemas.microsoft.com/office/powerpoint/2010/main" val="1191365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Information is a commodity.</a:t>
            </a:r>
            <a:r>
              <a:rPr lang="en-GB" baseline="0" dirty="0" smtClean="0"/>
              <a:t> Clients pay us to get messages.</a:t>
            </a:r>
            <a:endParaRPr lang="en-GB"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solidFill>
                  <a:prstClr val="black"/>
                </a:solidFill>
              </a:rPr>
              <a:pPr/>
              <a:t>80</a:t>
            </a:fld>
            <a:endParaRPr lang="en-GB" dirty="0">
              <a:solidFill>
                <a:prstClr val="black"/>
              </a:solidFill>
            </a:endParaRPr>
          </a:p>
        </p:txBody>
      </p:sp>
    </p:spTree>
    <p:extLst>
      <p:ext uri="{BB962C8B-B14F-4D97-AF65-F5344CB8AC3E}">
        <p14:creationId xmlns:p14="http://schemas.microsoft.com/office/powerpoint/2010/main" val="99476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Signals processed by</a:t>
            </a:r>
            <a:r>
              <a:rPr lang="en-GB" baseline="0" dirty="0" smtClean="0"/>
              <a:t> our brain: most come from sight, only small proportion comes from feeling/tasting/hearing</a:t>
            </a:r>
          </a:p>
          <a:p>
            <a:endParaRPr lang="en-GB" baseline="0" dirty="0" smtClean="0"/>
          </a:p>
          <a:p>
            <a:r>
              <a:rPr lang="en-GB" baseline="0" dirty="0" smtClean="0"/>
              <a:t>You don’t have to read, process, interpret... You can just </a:t>
            </a:r>
            <a:r>
              <a:rPr lang="en-GB" b="1" baseline="0" dirty="0" smtClean="0"/>
              <a:t>see</a:t>
            </a:r>
            <a:r>
              <a:rPr lang="en-GB" b="0" baseline="0" dirty="0" smtClean="0"/>
              <a: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10</a:t>
            </a:fld>
            <a:endParaRPr lang="en-GB" dirty="0"/>
          </a:p>
        </p:txBody>
      </p:sp>
    </p:spTree>
    <p:extLst>
      <p:ext uri="{BB962C8B-B14F-4D97-AF65-F5344CB8AC3E}">
        <p14:creationId xmlns:p14="http://schemas.microsoft.com/office/powerpoint/2010/main" val="4165316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How can we improve this table? What is our message?</a:t>
            </a:r>
          </a:p>
          <a:p>
            <a:endParaRPr lang="en-GB" baseline="0" dirty="0" smtClean="0"/>
          </a:p>
          <a:p>
            <a:pPr marL="171450" indent="-171450">
              <a:buFontTx/>
              <a:buChar char="-"/>
            </a:pPr>
            <a:r>
              <a:rPr lang="en-GB" baseline="0" dirty="0" smtClean="0"/>
              <a:t>Linux has the most viruses, this is where efforts should be taken!</a:t>
            </a:r>
          </a:p>
          <a:p>
            <a:pPr marL="171450" indent="-171450">
              <a:buFontTx/>
              <a:buChar char="-"/>
            </a:pPr>
            <a:endParaRPr lang="en-GB" baseline="0" dirty="0" smtClean="0"/>
          </a:p>
          <a:p>
            <a:pPr marL="0" indent="0">
              <a:buFontTx/>
              <a:buNone/>
            </a:pPr>
            <a:r>
              <a:rPr lang="en-GB" baseline="0" dirty="0" smtClean="0"/>
              <a:t>Visualisation is a good way to do </a:t>
            </a:r>
            <a:r>
              <a:rPr lang="en-GB" baseline="0" smtClean="0"/>
              <a:t>effective redundancy.</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81</a:t>
            </a:fld>
            <a:endParaRPr lang="en-GB" dirty="0"/>
          </a:p>
        </p:txBody>
      </p:sp>
    </p:spTree>
    <p:extLst>
      <p:ext uri="{BB962C8B-B14F-4D97-AF65-F5344CB8AC3E}">
        <p14:creationId xmlns:p14="http://schemas.microsoft.com/office/powerpoint/2010/main" val="7121151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82</a:t>
            </a:fld>
            <a:endParaRPr lang="en-GB" dirty="0"/>
          </a:p>
        </p:txBody>
      </p:sp>
    </p:spTree>
    <p:extLst>
      <p:ext uri="{BB962C8B-B14F-4D97-AF65-F5344CB8AC3E}">
        <p14:creationId xmlns:p14="http://schemas.microsoft.com/office/powerpoint/2010/main" val="1858646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83</a:t>
            </a:fld>
            <a:endParaRPr lang="en-GB" dirty="0"/>
          </a:p>
        </p:txBody>
      </p:sp>
    </p:spTree>
    <p:extLst>
      <p:ext uri="{BB962C8B-B14F-4D97-AF65-F5344CB8AC3E}">
        <p14:creationId xmlns:p14="http://schemas.microsoft.com/office/powerpoint/2010/main" val="2905036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84</a:t>
            </a:fld>
            <a:endParaRPr lang="en-GB" dirty="0"/>
          </a:p>
        </p:txBody>
      </p:sp>
    </p:spTree>
    <p:extLst>
      <p:ext uri="{BB962C8B-B14F-4D97-AF65-F5344CB8AC3E}">
        <p14:creationId xmlns:p14="http://schemas.microsoft.com/office/powerpoint/2010/main" val="4138021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85</a:t>
            </a:fld>
            <a:endParaRPr lang="en-GB" dirty="0"/>
          </a:p>
        </p:txBody>
      </p:sp>
    </p:spTree>
    <p:extLst>
      <p:ext uri="{BB962C8B-B14F-4D97-AF65-F5344CB8AC3E}">
        <p14:creationId xmlns:p14="http://schemas.microsoft.com/office/powerpoint/2010/main" val="38334312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86</a:t>
            </a:fld>
            <a:endParaRPr lang="en-GB" dirty="0"/>
          </a:p>
        </p:txBody>
      </p:sp>
    </p:spTree>
    <p:extLst>
      <p:ext uri="{BB962C8B-B14F-4D97-AF65-F5344CB8AC3E}">
        <p14:creationId xmlns:p14="http://schemas.microsoft.com/office/powerpoint/2010/main" val="2487738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87</a:t>
            </a:fld>
            <a:endParaRPr lang="en-GB" dirty="0"/>
          </a:p>
        </p:txBody>
      </p:sp>
    </p:spTree>
    <p:extLst>
      <p:ext uri="{BB962C8B-B14F-4D97-AF65-F5344CB8AC3E}">
        <p14:creationId xmlns:p14="http://schemas.microsoft.com/office/powerpoint/2010/main" val="1645283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88</a:t>
            </a:fld>
            <a:endParaRPr lang="en-GB" dirty="0"/>
          </a:p>
        </p:txBody>
      </p:sp>
    </p:spTree>
    <p:extLst>
      <p:ext uri="{BB962C8B-B14F-4D97-AF65-F5344CB8AC3E}">
        <p14:creationId xmlns:p14="http://schemas.microsoft.com/office/powerpoint/2010/main" val="31049906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can we improve this table? What is our message?</a:t>
            </a:r>
          </a:p>
          <a:p>
            <a:endParaRPr lang="en-GB" baseline="0" smtClean="0"/>
          </a:p>
          <a:p>
            <a:r>
              <a:rPr lang="en-GB" baseline="0" smtClean="0"/>
              <a:t>- Linux has the most viruses, this is where efforts should be taken!</a:t>
            </a:r>
            <a:endParaRPr lang="en-GB" baseline="0" dirty="0" smtClean="0"/>
          </a:p>
        </p:txBody>
      </p:sp>
      <p:sp>
        <p:nvSpPr>
          <p:cNvPr id="4" name="Slide Number Placeholder 3"/>
          <p:cNvSpPr>
            <a:spLocks noGrp="1"/>
          </p:cNvSpPr>
          <p:nvPr>
            <p:ph type="sldNum" sz="quarter" idx="10"/>
          </p:nvPr>
        </p:nvSpPr>
        <p:spPr/>
        <p:txBody>
          <a:bodyPr/>
          <a:lstStyle/>
          <a:p>
            <a:fld id="{F07B8F03-BC93-4120-96CA-A36DF640BE24}" type="slidenum">
              <a:rPr lang="en-GB" smtClean="0"/>
              <a:pPr/>
              <a:t>89</a:t>
            </a:fld>
            <a:endParaRPr lang="en-GB" dirty="0"/>
          </a:p>
        </p:txBody>
      </p:sp>
    </p:spTree>
    <p:extLst>
      <p:ext uri="{BB962C8B-B14F-4D97-AF65-F5344CB8AC3E}">
        <p14:creationId xmlns:p14="http://schemas.microsoft.com/office/powerpoint/2010/main" val="8119988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92</a:t>
            </a:fld>
            <a:endParaRPr lang="en-GB" dirty="0"/>
          </a:p>
        </p:txBody>
      </p:sp>
    </p:spTree>
    <p:extLst>
      <p:ext uri="{BB962C8B-B14F-4D97-AF65-F5344CB8AC3E}">
        <p14:creationId xmlns:p14="http://schemas.microsoft.com/office/powerpoint/2010/main" val="320807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a:t>
            </a:r>
            <a:r>
              <a:rPr lang="en-GB" baseline="0" dirty="0" smtClean="0"/>
              <a:t> reasons to visualise: display. Multitude of ways available. It’s important to select the right way!</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11</a:t>
            </a:fld>
            <a:endParaRPr lang="en-GB" dirty="0"/>
          </a:p>
        </p:txBody>
      </p:sp>
    </p:spTree>
    <p:extLst>
      <p:ext uri="{BB962C8B-B14F-4D97-AF65-F5344CB8AC3E}">
        <p14:creationId xmlns:p14="http://schemas.microsoft.com/office/powerpoint/2010/main" val="40255750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Bars are often chosen, but not always the best format.</a:t>
            </a:r>
          </a:p>
        </p:txBody>
      </p:sp>
      <p:sp>
        <p:nvSpPr>
          <p:cNvPr id="4" name="Slide Number Placeholder 3"/>
          <p:cNvSpPr>
            <a:spLocks noGrp="1"/>
          </p:cNvSpPr>
          <p:nvPr>
            <p:ph type="sldNum" sz="quarter" idx="10"/>
          </p:nvPr>
        </p:nvSpPr>
        <p:spPr/>
        <p:txBody>
          <a:bodyPr/>
          <a:lstStyle/>
          <a:p>
            <a:fld id="{F07B8F03-BC93-4120-96CA-A36DF640BE24}" type="slidenum">
              <a:rPr lang="en-GB" smtClean="0"/>
              <a:pPr/>
              <a:t>103</a:t>
            </a:fld>
            <a:endParaRPr lang="en-GB" dirty="0"/>
          </a:p>
        </p:txBody>
      </p:sp>
    </p:spTree>
    <p:extLst>
      <p:ext uri="{BB962C8B-B14F-4D97-AF65-F5344CB8AC3E}">
        <p14:creationId xmlns:p14="http://schemas.microsoft.com/office/powerpoint/2010/main" val="28915655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Bars are often chosen, but not always the best format.</a:t>
            </a:r>
          </a:p>
        </p:txBody>
      </p:sp>
      <p:sp>
        <p:nvSpPr>
          <p:cNvPr id="4" name="Slide Number Placeholder 3"/>
          <p:cNvSpPr>
            <a:spLocks noGrp="1"/>
          </p:cNvSpPr>
          <p:nvPr>
            <p:ph type="sldNum" sz="quarter" idx="10"/>
          </p:nvPr>
        </p:nvSpPr>
        <p:spPr/>
        <p:txBody>
          <a:bodyPr/>
          <a:lstStyle/>
          <a:p>
            <a:fld id="{F07B8F03-BC93-4120-96CA-A36DF640BE24}" type="slidenum">
              <a:rPr lang="en-GB" smtClean="0"/>
              <a:pPr/>
              <a:t>104</a:t>
            </a:fld>
            <a:endParaRPr lang="en-GB" dirty="0"/>
          </a:p>
        </p:txBody>
      </p:sp>
    </p:spTree>
    <p:extLst>
      <p:ext uri="{BB962C8B-B14F-4D97-AF65-F5344CB8AC3E}">
        <p14:creationId xmlns:p14="http://schemas.microsoft.com/office/powerpoint/2010/main" val="8244015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106</a:t>
            </a:fld>
            <a:endParaRPr lang="en-GB" dirty="0"/>
          </a:p>
        </p:txBody>
      </p:sp>
    </p:spTree>
    <p:extLst>
      <p:ext uri="{BB962C8B-B14F-4D97-AF65-F5344CB8AC3E}">
        <p14:creationId xmlns:p14="http://schemas.microsoft.com/office/powerpoint/2010/main" val="41487023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baseline="0" dirty="0" smtClean="0"/>
              <a:t>Catalogue of visualisation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latin typeface="Georgia" pitchFamily="18" charset="0"/>
              </a:rPr>
              <a:t>https://joinup.ec.europa.eu/sites/default/files/isa_field_path/presentation_workshop_data_visualisation.pdf</a:t>
            </a:r>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107</a:t>
            </a:fld>
            <a:endParaRPr lang="en-GB" dirty="0"/>
          </a:p>
        </p:txBody>
      </p:sp>
    </p:spTree>
    <p:extLst>
      <p:ext uri="{BB962C8B-B14F-4D97-AF65-F5344CB8AC3E}">
        <p14:creationId xmlns:p14="http://schemas.microsoft.com/office/powerpoint/2010/main" val="25311164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Quickly explain</a:t>
            </a:r>
            <a:r>
              <a:rPr lang="en-GB" baseline="0" dirty="0" smtClean="0"/>
              <a:t> </a:t>
            </a:r>
            <a:r>
              <a:rPr lang="en-GB" dirty="0" smtClean="0"/>
              <a:t>how to obtain</a:t>
            </a:r>
            <a:r>
              <a:rPr lang="en-GB" baseline="0" dirty="0" smtClean="0"/>
              <a:t> a CSV format from an Excel file</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113</a:t>
            </a:fld>
            <a:endParaRPr lang="en-GB" dirty="0"/>
          </a:p>
        </p:txBody>
      </p:sp>
    </p:spTree>
    <p:extLst>
      <p:ext uri="{BB962C8B-B14F-4D97-AF65-F5344CB8AC3E}">
        <p14:creationId xmlns:p14="http://schemas.microsoft.com/office/powerpoint/2010/main" val="34133647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121</a:t>
            </a:fld>
            <a:endParaRPr lang="en-GB" dirty="0"/>
          </a:p>
        </p:txBody>
      </p:sp>
    </p:spTree>
    <p:extLst>
      <p:ext uri="{BB962C8B-B14F-4D97-AF65-F5344CB8AC3E}">
        <p14:creationId xmlns:p14="http://schemas.microsoft.com/office/powerpoint/2010/main" val="18209188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122</a:t>
            </a:fld>
            <a:endParaRPr lang="en-GB" dirty="0"/>
          </a:p>
        </p:txBody>
      </p:sp>
    </p:spTree>
    <p:extLst>
      <p:ext uri="{BB962C8B-B14F-4D97-AF65-F5344CB8AC3E}">
        <p14:creationId xmlns:p14="http://schemas.microsoft.com/office/powerpoint/2010/main" val="1263540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123</a:t>
            </a:fld>
            <a:endParaRPr lang="en-GB" dirty="0"/>
          </a:p>
        </p:txBody>
      </p:sp>
    </p:spTree>
    <p:extLst>
      <p:ext uri="{BB962C8B-B14F-4D97-AF65-F5344CB8AC3E}">
        <p14:creationId xmlns:p14="http://schemas.microsoft.com/office/powerpoint/2010/main" val="26698014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124</a:t>
            </a:fld>
            <a:endParaRPr lang="en-GB" dirty="0"/>
          </a:p>
        </p:txBody>
      </p:sp>
    </p:spTree>
    <p:extLst>
      <p:ext uri="{BB962C8B-B14F-4D97-AF65-F5344CB8AC3E}">
        <p14:creationId xmlns:p14="http://schemas.microsoft.com/office/powerpoint/2010/main" val="31521464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125</a:t>
            </a:fld>
            <a:endParaRPr lang="en-GB" dirty="0"/>
          </a:p>
        </p:txBody>
      </p:sp>
    </p:spTree>
    <p:extLst>
      <p:ext uri="{BB962C8B-B14F-4D97-AF65-F5344CB8AC3E}">
        <p14:creationId xmlns:p14="http://schemas.microsoft.com/office/powerpoint/2010/main" val="248836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7B8F03-BC93-4120-96CA-A36DF640BE24}" type="slidenum">
              <a:rPr lang="en-GB" smtClean="0"/>
              <a:pPr/>
              <a:t>12</a:t>
            </a:fld>
            <a:endParaRPr lang="en-GB" dirty="0"/>
          </a:p>
        </p:txBody>
      </p:sp>
    </p:spTree>
    <p:extLst>
      <p:ext uri="{BB962C8B-B14F-4D97-AF65-F5344CB8AC3E}">
        <p14:creationId xmlns:p14="http://schemas.microsoft.com/office/powerpoint/2010/main" val="22285810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126</a:t>
            </a:fld>
            <a:endParaRPr lang="en-GB" dirty="0"/>
          </a:p>
        </p:txBody>
      </p:sp>
    </p:spTree>
    <p:extLst>
      <p:ext uri="{BB962C8B-B14F-4D97-AF65-F5344CB8AC3E}">
        <p14:creationId xmlns:p14="http://schemas.microsoft.com/office/powerpoint/2010/main" val="40002018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127</a:t>
            </a:fld>
            <a:endParaRPr lang="en-GB" dirty="0"/>
          </a:p>
        </p:txBody>
      </p:sp>
    </p:spTree>
    <p:extLst>
      <p:ext uri="{BB962C8B-B14F-4D97-AF65-F5344CB8AC3E}">
        <p14:creationId xmlns:p14="http://schemas.microsoft.com/office/powerpoint/2010/main" val="31289214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128</a:t>
            </a:fld>
            <a:endParaRPr lang="en-GB" dirty="0"/>
          </a:p>
        </p:txBody>
      </p:sp>
    </p:spTree>
    <p:extLst>
      <p:ext uri="{BB962C8B-B14F-4D97-AF65-F5344CB8AC3E}">
        <p14:creationId xmlns:p14="http://schemas.microsoft.com/office/powerpoint/2010/main" val="24435790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129</a:t>
            </a:fld>
            <a:endParaRPr lang="en-GB" dirty="0"/>
          </a:p>
        </p:txBody>
      </p:sp>
    </p:spTree>
    <p:extLst>
      <p:ext uri="{BB962C8B-B14F-4D97-AF65-F5344CB8AC3E}">
        <p14:creationId xmlns:p14="http://schemas.microsoft.com/office/powerpoint/2010/main" val="3593005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130</a:t>
            </a:fld>
            <a:endParaRPr lang="en-GB" dirty="0"/>
          </a:p>
        </p:txBody>
      </p:sp>
    </p:spTree>
    <p:extLst>
      <p:ext uri="{BB962C8B-B14F-4D97-AF65-F5344CB8AC3E}">
        <p14:creationId xmlns:p14="http://schemas.microsoft.com/office/powerpoint/2010/main" val="32527576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131</a:t>
            </a:fld>
            <a:endParaRPr lang="en-GB" dirty="0"/>
          </a:p>
        </p:txBody>
      </p:sp>
    </p:spTree>
    <p:extLst>
      <p:ext uri="{BB962C8B-B14F-4D97-AF65-F5344CB8AC3E}">
        <p14:creationId xmlns:p14="http://schemas.microsoft.com/office/powerpoint/2010/main" val="2597003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132</a:t>
            </a:fld>
            <a:endParaRPr lang="en-GB" dirty="0"/>
          </a:p>
        </p:txBody>
      </p:sp>
    </p:spTree>
    <p:extLst>
      <p:ext uri="{BB962C8B-B14F-4D97-AF65-F5344CB8AC3E}">
        <p14:creationId xmlns:p14="http://schemas.microsoft.com/office/powerpoint/2010/main" val="1616828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133</a:t>
            </a:fld>
            <a:endParaRPr lang="en-GB" dirty="0"/>
          </a:p>
        </p:txBody>
      </p:sp>
    </p:spTree>
    <p:extLst>
      <p:ext uri="{BB962C8B-B14F-4D97-AF65-F5344CB8AC3E}">
        <p14:creationId xmlns:p14="http://schemas.microsoft.com/office/powerpoint/2010/main" val="4382969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134</a:t>
            </a:fld>
            <a:endParaRPr lang="en-GB" dirty="0"/>
          </a:p>
        </p:txBody>
      </p:sp>
    </p:spTree>
    <p:extLst>
      <p:ext uri="{BB962C8B-B14F-4D97-AF65-F5344CB8AC3E}">
        <p14:creationId xmlns:p14="http://schemas.microsoft.com/office/powerpoint/2010/main" val="9602149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135</a:t>
            </a:fld>
            <a:endParaRPr lang="en-GB" dirty="0"/>
          </a:p>
        </p:txBody>
      </p:sp>
    </p:spTree>
    <p:extLst>
      <p:ext uri="{BB962C8B-B14F-4D97-AF65-F5344CB8AC3E}">
        <p14:creationId xmlns:p14="http://schemas.microsoft.com/office/powerpoint/2010/main" val="287121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Imagine... </a:t>
            </a:r>
          </a:p>
          <a:p>
            <a:endParaRPr lang="en-GB" dirty="0" smtClean="0"/>
          </a:p>
          <a:p>
            <a:r>
              <a:rPr lang="en-GB" dirty="0" smtClean="0"/>
              <a:t>How to find an anomaly</a:t>
            </a:r>
            <a:r>
              <a:rPr lang="en-GB" baseline="0" dirty="0" smtClean="0"/>
              <a:t>? You go through a table of 1M lines, or you display it?</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a:t>
            </a:fld>
            <a:endParaRPr lang="en-GB" dirty="0"/>
          </a:p>
        </p:txBody>
      </p:sp>
    </p:spTree>
    <p:extLst>
      <p:ext uri="{BB962C8B-B14F-4D97-AF65-F5344CB8AC3E}">
        <p14:creationId xmlns:p14="http://schemas.microsoft.com/office/powerpoint/2010/main" val="4717684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136</a:t>
            </a:fld>
            <a:endParaRPr lang="en-GB" dirty="0"/>
          </a:p>
        </p:txBody>
      </p:sp>
    </p:spTree>
    <p:extLst>
      <p:ext uri="{BB962C8B-B14F-4D97-AF65-F5344CB8AC3E}">
        <p14:creationId xmlns:p14="http://schemas.microsoft.com/office/powerpoint/2010/main" val="18760806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137</a:t>
            </a:fld>
            <a:endParaRPr lang="en-GB" dirty="0"/>
          </a:p>
        </p:txBody>
      </p:sp>
    </p:spTree>
    <p:extLst>
      <p:ext uri="{BB962C8B-B14F-4D97-AF65-F5344CB8AC3E}">
        <p14:creationId xmlns:p14="http://schemas.microsoft.com/office/powerpoint/2010/main" val="41100907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138</a:t>
            </a:fld>
            <a:endParaRPr lang="en-GB" dirty="0"/>
          </a:p>
        </p:txBody>
      </p:sp>
    </p:spTree>
    <p:extLst>
      <p:ext uri="{BB962C8B-B14F-4D97-AF65-F5344CB8AC3E}">
        <p14:creationId xmlns:p14="http://schemas.microsoft.com/office/powerpoint/2010/main" val="15898056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139</a:t>
            </a:fld>
            <a:endParaRPr lang="en-GB" dirty="0"/>
          </a:p>
        </p:txBody>
      </p:sp>
    </p:spTree>
    <p:extLst>
      <p:ext uri="{BB962C8B-B14F-4D97-AF65-F5344CB8AC3E}">
        <p14:creationId xmlns:p14="http://schemas.microsoft.com/office/powerpoint/2010/main" val="17209268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140</a:t>
            </a:fld>
            <a:endParaRPr lang="en-GB" dirty="0"/>
          </a:p>
        </p:txBody>
      </p:sp>
    </p:spTree>
    <p:extLst>
      <p:ext uri="{BB962C8B-B14F-4D97-AF65-F5344CB8AC3E}">
        <p14:creationId xmlns:p14="http://schemas.microsoft.com/office/powerpoint/2010/main" val="32028194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141</a:t>
            </a:fld>
            <a:endParaRPr lang="en-GB" dirty="0"/>
          </a:p>
        </p:txBody>
      </p:sp>
    </p:spTree>
    <p:extLst>
      <p:ext uri="{BB962C8B-B14F-4D97-AF65-F5344CB8AC3E}">
        <p14:creationId xmlns:p14="http://schemas.microsoft.com/office/powerpoint/2010/main" val="35251824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142</a:t>
            </a:fld>
            <a:endParaRPr lang="en-GB" dirty="0"/>
          </a:p>
        </p:txBody>
      </p:sp>
    </p:spTree>
    <p:extLst>
      <p:ext uri="{BB962C8B-B14F-4D97-AF65-F5344CB8AC3E}">
        <p14:creationId xmlns:p14="http://schemas.microsoft.com/office/powerpoint/2010/main" val="32914152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avg</a:t>
            </a:r>
            <a:r>
              <a:rPr lang="en-GB" dirty="0" smtClean="0"/>
              <a:t>(</a:t>
            </a:r>
          </a:p>
          <a:p>
            <a:r>
              <a:rPr lang="en-GB" dirty="0" smtClean="0"/>
              <a:t>if ([</a:t>
            </a:r>
            <a:r>
              <a:rPr lang="en-GB" dirty="0" err="1" smtClean="0"/>
              <a:t>credit.rating</a:t>
            </a:r>
            <a:r>
              <a:rPr lang="en-GB" dirty="0" smtClean="0"/>
              <a:t>] = 'excellent', 4, </a:t>
            </a:r>
          </a:p>
          <a:p>
            <a:r>
              <a:rPr lang="en-GB" dirty="0" smtClean="0"/>
              <a:t>if ([</a:t>
            </a:r>
            <a:r>
              <a:rPr lang="en-GB" dirty="0" err="1" smtClean="0"/>
              <a:t>credit.rating</a:t>
            </a:r>
            <a:r>
              <a:rPr lang="en-GB" dirty="0" smtClean="0"/>
              <a:t>] = 'satisfactory', 2, </a:t>
            </a:r>
          </a:p>
          <a:p>
            <a:r>
              <a:rPr lang="en-GB" dirty="0" smtClean="0"/>
              <a:t>if ([</a:t>
            </a:r>
            <a:r>
              <a:rPr lang="en-GB" dirty="0" err="1" smtClean="0"/>
              <a:t>credit.rating</a:t>
            </a:r>
            <a:r>
              <a:rPr lang="en-GB" dirty="0" smtClean="0"/>
              <a:t>] = 'poor',1))))</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151</a:t>
            </a:fld>
            <a:endParaRPr lang="en-GB" dirty="0"/>
          </a:p>
        </p:txBody>
      </p:sp>
    </p:spTree>
    <p:extLst>
      <p:ext uri="{BB962C8B-B14F-4D97-AF65-F5344CB8AC3E}">
        <p14:creationId xmlns:p14="http://schemas.microsoft.com/office/powerpoint/2010/main" val="8035190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smtClean="0"/>
              <a:t>&lt;html&gt;</a:t>
            </a:r>
          </a:p>
          <a:p>
            <a:r>
              <a:rPr lang="en-GB" dirty="0" smtClean="0"/>
              <a:t>  &lt;head&gt;</a:t>
            </a:r>
          </a:p>
          <a:p>
            <a:r>
              <a:rPr lang="en-GB" dirty="0" smtClean="0"/>
              <a:t>    &lt;script type="text/</a:t>
            </a:r>
            <a:r>
              <a:rPr lang="en-GB" dirty="0" err="1" smtClean="0"/>
              <a:t>javascript</a:t>
            </a:r>
            <a:r>
              <a:rPr lang="en-GB" dirty="0" smtClean="0"/>
              <a:t>" </a:t>
            </a:r>
            <a:r>
              <a:rPr lang="en-GB" dirty="0" err="1" smtClean="0"/>
              <a:t>src</a:t>
            </a:r>
            <a:r>
              <a:rPr lang="en-GB" dirty="0" smtClean="0"/>
              <a:t>="https://www.gstatic.com/charts/loader.js"&gt;&lt;/script&gt;</a:t>
            </a:r>
          </a:p>
          <a:p>
            <a:r>
              <a:rPr lang="en-GB" dirty="0" smtClean="0"/>
              <a:t>    &lt;script type="text/</a:t>
            </a:r>
            <a:r>
              <a:rPr lang="en-GB" dirty="0" err="1" smtClean="0"/>
              <a:t>javascript</a:t>
            </a:r>
            <a:r>
              <a:rPr lang="en-GB" dirty="0" smtClean="0"/>
              <a:t>" </a:t>
            </a:r>
            <a:r>
              <a:rPr lang="en-GB" dirty="0" err="1" smtClean="0"/>
              <a:t>src</a:t>
            </a:r>
            <a:r>
              <a:rPr lang="en-GB" dirty="0" smtClean="0"/>
              <a:t>="https://www.google.com/jsapi"&gt;&lt;/script&gt;</a:t>
            </a:r>
          </a:p>
          <a:p>
            <a:r>
              <a:rPr lang="en-GB" dirty="0" smtClean="0"/>
              <a:t>    &lt;script type="text/</a:t>
            </a:r>
            <a:r>
              <a:rPr lang="en-GB" dirty="0" err="1" smtClean="0"/>
              <a:t>javascript</a:t>
            </a:r>
            <a:r>
              <a:rPr lang="en-GB" dirty="0" smtClean="0"/>
              <a:t>"&gt;</a:t>
            </a:r>
          </a:p>
          <a:p>
            <a:r>
              <a:rPr lang="en-GB" dirty="0" smtClean="0"/>
              <a:t>      </a:t>
            </a:r>
            <a:r>
              <a:rPr lang="en-GB" dirty="0" err="1" smtClean="0"/>
              <a:t>google.charts.load</a:t>
            </a:r>
            <a:r>
              <a:rPr lang="en-GB" dirty="0" smtClean="0"/>
              <a:t>('current', {'packages':['</a:t>
            </a:r>
            <a:r>
              <a:rPr lang="en-GB" dirty="0" err="1" smtClean="0"/>
              <a:t>motionchart</a:t>
            </a:r>
            <a:r>
              <a:rPr lang="en-GB" dirty="0" smtClean="0"/>
              <a:t>']});</a:t>
            </a:r>
          </a:p>
          <a:p>
            <a:r>
              <a:rPr lang="en-GB" dirty="0" smtClean="0"/>
              <a:t>      </a:t>
            </a:r>
            <a:r>
              <a:rPr lang="en-GB" dirty="0" err="1" smtClean="0"/>
              <a:t>google.charts.setOnLoadCallback</a:t>
            </a:r>
            <a:r>
              <a:rPr lang="en-GB" dirty="0" smtClean="0"/>
              <a:t>(</a:t>
            </a:r>
            <a:r>
              <a:rPr lang="en-GB" dirty="0" err="1" smtClean="0"/>
              <a:t>drawCharts</a:t>
            </a:r>
            <a:r>
              <a:rPr lang="en-GB" dirty="0" smtClean="0"/>
              <a:t>);</a:t>
            </a:r>
          </a:p>
          <a:p>
            <a:endParaRPr lang="en-GB" dirty="0" smtClean="0"/>
          </a:p>
          <a:p>
            <a:r>
              <a:rPr lang="en-GB" dirty="0" smtClean="0"/>
              <a:t>      function </a:t>
            </a:r>
            <a:r>
              <a:rPr lang="en-GB" dirty="0" err="1" smtClean="0"/>
              <a:t>drawCharts</a:t>
            </a:r>
            <a:r>
              <a:rPr lang="en-GB" dirty="0" smtClean="0"/>
              <a:t>() {</a:t>
            </a:r>
          </a:p>
          <a:p>
            <a:r>
              <a:rPr lang="en-GB" dirty="0" smtClean="0"/>
              <a:t>        </a:t>
            </a:r>
            <a:r>
              <a:rPr lang="en-GB" dirty="0" err="1" smtClean="0"/>
              <a:t>var</a:t>
            </a:r>
            <a:r>
              <a:rPr lang="en-GB" dirty="0" smtClean="0"/>
              <a:t> </a:t>
            </a:r>
            <a:r>
              <a:rPr lang="en-GB" dirty="0" err="1" smtClean="0"/>
              <a:t>dataURL</a:t>
            </a:r>
            <a:r>
              <a:rPr lang="en-GB" dirty="0" smtClean="0"/>
              <a:t> = 'https://docs.google.com/spreadsheets/d/1EQUuX6qBbf-fE174DRvuEK4gxWAppNKE7hI1x8a3DX8/';</a:t>
            </a:r>
          </a:p>
          <a:p>
            <a:r>
              <a:rPr lang="en-GB" dirty="0" smtClean="0"/>
              <a:t>        </a:t>
            </a:r>
            <a:r>
              <a:rPr lang="en-GB" dirty="0" err="1" smtClean="0"/>
              <a:t>var</a:t>
            </a:r>
            <a:r>
              <a:rPr lang="en-GB" dirty="0" smtClean="0"/>
              <a:t> options = '</a:t>
            </a:r>
            <a:r>
              <a:rPr lang="en-GB" dirty="0" err="1" smtClean="0"/>
              <a:t>gviz</a:t>
            </a:r>
            <a:r>
              <a:rPr lang="en-GB" dirty="0" smtClean="0"/>
              <a:t>/</a:t>
            </a:r>
            <a:r>
              <a:rPr lang="en-GB" dirty="0" err="1" smtClean="0"/>
              <a:t>tq?gid</a:t>
            </a:r>
            <a:r>
              <a:rPr lang="en-GB" dirty="0" smtClean="0"/>
              <a:t>=0&amp;headers=1&amp;';</a:t>
            </a:r>
          </a:p>
          <a:p>
            <a:r>
              <a:rPr lang="en-GB" dirty="0" smtClean="0"/>
              <a:t>        </a:t>
            </a:r>
            <a:r>
              <a:rPr lang="en-GB" dirty="0" err="1" smtClean="0"/>
              <a:t>var</a:t>
            </a:r>
            <a:r>
              <a:rPr lang="en-GB" dirty="0" smtClean="0"/>
              <a:t> select = '</a:t>
            </a:r>
            <a:r>
              <a:rPr lang="en-GB" dirty="0" err="1" smtClean="0"/>
              <a:t>tq</a:t>
            </a:r>
            <a:r>
              <a:rPr lang="en-GB" dirty="0" smtClean="0"/>
              <a:t>=select%20B%2CC%2CE%2CF%2CG%2CH%2CI%2CJ%2CK%2CL';</a:t>
            </a:r>
          </a:p>
          <a:p>
            <a:r>
              <a:rPr lang="en-GB" dirty="0" smtClean="0"/>
              <a:t>        </a:t>
            </a:r>
            <a:r>
              <a:rPr lang="en-GB" dirty="0" err="1" smtClean="0"/>
              <a:t>var</a:t>
            </a:r>
            <a:r>
              <a:rPr lang="en-GB" dirty="0" smtClean="0"/>
              <a:t> </a:t>
            </a:r>
            <a:r>
              <a:rPr lang="en-GB" dirty="0" err="1" smtClean="0"/>
              <a:t>url</a:t>
            </a:r>
            <a:r>
              <a:rPr lang="en-GB" dirty="0" smtClean="0"/>
              <a:t> = </a:t>
            </a:r>
            <a:r>
              <a:rPr lang="en-GB" dirty="0" err="1" smtClean="0"/>
              <a:t>dataURL</a:t>
            </a:r>
            <a:r>
              <a:rPr lang="en-GB" dirty="0" smtClean="0"/>
              <a:t> + options + query;</a:t>
            </a:r>
          </a:p>
          <a:p>
            <a:endParaRPr lang="en-GB" dirty="0" smtClean="0"/>
          </a:p>
          <a:p>
            <a:r>
              <a:rPr lang="en-GB" dirty="0" smtClean="0"/>
              <a:t>	       </a:t>
            </a:r>
            <a:r>
              <a:rPr lang="en-GB" dirty="0" err="1" smtClean="0"/>
              <a:t>var</a:t>
            </a:r>
            <a:r>
              <a:rPr lang="en-GB" dirty="0" smtClean="0"/>
              <a:t> query = new </a:t>
            </a:r>
            <a:r>
              <a:rPr lang="en-GB" dirty="0" err="1" smtClean="0"/>
              <a:t>google.visualization.Query</a:t>
            </a:r>
            <a:r>
              <a:rPr lang="en-GB" dirty="0" smtClean="0"/>
              <a:t>(</a:t>
            </a:r>
            <a:r>
              <a:rPr lang="en-GB" dirty="0" err="1" smtClean="0"/>
              <a:t>url</a:t>
            </a:r>
            <a:r>
              <a:rPr lang="en-GB" dirty="0" smtClean="0"/>
              <a:t>);</a:t>
            </a:r>
          </a:p>
          <a:p>
            <a:r>
              <a:rPr lang="en-GB" dirty="0" smtClean="0"/>
              <a:t>	       </a:t>
            </a:r>
            <a:r>
              <a:rPr lang="en-GB" dirty="0" err="1" smtClean="0"/>
              <a:t>query.send</a:t>
            </a:r>
            <a:r>
              <a:rPr lang="en-GB" dirty="0" smtClean="0"/>
              <a:t>(</a:t>
            </a:r>
            <a:r>
              <a:rPr lang="en-GB" dirty="0" err="1" smtClean="0"/>
              <a:t>handleQueryResponse</a:t>
            </a:r>
            <a:r>
              <a:rPr lang="en-GB" dirty="0" smtClean="0"/>
              <a:t>);</a:t>
            </a:r>
          </a:p>
          <a:p>
            <a:r>
              <a:rPr lang="en-GB" dirty="0" smtClean="0"/>
              <a:t>      }</a:t>
            </a:r>
          </a:p>
          <a:p>
            <a:endParaRPr lang="en-GB" dirty="0" smtClean="0"/>
          </a:p>
          <a:p>
            <a:r>
              <a:rPr lang="en-GB" dirty="0" smtClean="0"/>
              <a:t>	    function </a:t>
            </a:r>
            <a:r>
              <a:rPr lang="en-GB" dirty="0" err="1" smtClean="0"/>
              <a:t>handleQueryResponse</a:t>
            </a:r>
            <a:r>
              <a:rPr lang="en-GB" dirty="0" smtClean="0"/>
              <a:t>(response) {</a:t>
            </a:r>
          </a:p>
          <a:p>
            <a:r>
              <a:rPr lang="en-GB" dirty="0" smtClean="0"/>
              <a:t>        </a:t>
            </a:r>
            <a:r>
              <a:rPr lang="en-GB" dirty="0" err="1" smtClean="0"/>
              <a:t>var</a:t>
            </a:r>
            <a:r>
              <a:rPr lang="en-GB" dirty="0" smtClean="0"/>
              <a:t> data = </a:t>
            </a:r>
            <a:r>
              <a:rPr lang="en-GB" dirty="0" err="1" smtClean="0"/>
              <a:t>response.getDataTable</a:t>
            </a:r>
            <a:r>
              <a:rPr lang="en-GB" dirty="0" smtClean="0"/>
              <a:t>();</a:t>
            </a:r>
          </a:p>
          <a:p>
            <a:r>
              <a:rPr lang="en-GB" dirty="0" smtClean="0"/>
              <a:t>        </a:t>
            </a:r>
            <a:r>
              <a:rPr lang="en-GB" dirty="0" err="1" smtClean="0"/>
              <a:t>var</a:t>
            </a:r>
            <a:r>
              <a:rPr lang="en-GB" dirty="0" smtClean="0"/>
              <a:t> chart = new </a:t>
            </a:r>
            <a:r>
              <a:rPr lang="en-GB" dirty="0" err="1" smtClean="0"/>
              <a:t>google.visualization.MotionChart</a:t>
            </a:r>
            <a:r>
              <a:rPr lang="en-GB" dirty="0" smtClean="0"/>
              <a:t>(</a:t>
            </a:r>
            <a:r>
              <a:rPr lang="en-GB" dirty="0" err="1" smtClean="0"/>
              <a:t>document.getElementById</a:t>
            </a:r>
            <a:r>
              <a:rPr lang="en-GB" dirty="0" smtClean="0"/>
              <a:t>('</a:t>
            </a:r>
            <a:r>
              <a:rPr lang="en-GB" dirty="0" err="1" smtClean="0"/>
              <a:t>chart_div</a:t>
            </a:r>
            <a:r>
              <a:rPr lang="en-GB" dirty="0" smtClean="0"/>
              <a:t>'));</a:t>
            </a:r>
          </a:p>
          <a:p>
            <a:endParaRPr lang="en-GB" dirty="0" smtClean="0"/>
          </a:p>
          <a:p>
            <a:r>
              <a:rPr lang="en-GB" dirty="0" smtClean="0"/>
              <a:t>        </a:t>
            </a:r>
            <a:r>
              <a:rPr lang="en-GB" dirty="0" err="1" smtClean="0"/>
              <a:t>chart.draw</a:t>
            </a:r>
            <a:r>
              <a:rPr lang="en-GB" dirty="0" smtClean="0"/>
              <a:t>(data, options);</a:t>
            </a:r>
          </a:p>
          <a:p>
            <a:r>
              <a:rPr lang="en-GB" dirty="0" smtClean="0"/>
              <a:t>      }</a:t>
            </a:r>
          </a:p>
          <a:p>
            <a:r>
              <a:rPr lang="en-GB" dirty="0" smtClean="0"/>
              <a:t>    &lt;/script&gt;</a:t>
            </a:r>
          </a:p>
          <a:p>
            <a:r>
              <a:rPr lang="en-GB" dirty="0" smtClean="0"/>
              <a:t>  &lt;/head&gt;</a:t>
            </a:r>
          </a:p>
          <a:p>
            <a:r>
              <a:rPr lang="en-GB" dirty="0" smtClean="0"/>
              <a:t>  &lt;body&gt;</a:t>
            </a:r>
          </a:p>
          <a:p>
            <a:r>
              <a:rPr lang="en-GB" dirty="0" smtClean="0"/>
              <a:t>      &lt;div id="</a:t>
            </a:r>
            <a:r>
              <a:rPr lang="en-GB" dirty="0" err="1" smtClean="0"/>
              <a:t>chart_div</a:t>
            </a:r>
            <a:r>
              <a:rPr lang="en-GB" dirty="0" smtClean="0"/>
              <a:t>" style="width: 900px; height: 450px; </a:t>
            </a:r>
            <a:r>
              <a:rPr lang="en-GB" dirty="0" err="1" smtClean="0"/>
              <a:t>margin:auto</a:t>
            </a:r>
            <a:r>
              <a:rPr lang="en-GB" dirty="0" smtClean="0"/>
              <a:t>;"&gt;&lt;/div&gt;</a:t>
            </a:r>
          </a:p>
          <a:p>
            <a:r>
              <a:rPr lang="en-GB" dirty="0" smtClean="0"/>
              <a:t>  &lt;/body&gt;</a:t>
            </a:r>
          </a:p>
          <a:p>
            <a:r>
              <a:rPr lang="en-GB" dirty="0" smtClean="0"/>
              <a:t>&lt;/html&gt;</a:t>
            </a:r>
          </a:p>
          <a:p>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156</a:t>
            </a:fld>
            <a:endParaRPr lang="en-GB" dirty="0"/>
          </a:p>
        </p:txBody>
      </p:sp>
    </p:spTree>
    <p:extLst>
      <p:ext uri="{BB962C8B-B14F-4D97-AF65-F5344CB8AC3E}">
        <p14:creationId xmlns:p14="http://schemas.microsoft.com/office/powerpoint/2010/main" val="27533920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generate the query to use in the URL: https://developers.google.com/chart/interactive/docs/querylanguage#setting-the-query-in-the-data-source-url</a:t>
            </a:r>
            <a:endParaRPr lang="en-GB" dirty="0"/>
          </a:p>
        </p:txBody>
      </p:sp>
      <p:sp>
        <p:nvSpPr>
          <p:cNvPr id="4" name="Slide Number Placeholder 3"/>
          <p:cNvSpPr>
            <a:spLocks noGrp="1"/>
          </p:cNvSpPr>
          <p:nvPr>
            <p:ph type="sldNum" sz="quarter" idx="10"/>
          </p:nvPr>
        </p:nvSpPr>
        <p:spPr/>
        <p:txBody>
          <a:bodyPr/>
          <a:lstStyle/>
          <a:p>
            <a:fld id="{F07B8F03-BC93-4120-96CA-A36DF640BE24}" type="slidenum">
              <a:rPr lang="en-GB" smtClean="0"/>
              <a:pPr/>
              <a:t>159</a:t>
            </a:fld>
            <a:endParaRPr lang="en-GB" dirty="0"/>
          </a:p>
        </p:txBody>
      </p:sp>
    </p:spTree>
    <p:extLst>
      <p:ext uri="{BB962C8B-B14F-4D97-AF65-F5344CB8AC3E}">
        <p14:creationId xmlns:p14="http://schemas.microsoft.com/office/powerpoint/2010/main" val="2246081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grpSp>
        <p:nvGrpSpPr>
          <p:cNvPr id="19" name="Group 18"/>
          <p:cNvGrpSpPr/>
          <p:nvPr userDrawn="1"/>
        </p:nvGrpSpPr>
        <p:grpSpPr bwMode="gray">
          <a:xfrm>
            <a:off x="1752601" y="1"/>
            <a:ext cx="7391400" cy="6176009"/>
            <a:chOff x="19140488" y="13674"/>
            <a:chExt cx="7443798" cy="6145827"/>
          </a:xfrm>
        </p:grpSpPr>
        <p:sp>
          <p:nvSpPr>
            <p:cNvPr id="23"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15"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18"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21"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err="1" smtClean="0"/>
              <a:t>www.pwc.com</a:t>
            </a:r>
            <a:endParaRPr lang="en-GB" noProof="0" dirty="0"/>
          </a:p>
        </p:txBody>
      </p:sp>
      <p:grpSp>
        <p:nvGrpSpPr>
          <p:cNvPr id="16" name="Group 32"/>
          <p:cNvGrpSpPr/>
          <p:nvPr userDrawn="1"/>
        </p:nvGrpSpPr>
        <p:grpSpPr>
          <a:xfrm>
            <a:off x="968592" y="6170991"/>
            <a:ext cx="914400" cy="533479"/>
            <a:chOff x="518032" y="978681"/>
            <a:chExt cx="4572000" cy="2667393"/>
          </a:xfrm>
        </p:grpSpPr>
        <p:sp>
          <p:nvSpPr>
            <p:cNvPr id="17"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20"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
        <p:nvSpPr>
          <p:cNvPr id="2" name="TextBox 1"/>
          <p:cNvSpPr txBox="1"/>
          <p:nvPr userDrawn="1"/>
        </p:nvSpPr>
        <p:spPr>
          <a:xfrm rot="1479263">
            <a:off x="1979300" y="2379149"/>
            <a:ext cx="5331666" cy="1626891"/>
          </a:xfrm>
          <a:prstGeom prst="rect">
            <a:avLst/>
          </a:prstGeom>
          <a:noFill/>
        </p:spPr>
        <p:txBody>
          <a:bodyPr wrap="square" lIns="0" tIns="0" rIns="0" bIns="0" rtlCol="0">
            <a:noAutofit/>
          </a:bodyPr>
          <a:lstStyle/>
          <a:p>
            <a:pPr indent="-274320" algn="ctr">
              <a:spcAft>
                <a:spcPts val="900"/>
              </a:spcAft>
            </a:pPr>
            <a:r>
              <a:rPr lang="en-GB" sz="11500" dirty="0" smtClean="0">
                <a:solidFill>
                  <a:schemeClr val="bg2">
                    <a:lumMod val="85000"/>
                  </a:schemeClr>
                </a:solidFill>
                <a:latin typeface="+mn-lt"/>
              </a:rPr>
              <a:t>DRAFT</a:t>
            </a:r>
          </a:p>
        </p:txBody>
      </p:sp>
    </p:spTree>
    <p:extLst>
      <p:ext uri="{BB962C8B-B14F-4D97-AF65-F5344CB8AC3E}">
        <p14:creationId xmlns:p14="http://schemas.microsoft.com/office/powerpoint/2010/main" val="27481699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One with Impact">
    <p:spTree>
      <p:nvGrpSpPr>
        <p:cNvPr id="1" name=""/>
        <p:cNvGrpSpPr/>
        <p:nvPr/>
      </p:nvGrpSpPr>
      <p:grpSpPr>
        <a:xfrm>
          <a:off x="0" y="0"/>
          <a:ext cx="0" cy="0"/>
          <a:chOff x="0" y="0"/>
          <a:chExt cx="0" cy="0"/>
        </a:xfrm>
      </p:grpSpPr>
      <p:sp>
        <p:nvSpPr>
          <p:cNvPr id="2" name="Title 1"/>
          <p:cNvSpPr>
            <a:spLocks noGrp="1"/>
          </p:cNvSpPr>
          <p:nvPr>
            <p:ph type="title"/>
          </p:nvPr>
        </p:nvSpPr>
        <p:spPr>
          <a:xfrm>
            <a:off x="3276600" y="685800"/>
            <a:ext cx="5334000" cy="914400"/>
          </a:xfrm>
        </p:spPr>
        <p:txBody>
          <a:bodyPr/>
          <a:lstStyle>
            <a:lvl1pPr>
              <a:defRPr/>
            </a:lvl1pPr>
          </a:lstStyle>
          <a:p>
            <a:r>
              <a:rPr lang="en-GB" noProof="1" smtClean="0"/>
              <a:t>Click to edit Master title style</a:t>
            </a:r>
            <a:endParaRPr lang="en-GB" noProof="1"/>
          </a:p>
        </p:txBody>
      </p:sp>
      <p:sp>
        <p:nvSpPr>
          <p:cNvPr id="31" name="Content Placeholder 26"/>
          <p:cNvSpPr>
            <a:spLocks noGrp="1"/>
          </p:cNvSpPr>
          <p:nvPr>
            <p:ph sz="quarter" idx="15"/>
          </p:nvPr>
        </p:nvSpPr>
        <p:spPr>
          <a:xfrm>
            <a:off x="3276600" y="1752600"/>
            <a:ext cx="5334000" cy="4419600"/>
          </a:xfrm>
        </p:spPr>
        <p:txBody>
          <a:bodyPr/>
          <a:lstStyle>
            <a:lvl1pPr>
              <a:defRPr baseline="0"/>
            </a:lvl1pPr>
          </a:lstStyle>
          <a:p>
            <a:pPr lvl="0"/>
            <a:r>
              <a:rPr lang="en-GB" noProof="1" smtClean="0"/>
              <a:t>Click to edit Master text styles</a:t>
            </a:r>
          </a:p>
          <a:p>
            <a:pPr lvl="1"/>
            <a:r>
              <a:rPr lang="en-GB" noProof="1" smtClean="0"/>
              <a:t>Second level</a:t>
            </a:r>
          </a:p>
          <a:p>
            <a:pPr lvl="2"/>
            <a:r>
              <a:rPr lang="en-GB" noProof="1" smtClean="0"/>
              <a:t>Third level</a:t>
            </a:r>
          </a:p>
          <a:p>
            <a:pPr lvl="3"/>
            <a:r>
              <a:rPr lang="en-GB" noProof="1" smtClean="0"/>
              <a:t>Fourth level</a:t>
            </a:r>
          </a:p>
          <a:p>
            <a:pPr lvl="4"/>
            <a:r>
              <a:rPr lang="en-GB" noProof="1" smtClean="0"/>
              <a:t>Fifth level</a:t>
            </a:r>
            <a:endParaRPr lang="en-GB" noProof="1"/>
          </a:p>
        </p:txBody>
      </p:sp>
      <p:sp>
        <p:nvSpPr>
          <p:cNvPr id="12" name="Text Placeholder 11"/>
          <p:cNvSpPr>
            <a:spLocks noGrp="1"/>
          </p:cNvSpPr>
          <p:nvPr>
            <p:ph type="body" sz="quarter" idx="16"/>
          </p:nvPr>
        </p:nvSpPr>
        <p:spPr>
          <a:xfrm>
            <a:off x="533400" y="1752600"/>
            <a:ext cx="2590800" cy="2130552"/>
          </a:xfrm>
        </p:spPr>
        <p:txBody>
          <a:bodyPr/>
          <a:lstStyle>
            <a:lvl1pPr>
              <a:defRPr sz="2400" b="1" i="1" baseline="0">
                <a:solidFill>
                  <a:schemeClr val="tx2"/>
                </a:solidFill>
              </a:defRPr>
            </a:lvl1pPr>
          </a:lstStyle>
          <a:p>
            <a:pPr lvl="0"/>
            <a:r>
              <a:rPr lang="en-GB" noProof="1" smtClean="0"/>
              <a:t>Click to edit Master text styles</a:t>
            </a:r>
          </a:p>
        </p:txBody>
      </p:sp>
      <p:cxnSp>
        <p:nvCxnSpPr>
          <p:cNvPr id="30" name="Shape 29"/>
          <p:cNvCxnSpPr/>
          <p:nvPr/>
        </p:nvCxnSpPr>
        <p:spPr>
          <a:xfrm rot="5400000" flipH="1" flipV="1">
            <a:off x="5791201" y="-2057400"/>
            <a:ext cx="152399" cy="54864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GB" smtClean="0"/>
              <a:t>November 2016</a:t>
            </a:r>
            <a:endParaRPr lang="en-GB"/>
          </a:p>
        </p:txBody>
      </p:sp>
      <p:sp>
        <p:nvSpPr>
          <p:cNvPr id="4" name="Footer Placeholder 3"/>
          <p:cNvSpPr>
            <a:spLocks noGrp="1"/>
          </p:cNvSpPr>
          <p:nvPr>
            <p:ph type="ftr" sz="quarter" idx="18"/>
          </p:nvPr>
        </p:nvSpPr>
        <p:spPr/>
        <p:txBody>
          <a:bodyPr/>
          <a:lstStyle/>
          <a:p>
            <a:r>
              <a:rPr lang="en-GB" smtClean="0"/>
              <a:t>Introductory Visualisation Training</a:t>
            </a:r>
            <a:endParaRPr lang="en-GB"/>
          </a:p>
        </p:txBody>
      </p:sp>
      <p:sp>
        <p:nvSpPr>
          <p:cNvPr id="5" name="Slide Number Placeholder 4"/>
          <p:cNvSpPr>
            <a:spLocks noGrp="1"/>
          </p:cNvSpPr>
          <p:nvPr>
            <p:ph type="sldNum" sz="quarter" idx="19"/>
          </p:nvPr>
        </p:nvSpPr>
        <p:spPr/>
        <p:txBody>
          <a:bodyPr/>
          <a:lstStyle/>
          <a:p>
            <a:fld id="{20CC945E-52C2-4662-9259-F254A4082FF1}"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cxnSp>
        <p:nvCxnSpPr>
          <p:cNvPr id="10" name="Shape 9"/>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GB" smtClean="0"/>
              <a:t>November 2016</a:t>
            </a:r>
            <a:endParaRPr lang="en-GB"/>
          </a:p>
        </p:txBody>
      </p:sp>
      <p:sp>
        <p:nvSpPr>
          <p:cNvPr id="4" name="Footer Placeholder 3"/>
          <p:cNvSpPr>
            <a:spLocks noGrp="1"/>
          </p:cNvSpPr>
          <p:nvPr>
            <p:ph type="ftr" sz="quarter" idx="11"/>
          </p:nvPr>
        </p:nvSpPr>
        <p:spPr/>
        <p:txBody>
          <a:bodyPr/>
          <a:lstStyle/>
          <a:p>
            <a:r>
              <a:rPr lang="en-GB" smtClean="0"/>
              <a:t>Introductory Visualisation Training</a:t>
            </a:r>
            <a:endParaRPr lang="en-GB"/>
          </a:p>
        </p:txBody>
      </p:sp>
      <p:sp>
        <p:nvSpPr>
          <p:cNvPr id="5" name="Slide Number Placeholder 4"/>
          <p:cNvSpPr>
            <a:spLocks noGrp="1"/>
          </p:cNvSpPr>
          <p:nvPr>
            <p:ph type="sldNum" sz="quarter" idx="12"/>
          </p:nvPr>
        </p:nvSpPr>
        <p:spPr/>
        <p:txBody>
          <a:bodyPr/>
          <a:lstStyle/>
          <a:p>
            <a:fld id="{6BF7FB3E-DF40-472E-9600-31838D191595}"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no Foot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November 2016</a:t>
            </a:r>
            <a:endParaRPr lang="en-GB"/>
          </a:p>
        </p:txBody>
      </p:sp>
      <p:sp>
        <p:nvSpPr>
          <p:cNvPr id="3" name="Footer Placeholder 2"/>
          <p:cNvSpPr>
            <a:spLocks noGrp="1"/>
          </p:cNvSpPr>
          <p:nvPr>
            <p:ph type="ftr" sz="quarter" idx="11"/>
          </p:nvPr>
        </p:nvSpPr>
        <p:spPr/>
        <p:txBody>
          <a:bodyPr/>
          <a:lstStyle/>
          <a:p>
            <a:r>
              <a:rPr lang="en-GB" smtClean="0"/>
              <a:t>Introductory Visualisation Training</a:t>
            </a:r>
            <a:endParaRPr lang="en-GB"/>
          </a:p>
        </p:txBody>
      </p:sp>
      <p:sp>
        <p:nvSpPr>
          <p:cNvPr id="4" name="Slide Number Placeholder 3"/>
          <p:cNvSpPr>
            <a:spLocks noGrp="1"/>
          </p:cNvSpPr>
          <p:nvPr>
            <p:ph type="sldNum" sz="quarter" idx="12"/>
          </p:nvPr>
        </p:nvSpPr>
        <p:spPr/>
        <p:txBody>
          <a:bodyPr/>
          <a:lstStyle/>
          <a:p>
            <a:fld id="{90826078-68C9-4812-A727-99B36B801D14}"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ey po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lnSpc>
                <a:spcPct val="100000"/>
              </a:lnSpc>
              <a:defRPr baseline="0">
                <a:solidFill>
                  <a:schemeClr val="tx1"/>
                </a:solidFill>
              </a:defRPr>
            </a:lvl1pPr>
          </a:lstStyle>
          <a:p>
            <a:r>
              <a:rPr lang="en-GB" noProof="0" dirty="0" smtClean="0"/>
              <a:t>Click to edit Master title style</a:t>
            </a:r>
            <a:endParaRPr lang="en-GB" noProof="0" dirty="0"/>
          </a:p>
        </p:txBody>
      </p:sp>
      <p:cxnSp>
        <p:nvCxnSpPr>
          <p:cNvPr id="11" name="Shape 10"/>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26"/>
          <p:cNvSpPr>
            <a:spLocks noGrp="1"/>
          </p:cNvSpPr>
          <p:nvPr>
            <p:ph sz="quarter" idx="15"/>
          </p:nvPr>
        </p:nvSpPr>
        <p:spPr>
          <a:xfrm>
            <a:off x="533400" y="1752600"/>
            <a:ext cx="8077200" cy="4419600"/>
          </a:xfrm>
        </p:spPr>
        <p:txBody>
          <a:bodyPr/>
          <a:lstStyle>
            <a:lvl1pPr>
              <a:defRPr sz="3200" baseline="0">
                <a:solidFill>
                  <a:schemeClr val="tx2"/>
                </a:solidFill>
              </a:defRPr>
            </a:lvl1pPr>
            <a:lvl2pPr>
              <a:buClr>
                <a:schemeClr val="tx2"/>
              </a:buClr>
              <a:defRPr sz="3200">
                <a:solidFill>
                  <a:schemeClr val="tx2"/>
                </a:solidFill>
              </a:defRPr>
            </a:lvl2pPr>
            <a:lvl3pPr>
              <a:buClr>
                <a:schemeClr val="tx2"/>
              </a:buClr>
              <a:defRPr sz="3200">
                <a:solidFill>
                  <a:schemeClr val="tx2"/>
                </a:solidFill>
              </a:defRPr>
            </a:lvl3pPr>
            <a:lvl4pPr>
              <a:buClr>
                <a:schemeClr val="tx2"/>
              </a:buClr>
              <a:defRPr sz="3200">
                <a:solidFill>
                  <a:schemeClr val="tx2"/>
                </a:solidFill>
              </a:defRPr>
            </a:lvl4pPr>
            <a:lvl5pPr>
              <a:buClr>
                <a:schemeClr val="tx2"/>
              </a:buClr>
              <a:defRPr sz="3200">
                <a:solidFill>
                  <a:schemeClr val="tx2"/>
                </a:solidFill>
              </a:defRPr>
            </a:lvl5pPr>
            <a:lvl6pPr>
              <a:buClr>
                <a:schemeClr val="tx2"/>
              </a:buClr>
              <a:defRPr sz="3200" baseline="0">
                <a:solidFill>
                  <a:schemeClr val="tx2"/>
                </a:solidFill>
              </a:defRPr>
            </a:lvl6pPr>
            <a:lvl7pPr>
              <a:buClr>
                <a:schemeClr val="tx2"/>
              </a:buClr>
              <a:buAutoNum type="alphaLcPeriod"/>
              <a:defRPr sz="3200" baseline="0">
                <a:solidFill>
                  <a:schemeClr val="tx2"/>
                </a:solidFill>
              </a:defRPr>
            </a:lvl7pPr>
            <a:lvl8pPr>
              <a:buClr>
                <a:schemeClr val="tx2"/>
              </a:buClr>
              <a:buNone/>
              <a:defRPr sz="3200">
                <a:solidFill>
                  <a:schemeClr val="tx2"/>
                </a:solidFill>
              </a:defRPr>
            </a:lvl8pPr>
            <a:lvl9pPr>
              <a:defRPr sz="32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 name="Date Placeholder 2"/>
          <p:cNvSpPr>
            <a:spLocks noGrp="1"/>
          </p:cNvSpPr>
          <p:nvPr>
            <p:ph type="dt" sz="half" idx="16"/>
          </p:nvPr>
        </p:nvSpPr>
        <p:spPr/>
        <p:txBody>
          <a:bodyPr/>
          <a:lstStyle/>
          <a:p>
            <a:r>
              <a:rPr lang="en-GB" smtClean="0"/>
              <a:t>November 2016</a:t>
            </a:r>
            <a:endParaRPr lang="en-GB"/>
          </a:p>
        </p:txBody>
      </p:sp>
      <p:sp>
        <p:nvSpPr>
          <p:cNvPr id="4" name="Footer Placeholder 3"/>
          <p:cNvSpPr>
            <a:spLocks noGrp="1"/>
          </p:cNvSpPr>
          <p:nvPr>
            <p:ph type="ftr" sz="quarter" idx="17"/>
          </p:nvPr>
        </p:nvSpPr>
        <p:spPr/>
        <p:txBody>
          <a:bodyPr/>
          <a:lstStyle/>
          <a:p>
            <a:r>
              <a:rPr lang="en-GB" smtClean="0"/>
              <a:t>Introductory Visualisation Training</a:t>
            </a:r>
            <a:endParaRPr lang="en-GB"/>
          </a:p>
        </p:txBody>
      </p:sp>
      <p:sp>
        <p:nvSpPr>
          <p:cNvPr id="5" name="Slide Number Placeholder 4"/>
          <p:cNvSpPr>
            <a:spLocks noGrp="1"/>
          </p:cNvSpPr>
          <p:nvPr>
            <p:ph type="sldNum" sz="quarter" idx="18"/>
          </p:nvPr>
        </p:nvSpPr>
        <p:spPr/>
        <p:txBody>
          <a:bodyPr/>
          <a:lstStyle/>
          <a:p>
            <a:fld id="{3C0EA5AD-AF93-47BD-80FE-10C9BD4392D2}"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Key point: Colou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lnSpc>
                <a:spcPct val="100000"/>
              </a:lnSpc>
              <a:defRPr baseline="0">
                <a:solidFill>
                  <a:schemeClr val="bg1"/>
                </a:solidFill>
              </a:defRPr>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533400" y="1752600"/>
            <a:ext cx="8077200" cy="4419600"/>
          </a:xfrm>
        </p:spPr>
        <p:txBody>
          <a:bodyPr>
            <a:noAutofit/>
          </a:bodyPr>
          <a:lstStyle>
            <a:lvl1pPr>
              <a:lnSpc>
                <a:spcPts val="3600"/>
              </a:lnSpc>
              <a:spcBef>
                <a:spcPts val="0"/>
              </a:spcBef>
              <a:spcAft>
                <a:spcPts val="600"/>
              </a:spcAft>
              <a:defRPr sz="3200" baseline="0">
                <a:solidFill>
                  <a:schemeClr val="bg1"/>
                </a:solidFill>
              </a:defRPr>
            </a:lvl1pPr>
            <a:lvl2pPr marL="444500" indent="-263525">
              <a:lnSpc>
                <a:spcPts val="3600"/>
              </a:lnSpc>
              <a:spcBef>
                <a:spcPts val="0"/>
              </a:spcBef>
              <a:spcAft>
                <a:spcPts val="600"/>
              </a:spcAft>
              <a:buClr>
                <a:schemeClr val="bg1"/>
              </a:buClr>
              <a:defRPr sz="3200">
                <a:solidFill>
                  <a:schemeClr val="bg1"/>
                </a:solidFill>
              </a:defRPr>
            </a:lvl2pPr>
            <a:lvl3pPr marL="714375" indent="-266700">
              <a:lnSpc>
                <a:spcPts val="3600"/>
              </a:lnSpc>
              <a:spcBef>
                <a:spcPts val="0"/>
              </a:spcBef>
              <a:spcAft>
                <a:spcPts val="600"/>
              </a:spcAft>
              <a:buClr>
                <a:schemeClr val="bg1"/>
              </a:buClr>
              <a:defRPr sz="3200">
                <a:solidFill>
                  <a:schemeClr val="bg1"/>
                </a:solidFill>
              </a:defRPr>
            </a:lvl3pPr>
            <a:lvl4pPr marL="984250" indent="-266700">
              <a:lnSpc>
                <a:spcPts val="3600"/>
              </a:lnSpc>
              <a:spcBef>
                <a:spcPts val="0"/>
              </a:spcBef>
              <a:spcAft>
                <a:spcPts val="600"/>
              </a:spcAft>
              <a:buClr>
                <a:schemeClr val="bg1"/>
              </a:buClr>
              <a:defRPr sz="3200">
                <a:solidFill>
                  <a:schemeClr val="bg1"/>
                </a:solidFill>
              </a:defRPr>
            </a:lvl4pPr>
            <a:lvl5pPr marL="1341438" indent="-266700">
              <a:lnSpc>
                <a:spcPts val="3600"/>
              </a:lnSpc>
              <a:spcBef>
                <a:spcPts val="0"/>
              </a:spcBef>
              <a:spcAft>
                <a:spcPts val="600"/>
              </a:spcAft>
              <a:buClr>
                <a:schemeClr val="bg1"/>
              </a:buClr>
              <a:defRPr sz="3200">
                <a:solidFill>
                  <a:schemeClr val="bg1"/>
                </a:solidFill>
              </a:defRPr>
            </a:lvl5pPr>
            <a:lvl6pPr marL="1611313" indent="-271463">
              <a:lnSpc>
                <a:spcPts val="3600"/>
              </a:lnSpc>
              <a:spcBef>
                <a:spcPts val="0"/>
              </a:spcBef>
              <a:spcAft>
                <a:spcPts val="60"/>
              </a:spcAft>
              <a:buClr>
                <a:schemeClr val="bg1"/>
              </a:buClr>
              <a:buFont typeface="Arial" pitchFamily="34" charset="0"/>
              <a:buNone/>
              <a:defRPr sz="2800">
                <a:solidFill>
                  <a:schemeClr val="bg1"/>
                </a:solidFill>
              </a:defRPr>
            </a:lvl6pPr>
            <a:lvl7pPr>
              <a:defRPr sz="2800">
                <a:solidFill>
                  <a:schemeClr val="bg1"/>
                </a:solidFill>
              </a:defRPr>
            </a:lvl7pPr>
            <a:lvl8pPr>
              <a:lnSpc>
                <a:spcPts val="3600"/>
              </a:lnSpc>
              <a:defRPr sz="2800">
                <a:solidFill>
                  <a:schemeClr val="bg1"/>
                </a:solidFill>
              </a:defRPr>
            </a:lvl8pPr>
            <a:lvl9pPr>
              <a:defRPr sz="2800">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cxnSp>
        <p:nvCxnSpPr>
          <p:cNvPr id="11" name="Shape 10"/>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solidFill>
                  <a:schemeClr val="lt1"/>
                </a:solidFill>
              </a:defRPr>
            </a:lvl1pPr>
          </a:lstStyle>
          <a:p>
            <a:r>
              <a:rPr lang="en-GB" smtClean="0"/>
              <a:t>November 2016</a:t>
            </a:r>
            <a:endParaRPr lang="en-GB"/>
          </a:p>
        </p:txBody>
      </p:sp>
      <p:sp>
        <p:nvSpPr>
          <p:cNvPr id="5" name="Footer Placeholder 4"/>
          <p:cNvSpPr>
            <a:spLocks noGrp="1"/>
          </p:cNvSpPr>
          <p:nvPr>
            <p:ph type="ftr" sz="quarter" idx="11"/>
          </p:nvPr>
        </p:nvSpPr>
        <p:spPr/>
        <p:txBody>
          <a:bodyPr/>
          <a:lstStyle>
            <a:lvl1pPr>
              <a:defRPr>
                <a:solidFill>
                  <a:schemeClr val="lt1"/>
                </a:solidFill>
              </a:defRPr>
            </a:lvl1pPr>
          </a:lstStyle>
          <a:p>
            <a:r>
              <a:rPr lang="en-GB" smtClean="0"/>
              <a:t>Introductory Visualisation Training</a:t>
            </a:r>
            <a:endParaRPr lang="en-GB"/>
          </a:p>
        </p:txBody>
      </p:sp>
      <p:sp>
        <p:nvSpPr>
          <p:cNvPr id="6" name="Slide Number Placeholder 5"/>
          <p:cNvSpPr>
            <a:spLocks noGrp="1"/>
          </p:cNvSpPr>
          <p:nvPr>
            <p:ph type="sldNum" sz="quarter" idx="12"/>
          </p:nvPr>
        </p:nvSpPr>
        <p:spPr/>
        <p:txBody>
          <a:bodyPr/>
          <a:lstStyle>
            <a:lvl1pPr>
              <a:defRPr>
                <a:solidFill>
                  <a:schemeClr val="lt1"/>
                </a:solidFill>
              </a:defRPr>
            </a:lvl1pPr>
          </a:lstStyle>
          <a:p>
            <a:fld id="{7D8ADBB9-0137-46E8-B7C7-63732D3C260B}" type="slidenum">
              <a:rPr lang="en-GB" smtClean="0"/>
              <a:pPr/>
              <a:t>‹#›</a:t>
            </a:fld>
            <a:endParaRPr lang="en-GB"/>
          </a:p>
        </p:txBody>
      </p:sp>
      <p:sp>
        <p:nvSpPr>
          <p:cNvPr id="7"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1"/>
            <a:ext cx="8077200" cy="1066799"/>
          </a:xfrm>
        </p:spPr>
        <p:txBody>
          <a:bodyPr anchor="t" anchorCtr="0">
            <a:noAutofit/>
          </a:bodyPr>
          <a:lstStyle>
            <a:lvl1pPr>
              <a:lnSpc>
                <a:spcPct val="90000"/>
              </a:lnSpc>
              <a:defRPr sz="3200">
                <a:solidFill>
                  <a:schemeClr val="tx1"/>
                </a:solidFill>
              </a:defRPr>
            </a:lvl1pPr>
          </a:lstStyle>
          <a:p>
            <a:r>
              <a:rPr lang="en-GB" noProof="0" dirty="0" smtClean="0"/>
              <a:t>Click to edit Master title style</a:t>
            </a:r>
          </a:p>
        </p:txBody>
      </p:sp>
      <p:sp>
        <p:nvSpPr>
          <p:cNvPr id="58" name="Subtitle 2"/>
          <p:cNvSpPr>
            <a:spLocks noGrp="1"/>
          </p:cNvSpPr>
          <p:nvPr>
            <p:ph type="subTitle" idx="1"/>
          </p:nvPr>
        </p:nvSpPr>
        <p:spPr bwMode="black">
          <a:xfrm>
            <a:off x="533400" y="1905001"/>
            <a:ext cx="8077200" cy="1371599"/>
          </a:xfrm>
        </p:spPr>
        <p:txBody>
          <a:bodyPr>
            <a:noAutofit/>
          </a:bodyPr>
          <a:lstStyle>
            <a:lvl1pPr marL="0" indent="0" algn="l">
              <a:lnSpc>
                <a:spcPct val="90000"/>
              </a:lnSpc>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Click to edit Master subtitle style</a:t>
            </a:r>
          </a:p>
        </p:txBody>
      </p:sp>
      <p:cxnSp>
        <p:nvCxnSpPr>
          <p:cNvPr id="12" name="Shape 11"/>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GB" smtClean="0"/>
              <a:t>November 2016</a:t>
            </a:r>
            <a:endParaRPr lang="en-GB"/>
          </a:p>
        </p:txBody>
      </p:sp>
      <p:sp>
        <p:nvSpPr>
          <p:cNvPr id="3" name="Footer Placeholder 2"/>
          <p:cNvSpPr>
            <a:spLocks noGrp="1"/>
          </p:cNvSpPr>
          <p:nvPr>
            <p:ph type="ftr" sz="quarter" idx="11"/>
          </p:nvPr>
        </p:nvSpPr>
        <p:spPr/>
        <p:txBody>
          <a:bodyPr/>
          <a:lstStyle/>
          <a:p>
            <a:r>
              <a:rPr lang="en-GB" smtClean="0"/>
              <a:t>Introductory Visualisation Training</a:t>
            </a:r>
            <a:endParaRPr lang="en-GB"/>
          </a:p>
        </p:txBody>
      </p:sp>
      <p:sp>
        <p:nvSpPr>
          <p:cNvPr id="4" name="Slide Number Placeholder 3"/>
          <p:cNvSpPr>
            <a:spLocks noGrp="1"/>
          </p:cNvSpPr>
          <p:nvPr>
            <p:ph type="sldNum" sz="quarter" idx="12"/>
          </p:nvPr>
        </p:nvSpPr>
        <p:spPr/>
        <p:txBody>
          <a:bodyPr/>
          <a:lstStyle/>
          <a:p>
            <a:fld id="{FA2D2AEC-32A0-49A2-AEBE-B973ED0852F0}"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ction Divider: Colour">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0"/>
            <a:ext cx="8077200" cy="1066800"/>
          </a:xfrm>
        </p:spPr>
        <p:txBody>
          <a:bodyPr anchor="t" anchorCtr="0">
            <a:noAutofit/>
          </a:bodyPr>
          <a:lstStyle>
            <a:lvl1pPr>
              <a:lnSpc>
                <a:spcPct val="90000"/>
              </a:lnSpc>
              <a:defRPr sz="3200" baseline="0">
                <a:solidFill>
                  <a:schemeClr val="bg1"/>
                </a:solidFill>
              </a:defRPr>
            </a:lvl1pPr>
          </a:lstStyle>
          <a:p>
            <a:r>
              <a:rPr lang="en-GB" noProof="0" dirty="0" smtClean="0"/>
              <a:t>Click to edit Master title style</a:t>
            </a:r>
            <a:endParaRPr lang="en-GB" noProof="0" dirty="0"/>
          </a:p>
        </p:txBody>
      </p:sp>
      <p:sp>
        <p:nvSpPr>
          <p:cNvPr id="22" name="Subtitle 2"/>
          <p:cNvSpPr>
            <a:spLocks noGrp="1"/>
          </p:cNvSpPr>
          <p:nvPr>
            <p:ph type="subTitle" idx="1"/>
          </p:nvPr>
        </p:nvSpPr>
        <p:spPr bwMode="black">
          <a:xfrm>
            <a:off x="533400" y="1905000"/>
            <a:ext cx="8077200" cy="1371600"/>
          </a:xfrm>
        </p:spPr>
        <p:txBody>
          <a:bodyPr>
            <a:noAutofit/>
          </a:bodyPr>
          <a:lstStyle>
            <a:lvl1pPr marL="0" indent="0" algn="l">
              <a:lnSpc>
                <a:spcPct val="90000"/>
              </a:lnSpc>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Click to edit Master subtitle style</a:t>
            </a:r>
          </a:p>
        </p:txBody>
      </p:sp>
      <p:cxnSp>
        <p:nvCxnSpPr>
          <p:cNvPr id="11" name="Shape 10"/>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lvl1pPr>
              <a:defRPr>
                <a:solidFill>
                  <a:schemeClr val="lt1"/>
                </a:solidFill>
              </a:defRPr>
            </a:lvl1pPr>
          </a:lstStyle>
          <a:p>
            <a:r>
              <a:rPr lang="en-GB" smtClean="0"/>
              <a:t>November 2016</a:t>
            </a:r>
            <a:endParaRPr lang="en-GB"/>
          </a:p>
        </p:txBody>
      </p:sp>
      <p:sp>
        <p:nvSpPr>
          <p:cNvPr id="3" name="Footer Placeholder 2"/>
          <p:cNvSpPr>
            <a:spLocks noGrp="1"/>
          </p:cNvSpPr>
          <p:nvPr>
            <p:ph type="ftr" sz="quarter" idx="11"/>
          </p:nvPr>
        </p:nvSpPr>
        <p:spPr/>
        <p:txBody>
          <a:bodyPr/>
          <a:lstStyle>
            <a:lvl1pPr>
              <a:defRPr>
                <a:solidFill>
                  <a:schemeClr val="lt1"/>
                </a:solidFill>
              </a:defRPr>
            </a:lvl1pPr>
          </a:lstStyle>
          <a:p>
            <a:r>
              <a:rPr lang="en-GB" smtClean="0"/>
              <a:t>Introductory Visualisation Training</a:t>
            </a:r>
            <a:endParaRPr lang="en-GB"/>
          </a:p>
        </p:txBody>
      </p:sp>
      <p:sp>
        <p:nvSpPr>
          <p:cNvPr id="4" name="Slide Number Placeholder 3"/>
          <p:cNvSpPr>
            <a:spLocks noGrp="1"/>
          </p:cNvSpPr>
          <p:nvPr>
            <p:ph type="sldNum" sz="quarter" idx="12"/>
          </p:nvPr>
        </p:nvSpPr>
        <p:spPr/>
        <p:txBody>
          <a:bodyPr/>
          <a:lstStyle>
            <a:lvl1pPr>
              <a:defRPr>
                <a:solidFill>
                  <a:schemeClr val="lt1"/>
                </a:solidFill>
              </a:defRPr>
            </a:lvl1pPr>
          </a:lstStyle>
          <a:p>
            <a:fld id="{5E547F4A-EA33-434A-9321-9BA4A0125808}"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Divider: Colour">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0"/>
            <a:ext cx="8077200" cy="1066800"/>
          </a:xfrm>
        </p:spPr>
        <p:txBody>
          <a:bodyPr anchor="t" anchorCtr="0">
            <a:noAutofit/>
          </a:bodyPr>
          <a:lstStyle>
            <a:lvl1pPr>
              <a:lnSpc>
                <a:spcPct val="90000"/>
              </a:lnSpc>
              <a:defRPr sz="3200" baseline="0">
                <a:solidFill>
                  <a:schemeClr val="bg1"/>
                </a:solidFill>
              </a:defRPr>
            </a:lvl1pPr>
          </a:lstStyle>
          <a:p>
            <a:r>
              <a:rPr lang="en-GB" noProof="0" dirty="0" smtClean="0"/>
              <a:t>Click to edit Master title style</a:t>
            </a:r>
            <a:endParaRPr lang="en-GB" noProof="0" dirty="0"/>
          </a:p>
        </p:txBody>
      </p:sp>
      <p:sp>
        <p:nvSpPr>
          <p:cNvPr id="22" name="Subtitle 2"/>
          <p:cNvSpPr>
            <a:spLocks noGrp="1"/>
          </p:cNvSpPr>
          <p:nvPr>
            <p:ph type="subTitle" idx="1"/>
          </p:nvPr>
        </p:nvSpPr>
        <p:spPr bwMode="black">
          <a:xfrm>
            <a:off x="533400" y="1905000"/>
            <a:ext cx="8077200" cy="1371600"/>
          </a:xfrm>
        </p:spPr>
        <p:txBody>
          <a:bodyPr>
            <a:noAutofit/>
          </a:bodyPr>
          <a:lstStyle>
            <a:lvl1pPr marL="0" indent="0" algn="l">
              <a:lnSpc>
                <a:spcPct val="90000"/>
              </a:lnSpc>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Click to edit Master subtitle style</a:t>
            </a:r>
          </a:p>
        </p:txBody>
      </p:sp>
      <p:cxnSp>
        <p:nvCxnSpPr>
          <p:cNvPr id="11" name="Shape 10"/>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rot="1479263">
            <a:off x="1979300" y="2379149"/>
            <a:ext cx="5331666" cy="1626891"/>
          </a:xfrm>
          <a:prstGeom prst="rect">
            <a:avLst/>
          </a:prstGeom>
          <a:noFill/>
        </p:spPr>
        <p:txBody>
          <a:bodyPr wrap="square" lIns="0" tIns="0" rIns="0" bIns="0" rtlCol="0">
            <a:noAutofit/>
          </a:bodyPr>
          <a:lstStyle/>
          <a:p>
            <a:pPr indent="-274320" algn="ctr">
              <a:spcAft>
                <a:spcPts val="900"/>
              </a:spcAft>
            </a:pPr>
            <a:endParaRPr lang="en-GB" sz="11500" dirty="0" smtClean="0">
              <a:solidFill>
                <a:schemeClr val="bg2">
                  <a:lumMod val="85000"/>
                </a:schemeClr>
              </a:solidFill>
              <a:latin typeface="+mn-lt"/>
            </a:endParaRPr>
          </a:p>
        </p:txBody>
      </p:sp>
      <p:sp>
        <p:nvSpPr>
          <p:cNvPr id="2" name="Date Placeholder 1"/>
          <p:cNvSpPr>
            <a:spLocks noGrp="1"/>
          </p:cNvSpPr>
          <p:nvPr>
            <p:ph type="dt" sz="half" idx="10"/>
          </p:nvPr>
        </p:nvSpPr>
        <p:spPr/>
        <p:txBody>
          <a:bodyPr/>
          <a:lstStyle>
            <a:lvl1pPr>
              <a:defRPr>
                <a:solidFill>
                  <a:schemeClr val="lt1"/>
                </a:solidFill>
              </a:defRPr>
            </a:lvl1pPr>
          </a:lstStyle>
          <a:p>
            <a:r>
              <a:rPr lang="en-GB" smtClean="0"/>
              <a:t>November 2016</a:t>
            </a:r>
            <a:endParaRPr lang="en-GB"/>
          </a:p>
        </p:txBody>
      </p:sp>
      <p:sp>
        <p:nvSpPr>
          <p:cNvPr id="3" name="Footer Placeholder 2"/>
          <p:cNvSpPr>
            <a:spLocks noGrp="1"/>
          </p:cNvSpPr>
          <p:nvPr>
            <p:ph type="ftr" sz="quarter" idx="11"/>
          </p:nvPr>
        </p:nvSpPr>
        <p:spPr/>
        <p:txBody>
          <a:bodyPr/>
          <a:lstStyle>
            <a:lvl1pPr>
              <a:defRPr>
                <a:solidFill>
                  <a:schemeClr val="lt1"/>
                </a:solidFill>
              </a:defRPr>
            </a:lvl1pPr>
          </a:lstStyle>
          <a:p>
            <a:r>
              <a:rPr lang="en-GB" smtClean="0"/>
              <a:t>Introductory Visualisation Training</a:t>
            </a:r>
            <a:endParaRPr lang="en-GB"/>
          </a:p>
        </p:txBody>
      </p:sp>
      <p:sp>
        <p:nvSpPr>
          <p:cNvPr id="4" name="Slide Number Placeholder 3"/>
          <p:cNvSpPr>
            <a:spLocks noGrp="1"/>
          </p:cNvSpPr>
          <p:nvPr>
            <p:ph type="sldNum" sz="quarter" idx="12"/>
          </p:nvPr>
        </p:nvSpPr>
        <p:spPr/>
        <p:txBody>
          <a:bodyPr/>
          <a:lstStyle>
            <a:lvl1pPr>
              <a:defRPr>
                <a:solidFill>
                  <a:schemeClr val="lt1"/>
                </a:solidFill>
              </a:defRPr>
            </a:lvl1pPr>
          </a:lstStyle>
          <a:p>
            <a:fld id="{73DE2538-1682-4691-9D76-BD63A21848D4}"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extLst>
      <p:ext uri="{BB962C8B-B14F-4D97-AF65-F5344CB8AC3E}">
        <p14:creationId xmlns:p14="http://schemas.microsoft.com/office/powerpoint/2010/main" val="577987435"/>
      </p:ext>
    </p:extLst>
  </p:cSld>
  <p:clrMapOvr>
    <a:masterClrMapping/>
  </p:clrMapOvr>
  <p:timing>
    <p:tnLst>
      <p:par>
        <p:cTn id="1" dur="indefinite" restart="never" nodeType="tmRoot"/>
      </p:par>
    </p:tnLst>
  </p:timing>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Divider: Content">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533400" y="685800"/>
            <a:ext cx="8077200" cy="1066800"/>
          </a:xfrm>
        </p:spPr>
        <p:txBody>
          <a:bodyPr anchor="t" anchorCtr="0">
            <a:noAutofit/>
          </a:bodyPr>
          <a:lstStyle>
            <a:lvl1pPr>
              <a:lnSpc>
                <a:spcPct val="90000"/>
              </a:lnSpc>
              <a:defRPr sz="3200">
                <a:solidFill>
                  <a:schemeClr val="bg1"/>
                </a:solidFill>
              </a:defRPr>
            </a:lvl1pPr>
          </a:lstStyle>
          <a:p>
            <a:r>
              <a:rPr lang="en-GB" noProof="0" dirty="0" smtClean="0"/>
              <a:t>Click to edit Master title style</a:t>
            </a:r>
          </a:p>
        </p:txBody>
      </p:sp>
      <p:sp>
        <p:nvSpPr>
          <p:cNvPr id="20" name="Content Placeholder 19"/>
          <p:cNvSpPr>
            <a:spLocks noGrp="1"/>
          </p:cNvSpPr>
          <p:nvPr>
            <p:ph sz="quarter" idx="13"/>
          </p:nvPr>
        </p:nvSpPr>
        <p:spPr>
          <a:xfrm>
            <a:off x="533401" y="2819400"/>
            <a:ext cx="3962399" cy="33528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3" name="Subtitle 2"/>
          <p:cNvSpPr>
            <a:spLocks noGrp="1"/>
          </p:cNvSpPr>
          <p:nvPr>
            <p:ph type="subTitle" idx="1"/>
          </p:nvPr>
        </p:nvSpPr>
        <p:spPr bwMode="black">
          <a:xfrm>
            <a:off x="533400" y="1905001"/>
            <a:ext cx="8077200" cy="762000"/>
          </a:xfrm>
        </p:spPr>
        <p:txBody>
          <a:bodyPr>
            <a:noAutofit/>
          </a:bodyPr>
          <a:lstStyle>
            <a:lvl1pPr marL="0" indent="0" algn="l">
              <a:lnSpc>
                <a:spcPct val="90000"/>
              </a:lnSpc>
              <a:buNone/>
              <a:defRPr sz="320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Click to edit Master subtitle style</a:t>
            </a:r>
          </a:p>
        </p:txBody>
      </p:sp>
      <p:cxnSp>
        <p:nvCxnSpPr>
          <p:cNvPr id="12" name="Shape 11"/>
          <p:cNvCxnSpPr/>
          <p:nvPr/>
        </p:nvCxnSpPr>
        <p:spPr>
          <a:xfrm rot="5400000" flipH="1" flipV="1">
            <a:off x="4419601" y="-3429000"/>
            <a:ext cx="152399" cy="82296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4"/>
          </p:nvPr>
        </p:nvSpPr>
        <p:spPr/>
        <p:txBody>
          <a:bodyPr/>
          <a:lstStyle>
            <a:lvl1pPr>
              <a:defRPr>
                <a:solidFill>
                  <a:schemeClr val="lt1"/>
                </a:solidFill>
              </a:defRPr>
            </a:lvl1pPr>
          </a:lstStyle>
          <a:p>
            <a:r>
              <a:rPr lang="en-GB" smtClean="0"/>
              <a:t>November 2016</a:t>
            </a:r>
            <a:endParaRPr lang="en-GB"/>
          </a:p>
        </p:txBody>
      </p:sp>
      <p:sp>
        <p:nvSpPr>
          <p:cNvPr id="3" name="Footer Placeholder 2"/>
          <p:cNvSpPr>
            <a:spLocks noGrp="1"/>
          </p:cNvSpPr>
          <p:nvPr>
            <p:ph type="ftr" sz="quarter" idx="15"/>
          </p:nvPr>
        </p:nvSpPr>
        <p:spPr/>
        <p:txBody>
          <a:bodyPr/>
          <a:lstStyle>
            <a:lvl1pPr>
              <a:defRPr>
                <a:solidFill>
                  <a:schemeClr val="lt1"/>
                </a:solidFill>
              </a:defRPr>
            </a:lvl1pPr>
          </a:lstStyle>
          <a:p>
            <a:r>
              <a:rPr lang="en-GB" smtClean="0"/>
              <a:t>Introductory Visualisation Training</a:t>
            </a:r>
            <a:endParaRPr lang="en-GB"/>
          </a:p>
        </p:txBody>
      </p:sp>
      <p:sp>
        <p:nvSpPr>
          <p:cNvPr id="4" name="Slide Number Placeholder 3"/>
          <p:cNvSpPr>
            <a:spLocks noGrp="1"/>
          </p:cNvSpPr>
          <p:nvPr>
            <p:ph type="sldNum" sz="quarter" idx="16"/>
          </p:nvPr>
        </p:nvSpPr>
        <p:spPr/>
        <p:txBody>
          <a:bodyPr/>
          <a:lstStyle>
            <a:lvl1pPr>
              <a:defRPr>
                <a:solidFill>
                  <a:schemeClr val="lt1"/>
                </a:solidFill>
              </a:defRPr>
            </a:lvl1pPr>
          </a:lstStyle>
          <a:p>
            <a:fld id="{A69F0F9E-9183-4482-8633-1D0FF21A6012}" type="slidenum">
              <a:rPr lang="en-GB" smtClean="0"/>
              <a:pPr/>
              <a:t>‹#›</a:t>
            </a:fld>
            <a:endParaRPr lang="en-GB"/>
          </a:p>
        </p:txBody>
      </p:sp>
      <p:sp>
        <p:nvSpPr>
          <p:cNvPr id="5"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solidFill>
                  <a:schemeClr val="lt1"/>
                </a:solidFill>
                <a:latin typeface="Arial" panose="020B0604020202020204" pitchFamily="34" charset="0"/>
              </a:rPr>
              <a:t>PwC</a:t>
            </a:r>
            <a:endParaRPr kumimoji="0" lang="en-GB" sz="1000" b="0" i="0" u="none" baseline="0" dirty="0" err="1" smtClean="0">
              <a:solidFill>
                <a:schemeClr val="lt1"/>
              </a:solidFill>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ntent: One">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defRPr/>
            </a:lvl1pPr>
          </a:lstStyle>
          <a:p>
            <a:r>
              <a:rPr lang="en-GB" noProof="0" dirty="0" smtClean="0"/>
              <a:t>Click to edit Master title style</a:t>
            </a:r>
            <a:endParaRPr lang="en-GB" noProof="0" dirty="0"/>
          </a:p>
        </p:txBody>
      </p:sp>
      <p:sp>
        <p:nvSpPr>
          <p:cNvPr id="31" name="Content Placeholder 26"/>
          <p:cNvSpPr>
            <a:spLocks noGrp="1"/>
          </p:cNvSpPr>
          <p:nvPr>
            <p:ph sz="quarter" idx="15"/>
          </p:nvPr>
        </p:nvSpPr>
        <p:spPr>
          <a:xfrm>
            <a:off x="533400" y="1752600"/>
            <a:ext cx="8077200" cy="4419600"/>
          </a:xfrm>
        </p:spPr>
        <p:txBody>
          <a:bodyPr/>
          <a:lstStyle>
            <a:lvl1pPr>
              <a:defRPr baseline="0"/>
            </a:lvl1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15" name="Shape 14"/>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GB" smtClean="0"/>
              <a:t>November 2016</a:t>
            </a:r>
            <a:endParaRPr lang="en-GB"/>
          </a:p>
        </p:txBody>
      </p:sp>
      <p:sp>
        <p:nvSpPr>
          <p:cNvPr id="4" name="Footer Placeholder 3"/>
          <p:cNvSpPr>
            <a:spLocks noGrp="1"/>
          </p:cNvSpPr>
          <p:nvPr>
            <p:ph type="ftr" sz="quarter" idx="17"/>
          </p:nvPr>
        </p:nvSpPr>
        <p:spPr/>
        <p:txBody>
          <a:bodyPr/>
          <a:lstStyle/>
          <a:p>
            <a:r>
              <a:rPr lang="en-GB" smtClean="0"/>
              <a:t>Introductory Visualisation Training</a:t>
            </a:r>
            <a:endParaRPr lang="en-GB"/>
          </a:p>
        </p:txBody>
      </p:sp>
      <p:sp>
        <p:nvSpPr>
          <p:cNvPr id="5" name="Slide Number Placeholder 4"/>
          <p:cNvSpPr>
            <a:spLocks noGrp="1"/>
          </p:cNvSpPr>
          <p:nvPr>
            <p:ph type="sldNum" sz="quarter" idx="18"/>
          </p:nvPr>
        </p:nvSpPr>
        <p:spPr/>
        <p:txBody>
          <a:bodyPr/>
          <a:lstStyle/>
          <a:p>
            <a:fld id="{E402F1A5-83F0-49B8-AC87-8FB7EDE3726F}"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 Slide: Fixed Logo">
    <p:spTree>
      <p:nvGrpSpPr>
        <p:cNvPr id="1" name=""/>
        <p:cNvGrpSpPr/>
        <p:nvPr/>
      </p:nvGrpSpPr>
      <p:grpSpPr>
        <a:xfrm>
          <a:off x="0" y="0"/>
          <a:ext cx="0" cy="0"/>
          <a:chOff x="0" y="0"/>
          <a:chExt cx="0" cy="0"/>
        </a:xfrm>
      </p:grpSpPr>
      <p:cxnSp>
        <p:nvCxnSpPr>
          <p:cNvPr id="141" name="Shape 140"/>
          <p:cNvCxnSpPr/>
          <p:nvPr/>
        </p:nvCxnSpPr>
        <p:spPr>
          <a:xfrm rot="5400000" flipH="1" flipV="1">
            <a:off x="5096257" y="-2734056"/>
            <a:ext cx="152399" cy="6839712"/>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2" name="Title 1"/>
          <p:cNvSpPr>
            <a:spLocks noGrp="1"/>
          </p:cNvSpPr>
          <p:nvPr>
            <p:ph type="ctrTitle" hasCustomPrompt="1"/>
          </p:nvPr>
        </p:nvSpPr>
        <p:spPr bwMode="black">
          <a:xfrm>
            <a:off x="1895475" y="838200"/>
            <a:ext cx="5343525" cy="914400"/>
          </a:xfrm>
        </p:spPr>
        <p:txBody>
          <a:bodyPr anchor="t" anchorCtr="0">
            <a:noAutofit/>
          </a:bodyPr>
          <a:lstStyle>
            <a:lvl1pPr>
              <a:lnSpc>
                <a:spcPct val="90000"/>
              </a:lnSpc>
              <a:defRPr sz="3200" b="1" i="1" baseline="0">
                <a:solidFill>
                  <a:schemeClr val="tx1"/>
                </a:solidFill>
              </a:defRPr>
            </a:lvl1pPr>
          </a:lstStyle>
          <a:p>
            <a:r>
              <a:rPr lang="en-GB" noProof="0" dirty="0" smtClean="0"/>
              <a:t>Click to add the presentation’s main title</a:t>
            </a:r>
            <a:endParaRPr lang="en-GB" noProof="0" dirty="0"/>
          </a:p>
        </p:txBody>
      </p:sp>
      <p:sp>
        <p:nvSpPr>
          <p:cNvPr id="143" name="Subtitle 2"/>
          <p:cNvSpPr>
            <a:spLocks noGrp="1"/>
          </p:cNvSpPr>
          <p:nvPr>
            <p:ph type="subTitle" idx="1" hasCustomPrompt="1"/>
          </p:nvPr>
        </p:nvSpPr>
        <p:spPr bwMode="black">
          <a:xfrm>
            <a:off x="1895475" y="1828799"/>
            <a:ext cx="5343525" cy="914401"/>
          </a:xfrm>
        </p:spPr>
        <p:txBody>
          <a:bodyPr>
            <a:noAutofit/>
          </a:bodyPr>
          <a:lstStyle>
            <a:lvl1pPr marL="0" indent="0" algn="l">
              <a:lnSpc>
                <a:spcPct val="90000"/>
              </a:lnSpc>
              <a:spcAft>
                <a:spcPts val="0"/>
              </a:spcAft>
              <a:buNone/>
              <a:defRPr sz="3200" baseline="0">
                <a:solidFill>
                  <a:schemeClr val="tx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144" name="Text Placeholder 31"/>
          <p:cNvSpPr>
            <a:spLocks noGrp="1"/>
          </p:cNvSpPr>
          <p:nvPr>
            <p:ph type="body" sz="quarter" idx="10" hasCustomPrompt="1"/>
          </p:nvPr>
        </p:nvSpPr>
        <p:spPr bwMode="black">
          <a:xfrm>
            <a:off x="1895475" y="374904"/>
            <a:ext cx="4105656" cy="146304"/>
          </a:xfrm>
        </p:spPr>
        <p:txBody>
          <a:bodyPr/>
          <a:lstStyle>
            <a:lvl1pPr>
              <a:defRPr sz="1100">
                <a:solidFill>
                  <a:schemeClr val="tx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grpSp>
        <p:nvGrpSpPr>
          <p:cNvPr id="102" name="Group 101"/>
          <p:cNvGrpSpPr>
            <a:grpSpLocks noChangeAspect="1"/>
          </p:cNvGrpSpPr>
          <p:nvPr userDrawn="1"/>
        </p:nvGrpSpPr>
        <p:grpSpPr>
          <a:xfrm>
            <a:off x="968592" y="5768681"/>
            <a:ext cx="1232283" cy="935789"/>
            <a:chOff x="518032" y="-1032869"/>
            <a:chExt cx="6161413" cy="4678943"/>
          </a:xfrm>
        </p:grpSpPr>
        <p:grpSp>
          <p:nvGrpSpPr>
            <p:cNvPr id="103" name="Group 73"/>
            <p:cNvGrpSpPr>
              <a:grpSpLocks noChangeAspect="1"/>
            </p:cNvGrpSpPr>
            <p:nvPr/>
          </p:nvGrpSpPr>
          <p:grpSpPr>
            <a:xfrm>
              <a:off x="4438637" y="-1032863"/>
              <a:ext cx="2240792" cy="2011550"/>
              <a:chOff x="1905000" y="5715000"/>
              <a:chExt cx="445770" cy="381000"/>
            </a:xfrm>
          </p:grpSpPr>
          <p:sp>
            <p:nvSpPr>
              <p:cNvPr id="107" name="Rectangle 25"/>
              <p:cNvSpPr>
                <a:spLocks noChangeArrowheads="1"/>
              </p:cNvSpPr>
              <p:nvPr userDrawn="1"/>
            </p:nvSpPr>
            <p:spPr bwMode="gray">
              <a:xfrm>
                <a:off x="2293620" y="5988118"/>
                <a:ext cx="57150" cy="107882"/>
              </a:xfrm>
              <a:prstGeom prst="rect">
                <a:avLst/>
              </a:prstGeom>
              <a:solidFill>
                <a:srgbClr val="F445F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08" name="Rectangle 26"/>
              <p:cNvSpPr>
                <a:spLocks noChangeArrowheads="1"/>
              </p:cNvSpPr>
              <p:nvPr userDrawn="1"/>
            </p:nvSpPr>
            <p:spPr bwMode="gray">
              <a:xfrm>
                <a:off x="2132171" y="5757333"/>
                <a:ext cx="44291" cy="66914"/>
              </a:xfrm>
              <a:prstGeom prst="rect">
                <a:avLst/>
              </a:prstGeom>
              <a:solidFill>
                <a:srgbClr val="F6B67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09" name="Rectangle 27"/>
              <p:cNvSpPr>
                <a:spLocks noChangeArrowheads="1"/>
              </p:cNvSpPr>
              <p:nvPr userDrawn="1"/>
            </p:nvSpPr>
            <p:spPr bwMode="gray">
              <a:xfrm>
                <a:off x="1905000" y="5715000"/>
                <a:ext cx="227171" cy="42333"/>
              </a:xfrm>
              <a:prstGeom prst="rect">
                <a:avLst/>
              </a:prstGeom>
              <a:solidFill>
                <a:srgbClr val="F48F1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0" name="Rectangle 28"/>
              <p:cNvSpPr>
                <a:spLocks noChangeArrowheads="1"/>
              </p:cNvSpPr>
              <p:nvPr userDrawn="1"/>
            </p:nvSpPr>
            <p:spPr bwMode="gray">
              <a:xfrm>
                <a:off x="1905000" y="5757333"/>
                <a:ext cx="227171" cy="66914"/>
              </a:xfrm>
              <a:prstGeom prst="rect">
                <a:avLst/>
              </a:prstGeom>
              <a:solidFill>
                <a:srgbClr val="EB660B"/>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1" name="Rectangle 29"/>
              <p:cNvSpPr>
                <a:spLocks noChangeArrowheads="1"/>
              </p:cNvSpPr>
              <p:nvPr userDrawn="1"/>
            </p:nvSpPr>
            <p:spPr bwMode="gray">
              <a:xfrm>
                <a:off x="2176462" y="5824247"/>
                <a:ext cx="117158" cy="163871"/>
              </a:xfrm>
              <a:prstGeom prst="rect">
                <a:avLst/>
              </a:prstGeom>
              <a:solidFill>
                <a:srgbClr val="F3BF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2" name="Rectangle 30"/>
              <p:cNvSpPr>
                <a:spLocks noChangeArrowheads="1"/>
              </p:cNvSpPr>
              <p:nvPr userDrawn="1"/>
            </p:nvSpPr>
            <p:spPr bwMode="gray">
              <a:xfrm>
                <a:off x="2176462" y="5988118"/>
                <a:ext cx="117158" cy="107882"/>
              </a:xfrm>
              <a:prstGeom prst="rect">
                <a:avLst/>
              </a:prstGeom>
              <a:solidFill>
                <a:srgbClr val="E934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3" name="Rectangle 31"/>
              <p:cNvSpPr>
                <a:spLocks noChangeArrowheads="1"/>
              </p:cNvSpPr>
              <p:nvPr userDrawn="1"/>
            </p:nvSpPr>
            <p:spPr bwMode="gray">
              <a:xfrm>
                <a:off x="2132171" y="5824247"/>
                <a:ext cx="44291" cy="163871"/>
              </a:xfrm>
              <a:prstGeom prst="rect">
                <a:avLst/>
              </a:prstGeom>
              <a:solidFill>
                <a:srgbClr val="EA88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4" name="Rectangle 32"/>
              <p:cNvSpPr>
                <a:spLocks noChangeArrowheads="1"/>
              </p:cNvSpPr>
              <p:nvPr userDrawn="1"/>
            </p:nvSpPr>
            <p:spPr bwMode="gray">
              <a:xfrm>
                <a:off x="2132171" y="5988118"/>
                <a:ext cx="44291" cy="107882"/>
              </a:xfrm>
              <a:prstGeom prst="rect">
                <a:avLst/>
              </a:prstGeom>
              <a:solidFill>
                <a:srgbClr val="E025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5" name="Freeform 33"/>
              <p:cNvSpPr>
                <a:spLocks/>
              </p:cNvSpPr>
              <p:nvPr userDrawn="1"/>
            </p:nvSpPr>
            <p:spPr bwMode="gray">
              <a:xfrm>
                <a:off x="1905000" y="5824247"/>
                <a:ext cx="227171" cy="163871"/>
              </a:xfrm>
              <a:custGeom>
                <a:avLst/>
                <a:gdLst/>
                <a:ahLst/>
                <a:cxnLst>
                  <a:cxn ang="0">
                    <a:pos x="0" y="0"/>
                  </a:cxn>
                  <a:cxn ang="0">
                    <a:pos x="159" y="0"/>
                  </a:cxn>
                  <a:cxn ang="0">
                    <a:pos x="159" y="120"/>
                  </a:cxn>
                  <a:cxn ang="0">
                    <a:pos x="99" y="120"/>
                  </a:cxn>
                  <a:cxn ang="0">
                    <a:pos x="99" y="80"/>
                  </a:cxn>
                  <a:cxn ang="0">
                    <a:pos x="0" y="80"/>
                  </a:cxn>
                  <a:cxn ang="0">
                    <a:pos x="0" y="0"/>
                  </a:cxn>
                </a:cxnLst>
                <a:rect l="0" t="0" r="r" b="b"/>
                <a:pathLst>
                  <a:path w="159" h="120">
                    <a:moveTo>
                      <a:pt x="0" y="0"/>
                    </a:moveTo>
                    <a:lnTo>
                      <a:pt x="159" y="0"/>
                    </a:lnTo>
                    <a:lnTo>
                      <a:pt x="159" y="120"/>
                    </a:lnTo>
                    <a:lnTo>
                      <a:pt x="99" y="120"/>
                    </a:lnTo>
                    <a:lnTo>
                      <a:pt x="99" y="80"/>
                    </a:lnTo>
                    <a:lnTo>
                      <a:pt x="0" y="80"/>
                    </a:lnTo>
                    <a:lnTo>
                      <a:pt x="0" y="0"/>
                    </a:lnTo>
                    <a:close/>
                  </a:path>
                </a:pathLst>
              </a:custGeom>
              <a:solidFill>
                <a:srgbClr val="E04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6" name="Rectangle 34"/>
              <p:cNvSpPr>
                <a:spLocks noChangeArrowheads="1"/>
              </p:cNvSpPr>
              <p:nvPr userDrawn="1"/>
            </p:nvSpPr>
            <p:spPr bwMode="gray">
              <a:xfrm>
                <a:off x="2046446" y="5988118"/>
                <a:ext cx="85725" cy="107882"/>
              </a:xfrm>
              <a:prstGeom prst="rect">
                <a:avLst/>
              </a:prstGeom>
              <a:solidFill>
                <a:srgbClr val="D614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7" name="Rectangle 35"/>
              <p:cNvSpPr>
                <a:spLocks noChangeArrowheads="1"/>
              </p:cNvSpPr>
              <p:nvPr userDrawn="1"/>
            </p:nvSpPr>
            <p:spPr bwMode="gray">
              <a:xfrm>
                <a:off x="1905000" y="5933495"/>
                <a:ext cx="141446" cy="54624"/>
              </a:xfrm>
              <a:prstGeom prst="rect">
                <a:avLst/>
              </a:prstGeom>
              <a:solidFill>
                <a:srgbClr val="C93C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8" name="Rectangle 36"/>
              <p:cNvSpPr>
                <a:spLocks noChangeArrowheads="1"/>
              </p:cNvSpPr>
              <p:nvPr userDrawn="1"/>
            </p:nvSpPr>
            <p:spPr bwMode="gray">
              <a:xfrm>
                <a:off x="1905000" y="5988118"/>
                <a:ext cx="141446" cy="107882"/>
              </a:xfrm>
              <a:prstGeom prst="rect">
                <a:avLst/>
              </a:prstGeom>
              <a:solidFill>
                <a:srgbClr val="C01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19" name="Rectangle 25"/>
              <p:cNvSpPr>
                <a:spLocks noChangeArrowheads="1"/>
              </p:cNvSpPr>
              <p:nvPr/>
            </p:nvSpPr>
            <p:spPr bwMode="gray">
              <a:xfrm>
                <a:off x="2293620" y="5988118"/>
                <a:ext cx="57150" cy="107882"/>
              </a:xfrm>
              <a:prstGeom prst="rect">
                <a:avLst/>
              </a:prstGeom>
              <a:solidFill>
                <a:srgbClr val="F445F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0" name="Rectangle 26"/>
              <p:cNvSpPr>
                <a:spLocks noChangeArrowheads="1"/>
              </p:cNvSpPr>
              <p:nvPr/>
            </p:nvSpPr>
            <p:spPr bwMode="gray">
              <a:xfrm>
                <a:off x="2132171" y="5757333"/>
                <a:ext cx="44291" cy="66914"/>
              </a:xfrm>
              <a:prstGeom prst="rect">
                <a:avLst/>
              </a:prstGeom>
              <a:solidFill>
                <a:srgbClr val="F6B67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1" name="Rectangle 27"/>
              <p:cNvSpPr>
                <a:spLocks noChangeArrowheads="1"/>
              </p:cNvSpPr>
              <p:nvPr/>
            </p:nvSpPr>
            <p:spPr bwMode="gray">
              <a:xfrm>
                <a:off x="1905000" y="5715000"/>
                <a:ext cx="227171" cy="42333"/>
              </a:xfrm>
              <a:prstGeom prst="rect">
                <a:avLst/>
              </a:prstGeom>
              <a:solidFill>
                <a:srgbClr val="F48F1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2" name="Rectangle 28"/>
              <p:cNvSpPr>
                <a:spLocks noChangeArrowheads="1"/>
              </p:cNvSpPr>
              <p:nvPr/>
            </p:nvSpPr>
            <p:spPr bwMode="gray">
              <a:xfrm>
                <a:off x="1905000" y="5757333"/>
                <a:ext cx="227171" cy="66914"/>
              </a:xfrm>
              <a:prstGeom prst="rect">
                <a:avLst/>
              </a:prstGeom>
              <a:solidFill>
                <a:srgbClr val="EB660B"/>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3" name="Rectangle 29"/>
              <p:cNvSpPr>
                <a:spLocks noChangeArrowheads="1"/>
              </p:cNvSpPr>
              <p:nvPr/>
            </p:nvSpPr>
            <p:spPr bwMode="gray">
              <a:xfrm>
                <a:off x="2176462" y="5824247"/>
                <a:ext cx="117158" cy="163871"/>
              </a:xfrm>
              <a:prstGeom prst="rect">
                <a:avLst/>
              </a:prstGeom>
              <a:solidFill>
                <a:srgbClr val="F3BF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4" name="Rectangle 30"/>
              <p:cNvSpPr>
                <a:spLocks noChangeArrowheads="1"/>
              </p:cNvSpPr>
              <p:nvPr/>
            </p:nvSpPr>
            <p:spPr bwMode="gray">
              <a:xfrm>
                <a:off x="2176462" y="5988118"/>
                <a:ext cx="117158" cy="107882"/>
              </a:xfrm>
              <a:prstGeom prst="rect">
                <a:avLst/>
              </a:prstGeom>
              <a:solidFill>
                <a:srgbClr val="E934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5" name="Rectangle 31"/>
              <p:cNvSpPr>
                <a:spLocks noChangeArrowheads="1"/>
              </p:cNvSpPr>
              <p:nvPr/>
            </p:nvSpPr>
            <p:spPr bwMode="gray">
              <a:xfrm>
                <a:off x="2132171" y="5824247"/>
                <a:ext cx="44291" cy="163871"/>
              </a:xfrm>
              <a:prstGeom prst="rect">
                <a:avLst/>
              </a:prstGeom>
              <a:solidFill>
                <a:srgbClr val="EA88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6" name="Rectangle 32"/>
              <p:cNvSpPr>
                <a:spLocks noChangeArrowheads="1"/>
              </p:cNvSpPr>
              <p:nvPr/>
            </p:nvSpPr>
            <p:spPr bwMode="gray">
              <a:xfrm>
                <a:off x="2132171" y="5988118"/>
                <a:ext cx="44291" cy="107882"/>
              </a:xfrm>
              <a:prstGeom prst="rect">
                <a:avLst/>
              </a:prstGeom>
              <a:solidFill>
                <a:srgbClr val="E025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7" name="Freeform 33"/>
              <p:cNvSpPr>
                <a:spLocks/>
              </p:cNvSpPr>
              <p:nvPr/>
            </p:nvSpPr>
            <p:spPr bwMode="gray">
              <a:xfrm>
                <a:off x="1905000" y="5824247"/>
                <a:ext cx="227171" cy="163871"/>
              </a:xfrm>
              <a:custGeom>
                <a:avLst/>
                <a:gdLst/>
                <a:ahLst/>
                <a:cxnLst>
                  <a:cxn ang="0">
                    <a:pos x="0" y="0"/>
                  </a:cxn>
                  <a:cxn ang="0">
                    <a:pos x="159" y="0"/>
                  </a:cxn>
                  <a:cxn ang="0">
                    <a:pos x="159" y="120"/>
                  </a:cxn>
                  <a:cxn ang="0">
                    <a:pos x="99" y="120"/>
                  </a:cxn>
                  <a:cxn ang="0">
                    <a:pos x="99" y="80"/>
                  </a:cxn>
                  <a:cxn ang="0">
                    <a:pos x="0" y="80"/>
                  </a:cxn>
                  <a:cxn ang="0">
                    <a:pos x="0" y="0"/>
                  </a:cxn>
                </a:cxnLst>
                <a:rect l="0" t="0" r="r" b="b"/>
                <a:pathLst>
                  <a:path w="159" h="120">
                    <a:moveTo>
                      <a:pt x="0" y="0"/>
                    </a:moveTo>
                    <a:lnTo>
                      <a:pt x="159" y="0"/>
                    </a:lnTo>
                    <a:lnTo>
                      <a:pt x="159" y="120"/>
                    </a:lnTo>
                    <a:lnTo>
                      <a:pt x="99" y="120"/>
                    </a:lnTo>
                    <a:lnTo>
                      <a:pt x="99" y="80"/>
                    </a:lnTo>
                    <a:lnTo>
                      <a:pt x="0" y="80"/>
                    </a:lnTo>
                    <a:lnTo>
                      <a:pt x="0" y="0"/>
                    </a:lnTo>
                    <a:close/>
                  </a:path>
                </a:pathLst>
              </a:custGeom>
              <a:solidFill>
                <a:srgbClr val="E04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8" name="Rectangle 34"/>
              <p:cNvSpPr>
                <a:spLocks noChangeArrowheads="1"/>
              </p:cNvSpPr>
              <p:nvPr/>
            </p:nvSpPr>
            <p:spPr bwMode="gray">
              <a:xfrm>
                <a:off x="2046446" y="5988118"/>
                <a:ext cx="85725" cy="107882"/>
              </a:xfrm>
              <a:prstGeom prst="rect">
                <a:avLst/>
              </a:prstGeom>
              <a:solidFill>
                <a:srgbClr val="D614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29" name="Rectangle 35"/>
              <p:cNvSpPr>
                <a:spLocks noChangeArrowheads="1"/>
              </p:cNvSpPr>
              <p:nvPr/>
            </p:nvSpPr>
            <p:spPr bwMode="gray">
              <a:xfrm>
                <a:off x="1905000" y="5933495"/>
                <a:ext cx="141446" cy="54624"/>
              </a:xfrm>
              <a:prstGeom prst="rect">
                <a:avLst/>
              </a:prstGeom>
              <a:solidFill>
                <a:srgbClr val="C93C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30" name="Rectangle 36"/>
              <p:cNvSpPr>
                <a:spLocks noChangeArrowheads="1"/>
              </p:cNvSpPr>
              <p:nvPr/>
            </p:nvSpPr>
            <p:spPr bwMode="gray">
              <a:xfrm>
                <a:off x="1905000" y="5988118"/>
                <a:ext cx="141446" cy="107882"/>
              </a:xfrm>
              <a:prstGeom prst="rect">
                <a:avLst/>
              </a:prstGeom>
              <a:solidFill>
                <a:srgbClr val="C01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grpSp>
        <p:grpSp>
          <p:nvGrpSpPr>
            <p:cNvPr id="104" name="Group 32"/>
            <p:cNvGrpSpPr/>
            <p:nvPr/>
          </p:nvGrpSpPr>
          <p:grpSpPr>
            <a:xfrm>
              <a:off x="518032" y="978681"/>
              <a:ext cx="4572000" cy="2667393"/>
              <a:chOff x="518032" y="978681"/>
              <a:chExt cx="4572000" cy="2667393"/>
            </a:xfrm>
          </p:grpSpPr>
          <p:sp>
            <p:nvSpPr>
              <p:cNvPr id="105"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06"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gr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 Slide: Client Logo">
    <p:spTree>
      <p:nvGrpSpPr>
        <p:cNvPr id="1" name=""/>
        <p:cNvGrpSpPr/>
        <p:nvPr/>
      </p:nvGrpSpPr>
      <p:grpSpPr>
        <a:xfrm>
          <a:off x="0" y="0"/>
          <a:ext cx="0" cy="0"/>
          <a:chOff x="0" y="0"/>
          <a:chExt cx="0" cy="0"/>
        </a:xfrm>
      </p:grpSpPr>
      <p:grpSp>
        <p:nvGrpSpPr>
          <p:cNvPr id="32" name="Group 31"/>
          <p:cNvGrpSpPr/>
          <p:nvPr userDrawn="1"/>
        </p:nvGrpSpPr>
        <p:grpSpPr bwMode="gray">
          <a:xfrm>
            <a:off x="1752601" y="1"/>
            <a:ext cx="7391400" cy="6176009"/>
            <a:chOff x="19140488" y="13674"/>
            <a:chExt cx="7443798" cy="6145827"/>
          </a:xfrm>
        </p:grpSpPr>
        <p:sp>
          <p:nvSpPr>
            <p:cNvPr id="35"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31" name="Picture Placeholder 76"/>
          <p:cNvSpPr>
            <a:spLocks noGrp="1"/>
          </p:cNvSpPr>
          <p:nvPr>
            <p:ph type="pic" sz="quarter" idx="13"/>
          </p:nvPr>
        </p:nvSpPr>
        <p:spPr>
          <a:xfrm>
            <a:off x="609601" y="3048000"/>
            <a:ext cx="914400" cy="762000"/>
          </a:xfrm>
        </p:spPr>
        <p:txBody>
          <a:bodyPr/>
          <a:lstStyle>
            <a:lvl1pPr>
              <a:defRPr sz="1400"/>
            </a:lvl1pPr>
          </a:lstStyle>
          <a:p>
            <a:r>
              <a:rPr lang="en-GB" noProof="0" dirty="0" smtClean="0"/>
              <a:t>Click icon to add picture</a:t>
            </a:r>
            <a:endParaRPr lang="en-GB" noProof="0" dirty="0"/>
          </a:p>
        </p:txBody>
      </p:sp>
      <p:grpSp>
        <p:nvGrpSpPr>
          <p:cNvPr id="3" name="Group 31"/>
          <p:cNvGrpSpPr/>
          <p:nvPr/>
        </p:nvGrpSpPr>
        <p:grpSpPr>
          <a:xfrm>
            <a:off x="489086" y="2901697"/>
            <a:ext cx="1209752" cy="151219"/>
            <a:chOff x="489087" y="2521685"/>
            <a:chExt cx="1209752" cy="151219"/>
          </a:xfrm>
        </p:grpSpPr>
        <p:cxnSp>
          <p:nvCxnSpPr>
            <p:cNvPr id="33" name="Straight Connector 32"/>
            <p:cNvCxnSpPr/>
            <p:nvPr userDrawn="1"/>
          </p:nvCxnSpPr>
          <p:spPr>
            <a:xfrm rot="10800000">
              <a:off x="489087" y="2521686"/>
              <a:ext cx="120975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rot="5400000">
              <a:off x="413478" y="2597295"/>
              <a:ext cx="151219"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5"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46"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47"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grpSp>
        <p:nvGrpSpPr>
          <p:cNvPr id="96" name="Group 32"/>
          <p:cNvGrpSpPr/>
          <p:nvPr/>
        </p:nvGrpSpPr>
        <p:grpSpPr>
          <a:xfrm>
            <a:off x="968592" y="6170991"/>
            <a:ext cx="914400" cy="533479"/>
            <a:chOff x="518032" y="978681"/>
            <a:chExt cx="4572000" cy="2667393"/>
          </a:xfrm>
        </p:grpSpPr>
        <p:sp>
          <p:nvSpPr>
            <p:cNvPr id="97"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98"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ver Slide: Picture">
    <p:spTree>
      <p:nvGrpSpPr>
        <p:cNvPr id="1" name=""/>
        <p:cNvGrpSpPr/>
        <p:nvPr/>
      </p:nvGrpSpPr>
      <p:grpSpPr>
        <a:xfrm>
          <a:off x="0" y="0"/>
          <a:ext cx="0" cy="0"/>
          <a:chOff x="0" y="0"/>
          <a:chExt cx="0" cy="0"/>
        </a:xfrm>
      </p:grpSpPr>
      <p:grpSp>
        <p:nvGrpSpPr>
          <p:cNvPr id="27" name="Group 26"/>
          <p:cNvGrpSpPr/>
          <p:nvPr userDrawn="1"/>
        </p:nvGrpSpPr>
        <p:grpSpPr bwMode="gray">
          <a:xfrm>
            <a:off x="1752601" y="1"/>
            <a:ext cx="7391400" cy="6176009"/>
            <a:chOff x="19140488" y="13674"/>
            <a:chExt cx="7443798" cy="6145827"/>
          </a:xfrm>
        </p:grpSpPr>
        <p:sp>
          <p:nvSpPr>
            <p:cNvPr id="28"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54"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55"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56"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sp>
        <p:nvSpPr>
          <p:cNvPr id="17" name="Picture Placeholder 76"/>
          <p:cNvSpPr>
            <a:spLocks noGrp="1"/>
          </p:cNvSpPr>
          <p:nvPr>
            <p:ph type="pic" sz="quarter" idx="13"/>
          </p:nvPr>
        </p:nvSpPr>
        <p:spPr>
          <a:xfrm>
            <a:off x="1752600" y="2899977"/>
            <a:ext cx="6324600" cy="3272223"/>
          </a:xfrm>
        </p:spPr>
        <p:txBody>
          <a:bodyPr/>
          <a:lstStyle>
            <a:lvl1pPr>
              <a:defRPr sz="1400"/>
            </a:lvl1pPr>
          </a:lstStyle>
          <a:p>
            <a:r>
              <a:rPr lang="en-GB" noProof="0" dirty="0" smtClean="0"/>
              <a:t>Click icon to add picture</a:t>
            </a:r>
            <a:endParaRPr lang="en-GB" noProof="0" dirty="0"/>
          </a:p>
        </p:txBody>
      </p:sp>
      <p:grpSp>
        <p:nvGrpSpPr>
          <p:cNvPr id="18" name="Group 32"/>
          <p:cNvGrpSpPr/>
          <p:nvPr userDrawn="1"/>
        </p:nvGrpSpPr>
        <p:grpSpPr>
          <a:xfrm>
            <a:off x="968592" y="6170991"/>
            <a:ext cx="914400" cy="533479"/>
            <a:chOff x="518032" y="978681"/>
            <a:chExt cx="4572000" cy="2667393"/>
          </a:xfrm>
        </p:grpSpPr>
        <p:sp>
          <p:nvSpPr>
            <p:cNvPr id="19"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21"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Slide: Colour">
    <p:spTree>
      <p:nvGrpSpPr>
        <p:cNvPr id="1" name=""/>
        <p:cNvGrpSpPr/>
        <p:nvPr/>
      </p:nvGrpSpPr>
      <p:grpSpPr>
        <a:xfrm>
          <a:off x="0" y="0"/>
          <a:ext cx="0" cy="0"/>
          <a:chOff x="0" y="0"/>
          <a:chExt cx="0" cy="0"/>
        </a:xfrm>
      </p:grpSpPr>
      <p:sp>
        <p:nvSpPr>
          <p:cNvPr id="82" name="Rectangle 649"/>
          <p:cNvSpPr>
            <a:spLocks noChangeArrowheads="1"/>
          </p:cNvSpPr>
          <p:nvPr/>
        </p:nvSpPr>
        <p:spPr bwMode="gray">
          <a:xfrm>
            <a:off x="7391400" y="685801"/>
            <a:ext cx="1752600" cy="5486399"/>
          </a:xfrm>
          <a:prstGeom prst="rect">
            <a:avLst/>
          </a:prstGeom>
          <a:solidFill>
            <a:schemeClr val="tx2">
              <a:lumMod val="40000"/>
              <a:lumOff val="6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dirty="0"/>
          </a:p>
        </p:txBody>
      </p:sp>
      <p:sp>
        <p:nvSpPr>
          <p:cNvPr id="81" name="Rectangle 648"/>
          <p:cNvSpPr>
            <a:spLocks noChangeArrowheads="1"/>
          </p:cNvSpPr>
          <p:nvPr/>
        </p:nvSpPr>
        <p:spPr bwMode="gray">
          <a:xfrm>
            <a:off x="1752600" y="0"/>
            <a:ext cx="5638800" cy="685800"/>
          </a:xfrm>
          <a:prstGeom prst="rect">
            <a:avLst/>
          </a:prstGeom>
          <a:solidFill>
            <a:schemeClr val="tx2">
              <a:lumMod val="60000"/>
              <a:lumOff val="4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dirty="0"/>
          </a:p>
        </p:txBody>
      </p:sp>
      <p:sp>
        <p:nvSpPr>
          <p:cNvPr id="83" name="Rectangle 650"/>
          <p:cNvSpPr>
            <a:spLocks noChangeArrowheads="1"/>
          </p:cNvSpPr>
          <p:nvPr/>
        </p:nvSpPr>
        <p:spPr bwMode="gray">
          <a:xfrm>
            <a:off x="1752600" y="685800"/>
            <a:ext cx="5638800" cy="5486400"/>
          </a:xfrm>
          <a:prstGeom prst="rect">
            <a:avLst/>
          </a:prstGeom>
          <a:solidFill>
            <a:schemeClr val="tx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dirty="0"/>
          </a:p>
        </p:txBody>
      </p:sp>
      <p:sp>
        <p:nvSpPr>
          <p:cNvPr id="50" name="Title 1"/>
          <p:cNvSpPr>
            <a:spLocks noGrp="1"/>
          </p:cNvSpPr>
          <p:nvPr>
            <p:ph type="ctrTitle" hasCustomPrompt="1"/>
          </p:nvPr>
        </p:nvSpPr>
        <p:spPr bwMode="white">
          <a:xfrm>
            <a:off x="1895475" y="838200"/>
            <a:ext cx="5343525" cy="914400"/>
          </a:xfrm>
        </p:spPr>
        <p:txBody>
          <a:bodyPr anchor="t" anchorCtr="0">
            <a:noAutofit/>
          </a:bodyPr>
          <a:lstStyle>
            <a:lvl1pPr>
              <a:lnSpc>
                <a:spcPct val="90000"/>
              </a:lnSpc>
              <a:defRPr sz="3200" b="1" i="1" baseline="0">
                <a:solidFill>
                  <a:schemeClr val="bg1"/>
                </a:solidFill>
              </a:defRPr>
            </a:lvl1pPr>
          </a:lstStyle>
          <a:p>
            <a:r>
              <a:rPr lang="en-GB" noProof="0" dirty="0" smtClean="0"/>
              <a:t>Click to add the presentation’s main title</a:t>
            </a:r>
            <a:endParaRPr lang="en-GB" noProof="0" dirty="0"/>
          </a:p>
        </p:txBody>
      </p:sp>
      <p:sp>
        <p:nvSpPr>
          <p:cNvPr id="51" name="Subtitle 2"/>
          <p:cNvSpPr>
            <a:spLocks noGrp="1"/>
          </p:cNvSpPr>
          <p:nvPr>
            <p:ph type="subTitle" idx="1" hasCustomPrompt="1"/>
          </p:nvPr>
        </p:nvSpPr>
        <p:spPr bwMode="white">
          <a:xfrm>
            <a:off x="1895475" y="1828799"/>
            <a:ext cx="5343525"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dirty="0" smtClean="0"/>
              <a:t>Subtitle and date (move higher if title is only one line)</a:t>
            </a:r>
          </a:p>
        </p:txBody>
      </p:sp>
      <p:sp>
        <p:nvSpPr>
          <p:cNvPr id="52" name="Text Placeholder 31"/>
          <p:cNvSpPr>
            <a:spLocks noGrp="1"/>
          </p:cNvSpPr>
          <p:nvPr>
            <p:ph type="body" sz="quarter" idx="10" hasCustomPrompt="1"/>
          </p:nvPr>
        </p:nvSpPr>
        <p:spPr bwMode="white">
          <a:xfrm>
            <a:off x="1895475" y="374904"/>
            <a:ext cx="4105656"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dirty="0" smtClean="0"/>
              <a:t>www.pwc.com</a:t>
            </a:r>
            <a:endParaRPr lang="en-GB" noProof="0" dirty="0"/>
          </a:p>
        </p:txBody>
      </p:sp>
      <p:grpSp>
        <p:nvGrpSpPr>
          <p:cNvPr id="11" name="Group 32"/>
          <p:cNvGrpSpPr/>
          <p:nvPr userDrawn="1"/>
        </p:nvGrpSpPr>
        <p:grpSpPr>
          <a:xfrm>
            <a:off x="968592" y="6170991"/>
            <a:ext cx="914400" cy="533479"/>
            <a:chOff x="518032" y="978681"/>
            <a:chExt cx="4572000" cy="2667393"/>
          </a:xfrm>
        </p:grpSpPr>
        <p:sp>
          <p:nvSpPr>
            <p:cNvPr id="12" name="Rectangle 37"/>
            <p:cNvSpPr>
              <a:spLocks noChangeArrowheads="1"/>
            </p:cNvSpPr>
            <p:nvPr userDrawn="1"/>
          </p:nvSpPr>
          <p:spPr bwMode="black">
            <a:xfrm>
              <a:off x="3295650" y="978681"/>
              <a:ext cx="1143000" cy="263229"/>
            </a:xfrm>
            <a:prstGeom prst="rect">
              <a:avLst/>
            </a:prstGeom>
            <a:solidFill>
              <a:schemeClr val="tx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noProof="0"/>
            </a:p>
          </p:txBody>
        </p:sp>
        <p:sp>
          <p:nvSpPr>
            <p:cNvPr id="13"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gr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losing Statemen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defRPr sz="3200">
                <a:solidFill>
                  <a:schemeClr val="tx1"/>
                </a:solidFill>
              </a:defRPr>
            </a:lvl1pPr>
          </a:lstStyle>
          <a:p>
            <a:r>
              <a:rPr lang="en-GB" noProof="0" dirty="0" smtClean="0"/>
              <a:t>Click to edit Master title style</a:t>
            </a:r>
            <a:endParaRPr lang="en-GB" noProof="0" dirty="0"/>
          </a:p>
        </p:txBody>
      </p:sp>
      <p:sp>
        <p:nvSpPr>
          <p:cNvPr id="11" name="Text Placeholder 10"/>
          <p:cNvSpPr>
            <a:spLocks noGrp="1"/>
          </p:cNvSpPr>
          <p:nvPr>
            <p:ph type="body" sz="quarter" idx="10" hasCustomPrompt="1"/>
          </p:nvPr>
        </p:nvSpPr>
        <p:spPr>
          <a:xfrm>
            <a:off x="533400" y="5867400"/>
            <a:ext cx="4800600" cy="762000"/>
          </a:xfrm>
        </p:spPr>
        <p:txBody>
          <a:bodyPr anchor="b"/>
          <a:lstStyle>
            <a:lvl1pPr>
              <a:defRPr sz="900">
                <a:latin typeface="Arial" pitchFamily="34" charset="0"/>
                <a:cs typeface="Arial" pitchFamily="34" charset="0"/>
              </a:defRPr>
            </a:lvl1pPr>
          </a:lstStyle>
          <a:p>
            <a:pPr lvl="0"/>
            <a:r>
              <a:rPr lang="en-GB" noProof="0" dirty="0" smtClean="0"/>
              <a:t>Add legal and copyright disclaimers here.</a:t>
            </a:r>
            <a:endParaRPr lang="en-GB" noProof="0" dirty="0"/>
          </a:p>
        </p:txBody>
      </p:sp>
      <p:cxnSp>
        <p:nvCxnSpPr>
          <p:cNvPr id="7" name="Shape 6"/>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8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Three">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1"/>
            <a:ext cx="8077200" cy="914400"/>
          </a:xfrm>
        </p:spPr>
        <p:txBody>
          <a:bodyPr/>
          <a:lstStyle/>
          <a:p>
            <a:r>
              <a:rPr lang="en-GB" noProof="0" dirty="0" smtClean="0"/>
              <a:t>Click to edit Master title style</a:t>
            </a:r>
            <a:endParaRPr lang="en-GB" noProof="0" dirty="0"/>
          </a:p>
        </p:txBody>
      </p:sp>
      <p:sp>
        <p:nvSpPr>
          <p:cNvPr id="27" name="Content Placeholder 26"/>
          <p:cNvSpPr>
            <a:spLocks noGrp="1"/>
          </p:cNvSpPr>
          <p:nvPr>
            <p:ph sz="quarter" idx="13"/>
          </p:nvPr>
        </p:nvSpPr>
        <p:spPr>
          <a:xfrm>
            <a:off x="533400" y="1752601"/>
            <a:ext cx="25908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8" name="Content Placeholder 26"/>
          <p:cNvSpPr>
            <a:spLocks noGrp="1"/>
          </p:cNvSpPr>
          <p:nvPr>
            <p:ph sz="quarter" idx="14"/>
          </p:nvPr>
        </p:nvSpPr>
        <p:spPr>
          <a:xfrm>
            <a:off x="3276601" y="1752601"/>
            <a:ext cx="2590799"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6019800" y="1752601"/>
            <a:ext cx="25908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19" name="Shape 18"/>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GB" smtClean="0"/>
              <a:t>November 2016</a:t>
            </a:r>
            <a:endParaRPr lang="en-GB"/>
          </a:p>
        </p:txBody>
      </p:sp>
      <p:sp>
        <p:nvSpPr>
          <p:cNvPr id="4" name="Footer Placeholder 3"/>
          <p:cNvSpPr>
            <a:spLocks noGrp="1"/>
          </p:cNvSpPr>
          <p:nvPr>
            <p:ph type="ftr" sz="quarter" idx="17"/>
          </p:nvPr>
        </p:nvSpPr>
        <p:spPr/>
        <p:txBody>
          <a:bodyPr/>
          <a:lstStyle/>
          <a:p>
            <a:r>
              <a:rPr lang="en-GB" smtClean="0"/>
              <a:t>Introductory Visualisation Training</a:t>
            </a:r>
            <a:endParaRPr lang="en-GB"/>
          </a:p>
        </p:txBody>
      </p:sp>
      <p:sp>
        <p:nvSpPr>
          <p:cNvPr id="5" name="Slide Number Placeholder 4"/>
          <p:cNvSpPr>
            <a:spLocks noGrp="1"/>
          </p:cNvSpPr>
          <p:nvPr>
            <p:ph type="sldNum" sz="quarter" idx="18"/>
          </p:nvPr>
        </p:nvSpPr>
        <p:spPr/>
        <p:txBody>
          <a:bodyPr/>
          <a:lstStyle/>
          <a:p>
            <a:fld id="{2D9C7994-D205-48A4-8805-59C7A50FC7EE}"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extLst>
      <p:ext uri="{BB962C8B-B14F-4D97-AF65-F5344CB8AC3E}">
        <p14:creationId xmlns:p14="http://schemas.microsoft.com/office/powerpoint/2010/main" val="991590773"/>
      </p:ext>
    </p:extLst>
  </p:cSld>
  <p:clrMapOvr>
    <a:masterClrMapping/>
  </p:clrMapOvr>
  <p:timing>
    <p:tnLst>
      <p:par>
        <p:cTn id="1" dur="indefinite" restart="never" nodeType="tmRoot"/>
      </p:par>
    </p:tnLst>
  </p:timing>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On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lvl1pPr>
              <a:defRPr/>
            </a:lvl1pPr>
          </a:lstStyle>
          <a:p>
            <a:r>
              <a:rPr lang="en-GB" noProof="0" dirty="0" smtClean="0"/>
              <a:t>Click to edit Master title style</a:t>
            </a:r>
            <a:endParaRPr lang="en-GB" noProof="0" dirty="0"/>
          </a:p>
        </p:txBody>
      </p:sp>
      <p:sp>
        <p:nvSpPr>
          <p:cNvPr id="31" name="Content Placeholder 26"/>
          <p:cNvSpPr>
            <a:spLocks noGrp="1"/>
          </p:cNvSpPr>
          <p:nvPr>
            <p:ph sz="quarter" idx="15"/>
          </p:nvPr>
        </p:nvSpPr>
        <p:spPr>
          <a:xfrm>
            <a:off x="533400" y="1828800"/>
            <a:ext cx="8077200" cy="4419600"/>
          </a:xfrm>
        </p:spPr>
        <p:txBody>
          <a:bodyPr/>
          <a:lstStyle>
            <a:lvl1pPr>
              <a:defRPr baseline="0"/>
            </a:lvl1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15" name="Shape 14"/>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GB" smtClean="0"/>
              <a:t>November 2016</a:t>
            </a:r>
            <a:endParaRPr lang="en-GB"/>
          </a:p>
        </p:txBody>
      </p:sp>
      <p:sp>
        <p:nvSpPr>
          <p:cNvPr id="4" name="Footer Placeholder 3"/>
          <p:cNvSpPr>
            <a:spLocks noGrp="1"/>
          </p:cNvSpPr>
          <p:nvPr>
            <p:ph type="ftr" sz="quarter" idx="17"/>
          </p:nvPr>
        </p:nvSpPr>
        <p:spPr/>
        <p:txBody>
          <a:bodyPr/>
          <a:lstStyle/>
          <a:p>
            <a:r>
              <a:rPr lang="en-GB" smtClean="0"/>
              <a:t>Introductory Visualisation Training</a:t>
            </a:r>
            <a:endParaRPr lang="en-GB"/>
          </a:p>
        </p:txBody>
      </p:sp>
      <p:sp>
        <p:nvSpPr>
          <p:cNvPr id="5" name="Slide Number Placeholder 4"/>
          <p:cNvSpPr>
            <a:spLocks noGrp="1"/>
          </p:cNvSpPr>
          <p:nvPr>
            <p:ph type="sldNum" sz="quarter" idx="18"/>
          </p:nvPr>
        </p:nvSpPr>
        <p:spPr/>
        <p:txBody>
          <a:bodyPr/>
          <a:lstStyle/>
          <a:p>
            <a:fld id="{F5E609D5-BB2C-4735-B62A-4AB7F7AFBFEB}"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extLst>
      <p:ext uri="{BB962C8B-B14F-4D97-AF65-F5344CB8AC3E}">
        <p14:creationId xmlns:p14="http://schemas.microsoft.com/office/powerpoint/2010/main" val="2308004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Two">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533400" y="1752601"/>
            <a:ext cx="39624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4648201" y="1752600"/>
            <a:ext cx="3962399" cy="44196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62" name="Shape 61"/>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GB" smtClean="0"/>
              <a:t>November 2016</a:t>
            </a:r>
            <a:endParaRPr lang="en-GB"/>
          </a:p>
        </p:txBody>
      </p:sp>
      <p:sp>
        <p:nvSpPr>
          <p:cNvPr id="4" name="Footer Placeholder 3"/>
          <p:cNvSpPr>
            <a:spLocks noGrp="1"/>
          </p:cNvSpPr>
          <p:nvPr>
            <p:ph type="ftr" sz="quarter" idx="17"/>
          </p:nvPr>
        </p:nvSpPr>
        <p:spPr/>
        <p:txBody>
          <a:bodyPr/>
          <a:lstStyle/>
          <a:p>
            <a:r>
              <a:rPr lang="en-GB" smtClean="0"/>
              <a:t>Introductory Visualisation Training</a:t>
            </a:r>
            <a:endParaRPr lang="en-GB"/>
          </a:p>
        </p:txBody>
      </p:sp>
      <p:sp>
        <p:nvSpPr>
          <p:cNvPr id="5" name="Slide Number Placeholder 4"/>
          <p:cNvSpPr>
            <a:spLocks noGrp="1"/>
          </p:cNvSpPr>
          <p:nvPr>
            <p:ph type="sldNum" sz="quarter" idx="18"/>
          </p:nvPr>
        </p:nvSpPr>
        <p:spPr/>
        <p:txBody>
          <a:bodyPr/>
          <a:lstStyle/>
          <a:p>
            <a:fld id="{6B74F1BE-6487-4EEF-A820-CEFE7BBF16BC}"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Two">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533400" y="1752601"/>
            <a:ext cx="3962400" cy="4419599"/>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4648201" y="1752600"/>
            <a:ext cx="3962399" cy="44196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cxnSp>
        <p:nvCxnSpPr>
          <p:cNvPr id="62" name="Shape 61"/>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rot="1479263">
            <a:off x="1979300" y="2378651"/>
            <a:ext cx="5331666" cy="1626891"/>
          </a:xfrm>
          <a:prstGeom prst="rect">
            <a:avLst/>
          </a:prstGeom>
          <a:noFill/>
        </p:spPr>
        <p:txBody>
          <a:bodyPr wrap="square" lIns="0" tIns="0" rIns="0" bIns="0" rtlCol="0">
            <a:noAutofit/>
          </a:bodyPr>
          <a:lstStyle/>
          <a:p>
            <a:pPr indent="-274320" algn="ctr">
              <a:spcAft>
                <a:spcPts val="900"/>
              </a:spcAft>
            </a:pPr>
            <a:endParaRPr lang="en-GB" sz="11500" dirty="0" smtClean="0">
              <a:solidFill>
                <a:schemeClr val="bg2">
                  <a:lumMod val="85000"/>
                </a:schemeClr>
              </a:solidFill>
              <a:latin typeface="+mn-lt"/>
            </a:endParaRPr>
          </a:p>
        </p:txBody>
      </p:sp>
      <p:sp>
        <p:nvSpPr>
          <p:cNvPr id="3" name="Date Placeholder 2"/>
          <p:cNvSpPr>
            <a:spLocks noGrp="1"/>
          </p:cNvSpPr>
          <p:nvPr>
            <p:ph type="dt" sz="half" idx="16"/>
          </p:nvPr>
        </p:nvSpPr>
        <p:spPr/>
        <p:txBody>
          <a:bodyPr/>
          <a:lstStyle/>
          <a:p>
            <a:r>
              <a:rPr lang="en-GB" smtClean="0"/>
              <a:t>November 2016</a:t>
            </a:r>
            <a:endParaRPr lang="en-GB"/>
          </a:p>
        </p:txBody>
      </p:sp>
      <p:sp>
        <p:nvSpPr>
          <p:cNvPr id="4" name="Footer Placeholder 3"/>
          <p:cNvSpPr>
            <a:spLocks noGrp="1"/>
          </p:cNvSpPr>
          <p:nvPr>
            <p:ph type="ftr" sz="quarter" idx="17"/>
          </p:nvPr>
        </p:nvSpPr>
        <p:spPr/>
        <p:txBody>
          <a:bodyPr/>
          <a:lstStyle/>
          <a:p>
            <a:r>
              <a:rPr lang="en-GB" smtClean="0"/>
              <a:t>Introductory Visualisation Training</a:t>
            </a:r>
            <a:endParaRPr lang="en-GB"/>
          </a:p>
        </p:txBody>
      </p:sp>
      <p:sp>
        <p:nvSpPr>
          <p:cNvPr id="5" name="Slide Number Placeholder 4"/>
          <p:cNvSpPr>
            <a:spLocks noGrp="1"/>
          </p:cNvSpPr>
          <p:nvPr>
            <p:ph type="sldNum" sz="quarter" idx="18"/>
          </p:nvPr>
        </p:nvSpPr>
        <p:spPr/>
        <p:txBody>
          <a:bodyPr/>
          <a:lstStyle/>
          <a:p>
            <a:fld id="{89A9057D-8FBE-42A3-904C-3C9C1E42AB7C}"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extLst>
      <p:ext uri="{BB962C8B-B14F-4D97-AF65-F5344CB8AC3E}">
        <p14:creationId xmlns:p14="http://schemas.microsoft.com/office/powerpoint/2010/main" val="2618713957"/>
      </p:ext>
    </p:extLst>
  </p:cSld>
  <p:clrMapOvr>
    <a:masterClrMapping/>
  </p:clrMapOvr>
  <p:timing>
    <p:tnLst>
      <p:par>
        <p:cTn id="1" dur="indefinite" restart="never" nodeType="tmRoot"/>
      </p:par>
    </p:tnLst>
  </p:timing>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Two und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533400" y="3352800"/>
            <a:ext cx="3962400" cy="28194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31" name="Content Placeholder 26"/>
          <p:cNvSpPr>
            <a:spLocks noGrp="1"/>
          </p:cNvSpPr>
          <p:nvPr>
            <p:ph sz="quarter" idx="15"/>
          </p:nvPr>
        </p:nvSpPr>
        <p:spPr>
          <a:xfrm>
            <a:off x="4648199" y="3352800"/>
            <a:ext cx="3962401" cy="2819400"/>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12"/>
          <p:cNvSpPr>
            <a:spLocks noGrp="1"/>
          </p:cNvSpPr>
          <p:nvPr>
            <p:ph type="body" sz="quarter" idx="16"/>
          </p:nvPr>
        </p:nvSpPr>
        <p:spPr>
          <a:xfrm>
            <a:off x="533400" y="1752600"/>
            <a:ext cx="8077200" cy="1447800"/>
          </a:xfrm>
        </p:spPr>
        <p:txBody>
          <a:bodyPr/>
          <a:lstStyle/>
          <a:p>
            <a:pPr lvl="0"/>
            <a:r>
              <a:rPr lang="en-GB" noProof="0" dirty="0" smtClean="0"/>
              <a:t>Click to edit Master text styles</a:t>
            </a:r>
          </a:p>
        </p:txBody>
      </p:sp>
      <p:cxnSp>
        <p:nvCxnSpPr>
          <p:cNvPr id="14" name="Shape 13"/>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GB" smtClean="0"/>
              <a:t>November 2016</a:t>
            </a:r>
            <a:endParaRPr lang="en-GB"/>
          </a:p>
        </p:txBody>
      </p:sp>
      <p:sp>
        <p:nvSpPr>
          <p:cNvPr id="4" name="Footer Placeholder 3"/>
          <p:cNvSpPr>
            <a:spLocks noGrp="1"/>
          </p:cNvSpPr>
          <p:nvPr>
            <p:ph type="ftr" sz="quarter" idx="18"/>
          </p:nvPr>
        </p:nvSpPr>
        <p:spPr/>
        <p:txBody>
          <a:bodyPr/>
          <a:lstStyle/>
          <a:p>
            <a:r>
              <a:rPr lang="en-GB" smtClean="0"/>
              <a:t>Introductory Visualisation Training</a:t>
            </a:r>
            <a:endParaRPr lang="en-GB"/>
          </a:p>
        </p:txBody>
      </p:sp>
      <p:sp>
        <p:nvSpPr>
          <p:cNvPr id="5" name="Slide Number Placeholder 4"/>
          <p:cNvSpPr>
            <a:spLocks noGrp="1"/>
          </p:cNvSpPr>
          <p:nvPr>
            <p:ph type="sldNum" sz="quarter" idx="19"/>
          </p:nvPr>
        </p:nvSpPr>
        <p:spPr/>
        <p:txBody>
          <a:bodyPr/>
          <a:lstStyle/>
          <a:p>
            <a:fld id="{0024DE67-0577-4E08-B0A2-886C6E46AAA0}"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Two and Left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28" name="Content Placeholder 26"/>
          <p:cNvSpPr>
            <a:spLocks noGrp="1"/>
          </p:cNvSpPr>
          <p:nvPr>
            <p:ph sz="quarter" idx="14"/>
          </p:nvPr>
        </p:nvSpPr>
        <p:spPr>
          <a:xfrm>
            <a:off x="6019800" y="1752600"/>
            <a:ext cx="2590800" cy="2133600"/>
          </a:xfrm>
        </p:spPr>
        <p:txBody>
          <a:bodyPr/>
          <a:lstStyle/>
          <a:p>
            <a:pPr lvl="0"/>
            <a:r>
              <a:rPr lang="en-GB" noProof="0" dirty="0" smtClean="0"/>
              <a:t>Click to edit Master text styles</a:t>
            </a:r>
          </a:p>
        </p:txBody>
      </p:sp>
      <p:sp>
        <p:nvSpPr>
          <p:cNvPr id="31" name="Content Placeholder 26"/>
          <p:cNvSpPr>
            <a:spLocks noGrp="1"/>
          </p:cNvSpPr>
          <p:nvPr>
            <p:ph sz="quarter" idx="15"/>
          </p:nvPr>
        </p:nvSpPr>
        <p:spPr>
          <a:xfrm>
            <a:off x="6019800" y="4038600"/>
            <a:ext cx="2590800" cy="2133600"/>
          </a:xfrm>
        </p:spPr>
        <p:txBody>
          <a:bodyPr/>
          <a:lstStyle/>
          <a:p>
            <a:pPr lvl="0"/>
            <a:r>
              <a:rPr lang="en-GB" noProof="0" dirty="0" smtClean="0"/>
              <a:t>Click to edit Master text styles</a:t>
            </a:r>
          </a:p>
        </p:txBody>
      </p:sp>
      <p:sp>
        <p:nvSpPr>
          <p:cNvPr id="13" name="Text Placeholder 12"/>
          <p:cNvSpPr>
            <a:spLocks noGrp="1"/>
          </p:cNvSpPr>
          <p:nvPr>
            <p:ph type="body" sz="quarter" idx="16"/>
          </p:nvPr>
        </p:nvSpPr>
        <p:spPr>
          <a:xfrm>
            <a:off x="533400" y="1752600"/>
            <a:ext cx="5334000" cy="4419600"/>
          </a:xfrm>
        </p:spPr>
        <p:txBody>
          <a:bodyPr/>
          <a:lstStyle/>
          <a:p>
            <a:pPr lvl="0"/>
            <a:r>
              <a:rPr lang="en-GB" noProof="0" dirty="0" smtClean="0"/>
              <a:t>Click to edit Master text styles</a:t>
            </a:r>
          </a:p>
        </p:txBody>
      </p:sp>
      <p:cxnSp>
        <p:nvCxnSpPr>
          <p:cNvPr id="14" name="Shape 13"/>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GB" smtClean="0"/>
              <a:t>November 2016</a:t>
            </a:r>
            <a:endParaRPr lang="en-GB"/>
          </a:p>
        </p:txBody>
      </p:sp>
      <p:sp>
        <p:nvSpPr>
          <p:cNvPr id="4" name="Footer Placeholder 3"/>
          <p:cNvSpPr>
            <a:spLocks noGrp="1"/>
          </p:cNvSpPr>
          <p:nvPr>
            <p:ph type="ftr" sz="quarter" idx="18"/>
          </p:nvPr>
        </p:nvSpPr>
        <p:spPr/>
        <p:txBody>
          <a:bodyPr/>
          <a:lstStyle/>
          <a:p>
            <a:r>
              <a:rPr lang="en-GB" smtClean="0"/>
              <a:t>Introductory Visualisation Training</a:t>
            </a:r>
            <a:endParaRPr lang="en-GB"/>
          </a:p>
        </p:txBody>
      </p:sp>
      <p:sp>
        <p:nvSpPr>
          <p:cNvPr id="5" name="Slide Number Placeholder 4"/>
          <p:cNvSpPr>
            <a:spLocks noGrp="1"/>
          </p:cNvSpPr>
          <p:nvPr>
            <p:ph type="sldNum" sz="quarter" idx="19"/>
          </p:nvPr>
        </p:nvSpPr>
        <p:spPr/>
        <p:txBody>
          <a:bodyPr/>
          <a:lstStyle/>
          <a:p>
            <a:fld id="{21F14D83-82E9-4CA0-BE45-FDFEF5B359C0}"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Two and Right 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533400" y="1752600"/>
            <a:ext cx="2590800" cy="2133600"/>
          </a:xfrm>
        </p:spPr>
        <p:txBody>
          <a:bodyPr/>
          <a:lstStyle/>
          <a:p>
            <a:pPr lvl="0"/>
            <a:r>
              <a:rPr lang="en-GB" noProof="0" dirty="0" smtClean="0"/>
              <a:t>Click to edit Master text styles</a:t>
            </a:r>
          </a:p>
        </p:txBody>
      </p:sp>
      <p:sp>
        <p:nvSpPr>
          <p:cNvPr id="2" name="Title 1"/>
          <p:cNvSpPr>
            <a:spLocks noGrp="1"/>
          </p:cNvSpPr>
          <p:nvPr>
            <p:ph type="title"/>
          </p:nvPr>
        </p:nvSpPr>
        <p:spPr>
          <a:xfrm>
            <a:off x="533400" y="685800"/>
            <a:ext cx="8077200" cy="914400"/>
          </a:xfrm>
        </p:spPr>
        <p:txBody>
          <a:bodyPr/>
          <a:lstStyle/>
          <a:p>
            <a:r>
              <a:rPr lang="en-GB" noProof="0" dirty="0" smtClean="0"/>
              <a:t>Click to edit Master title style</a:t>
            </a:r>
            <a:endParaRPr lang="en-GB" noProof="0" dirty="0"/>
          </a:p>
        </p:txBody>
      </p:sp>
      <p:sp>
        <p:nvSpPr>
          <p:cNvPr id="31" name="Content Placeholder 26"/>
          <p:cNvSpPr>
            <a:spLocks noGrp="1"/>
          </p:cNvSpPr>
          <p:nvPr>
            <p:ph sz="quarter" idx="15"/>
          </p:nvPr>
        </p:nvSpPr>
        <p:spPr>
          <a:xfrm>
            <a:off x="533400" y="4038600"/>
            <a:ext cx="2590800" cy="2133600"/>
          </a:xfrm>
        </p:spPr>
        <p:txBody>
          <a:bodyPr/>
          <a:lstStyle/>
          <a:p>
            <a:pPr lvl="0"/>
            <a:r>
              <a:rPr lang="en-GB" noProof="0" dirty="0" smtClean="0"/>
              <a:t>Click to edit Master text styles</a:t>
            </a:r>
          </a:p>
        </p:txBody>
      </p:sp>
      <p:sp>
        <p:nvSpPr>
          <p:cNvPr id="13" name="Text Placeholder 12"/>
          <p:cNvSpPr>
            <a:spLocks noGrp="1"/>
          </p:cNvSpPr>
          <p:nvPr>
            <p:ph type="body" sz="quarter" idx="16"/>
          </p:nvPr>
        </p:nvSpPr>
        <p:spPr>
          <a:xfrm>
            <a:off x="3276600" y="1752600"/>
            <a:ext cx="5334000" cy="4419600"/>
          </a:xfrm>
        </p:spPr>
        <p:txBody>
          <a:bodyPr/>
          <a:lstStyle/>
          <a:p>
            <a:pPr lvl="0"/>
            <a:r>
              <a:rPr lang="en-GB" noProof="0" dirty="0" smtClean="0"/>
              <a:t>Click to edit Master text styles</a:t>
            </a:r>
          </a:p>
        </p:txBody>
      </p:sp>
      <p:cxnSp>
        <p:nvCxnSpPr>
          <p:cNvPr id="14" name="Shape 13"/>
          <p:cNvCxnSpPr/>
          <p:nvPr/>
        </p:nvCxnSpPr>
        <p:spPr>
          <a:xfrm rot="5400000" flipH="1" flipV="1">
            <a:off x="4419601" y="-3429000"/>
            <a:ext cx="152399" cy="82296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7"/>
          </p:nvPr>
        </p:nvSpPr>
        <p:spPr/>
        <p:txBody>
          <a:bodyPr/>
          <a:lstStyle/>
          <a:p>
            <a:r>
              <a:rPr lang="en-GB" smtClean="0"/>
              <a:t>November 2016</a:t>
            </a:r>
            <a:endParaRPr lang="en-GB"/>
          </a:p>
        </p:txBody>
      </p:sp>
      <p:sp>
        <p:nvSpPr>
          <p:cNvPr id="4" name="Footer Placeholder 3"/>
          <p:cNvSpPr>
            <a:spLocks noGrp="1"/>
          </p:cNvSpPr>
          <p:nvPr>
            <p:ph type="ftr" sz="quarter" idx="18"/>
          </p:nvPr>
        </p:nvSpPr>
        <p:spPr/>
        <p:txBody>
          <a:bodyPr/>
          <a:lstStyle/>
          <a:p>
            <a:r>
              <a:rPr lang="en-GB" smtClean="0"/>
              <a:t>Introductory Visualisation Training</a:t>
            </a:r>
            <a:endParaRPr lang="en-GB"/>
          </a:p>
        </p:txBody>
      </p:sp>
      <p:sp>
        <p:nvSpPr>
          <p:cNvPr id="5" name="Slide Number Placeholder 4"/>
          <p:cNvSpPr>
            <a:spLocks noGrp="1"/>
          </p:cNvSpPr>
          <p:nvPr>
            <p:ph type="sldNum" sz="quarter" idx="19"/>
          </p:nvPr>
        </p:nvSpPr>
        <p:spPr/>
        <p:txBody>
          <a:bodyPr/>
          <a:lstStyle/>
          <a:p>
            <a:fld id="{08765EB0-6501-4799-8367-E473D7857C6E}" type="slidenum">
              <a:rPr lang="en-GB" smtClean="0"/>
              <a:pPr/>
              <a:t>‹#›</a:t>
            </a:fld>
            <a:endParaRPr lang="en-GB"/>
          </a:p>
        </p:txBody>
      </p:sp>
      <p:sp>
        <p:nvSpPr>
          <p:cNvPr id="6" name="PwCFirm"/>
          <p:cNvSpPr txBox="1"/>
          <p:nvPr userDrawn="1"/>
        </p:nvSpPr>
        <p:spPr>
          <a:xfrm>
            <a:off x="533400" y="6477000"/>
            <a:ext cx="2590800" cy="152401"/>
          </a:xfrm>
          <a:prstGeom prst="rect">
            <a:avLst/>
          </a:prstGeom>
          <a:noFill/>
        </p:spPr>
        <p:txBody>
          <a:bodyPr vert="horz" wrap="square" lIns="0" tIns="0" rIns="0" bIns="0" rtlCol="0">
            <a:noAutofit/>
          </a:bodyPr>
          <a:lstStyle/>
          <a:p>
            <a:pPr indent="-274320" algn="l">
              <a:lnSpc>
                <a:spcPct val="100000"/>
              </a:lnSpc>
              <a:spcBef>
                <a:spcPct val="0"/>
              </a:spcBef>
              <a:spcAft>
                <a:spcPct val="0"/>
              </a:spcAft>
            </a:pPr>
            <a:r>
              <a:rPr kumimoji="0" lang="en-GB" sz="1000" b="0" i="0" u="none" baseline="0" smtClean="0">
                <a:latin typeface="Arial" panose="020B0604020202020204" pitchFamily="34" charset="0"/>
              </a:rPr>
              <a:t>PwC</a:t>
            </a:r>
            <a:endParaRPr kumimoji="0" lang="en-GB" sz="1000" b="0" i="0" u="none" baseline="0" dirty="0" err="1" smtClean="0">
              <a:latin typeface="Arial" panose="020B0604020202020204" pitchFamily="34" charset="0"/>
            </a:endParaRPr>
          </a:p>
        </p:txBody>
      </p:sp>
    </p:spTree>
  </p:cSld>
  <p:clrMapOvr>
    <a:masterClrMapping/>
  </p:clrMapOvr>
  <p:timing>
    <p:tnLst>
      <p:par>
        <p:cTn id="1" dur="indefinite" restart="never" nodeType="tmRoot"/>
      </p:par>
    </p:tnLst>
  </p:timing>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685800"/>
            <a:ext cx="8077201" cy="914400"/>
          </a:xfrm>
          <a:prstGeom prst="rect">
            <a:avLst/>
          </a:prstGeom>
        </p:spPr>
        <p:txBody>
          <a:bodyPr vert="horz" lIns="0" tIns="0" rIns="0" bIns="0" rtlCol="0" anchor="t" anchorCtr="0">
            <a:noAutofit/>
          </a:bodyPr>
          <a:lstStyle/>
          <a:p>
            <a:r>
              <a:rPr lang="en-GB" noProof="0" dirty="0" smtClean="0"/>
              <a:t>Click to edit</a:t>
            </a:r>
            <a:br>
              <a:rPr lang="en-GB" noProof="0" dirty="0" smtClean="0"/>
            </a:br>
            <a:r>
              <a:rPr lang="en-GB" noProof="0" dirty="0" smtClean="0"/>
              <a:t>Master title style</a:t>
            </a:r>
            <a:endParaRPr lang="en-GB" noProof="0" dirty="0"/>
          </a:p>
        </p:txBody>
      </p:sp>
      <p:sp>
        <p:nvSpPr>
          <p:cNvPr id="3" name="Text Placeholder 2"/>
          <p:cNvSpPr>
            <a:spLocks noGrp="1"/>
          </p:cNvSpPr>
          <p:nvPr>
            <p:ph type="body" idx="1"/>
          </p:nvPr>
        </p:nvSpPr>
        <p:spPr>
          <a:xfrm>
            <a:off x="533401" y="1752600"/>
            <a:ext cx="8077199" cy="441960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8" name="Footer Placeholder 4"/>
          <p:cNvSpPr>
            <a:spLocks noGrp="1"/>
          </p:cNvSpPr>
          <p:nvPr>
            <p:ph type="ftr" sz="quarter" idx="3"/>
          </p:nvPr>
        </p:nvSpPr>
        <p:spPr>
          <a:xfrm>
            <a:off x="530352" y="6324600"/>
            <a:ext cx="5260848" cy="150876"/>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r>
              <a:rPr lang="en-GB" smtClean="0"/>
              <a:t>Introductory Visualisation Training</a:t>
            </a:r>
            <a:endParaRPr lang="en-GB"/>
          </a:p>
        </p:txBody>
      </p:sp>
      <p:sp>
        <p:nvSpPr>
          <p:cNvPr id="9" name="Date Placeholder 3"/>
          <p:cNvSpPr>
            <a:spLocks noGrp="1"/>
          </p:cNvSpPr>
          <p:nvPr>
            <p:ph type="dt" sz="half" idx="2"/>
          </p:nvPr>
        </p:nvSpPr>
        <p:spPr>
          <a:xfrm>
            <a:off x="7086600" y="6324600"/>
            <a:ext cx="1524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GB" smtClean="0"/>
              <a:t>November 2016</a:t>
            </a:r>
            <a:endParaRPr lang="en-GB" dirty="0"/>
          </a:p>
        </p:txBody>
      </p:sp>
      <p:sp>
        <p:nvSpPr>
          <p:cNvPr id="10" name="Slide Number Placeholder 5"/>
          <p:cNvSpPr>
            <a:spLocks noGrp="1"/>
          </p:cNvSpPr>
          <p:nvPr>
            <p:ph type="sldNum" sz="quarter" idx="4"/>
          </p:nvPr>
        </p:nvSpPr>
        <p:spPr>
          <a:xfrm>
            <a:off x="7086600" y="6477000"/>
            <a:ext cx="1527048"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02E0997B-C6B3-4C2B-9917-84469C8E713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2" r:id="rId1"/>
    <p:sldLayoutId id="2147483652" r:id="rId2"/>
    <p:sldLayoutId id="2147483676" r:id="rId3"/>
    <p:sldLayoutId id="2147483674" r:id="rId4"/>
    <p:sldLayoutId id="2147483653" r:id="rId5"/>
    <p:sldLayoutId id="2147483675"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73" r:id="rId18"/>
    <p:sldLayoutId id="2147483666" r:id="rId19"/>
    <p:sldLayoutId id="2147483667" r:id="rId20"/>
    <p:sldLayoutId id="2147483668" r:id="rId21"/>
    <p:sldLayoutId id="2147483669" r:id="rId22"/>
    <p:sldLayoutId id="2147483670" r:id="rId23"/>
    <p:sldLayoutId id="2147483677" r:id="rId24"/>
  </p:sldLayoutIdLst>
  <p:timing>
    <p:tnLst>
      <p:par>
        <p:cTn id="1" dur="indefinite" restart="never" nodeType="tmRoot"/>
      </p:par>
    </p:tnLst>
  </p:timing>
  <p:hf hdr="0"/>
  <p:txStyles>
    <p:titleStyle>
      <a:lvl1pPr algn="l" defTabSz="914400" rtl="0" eaLnBrk="1" latinLnBrk="0" hangingPunct="1">
        <a:lnSpc>
          <a:spcPct val="100000"/>
        </a:lnSpc>
        <a:spcBef>
          <a:spcPct val="0"/>
        </a:spcBef>
        <a:buNone/>
        <a:defRPr sz="2400" b="1" i="1" kern="1200">
          <a:solidFill>
            <a:schemeClr val="tx1"/>
          </a:solidFill>
          <a:latin typeface="+mj-lt"/>
          <a:ea typeface="+mj-ea"/>
          <a:cs typeface="+mj-cs"/>
        </a:defRPr>
      </a:lvl1pPr>
    </p:titleStyle>
    <p:body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jpe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raw.densitydesign.org/" TargetMode="Externa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hyperlink" Target="https://public.tableau.com/s/"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6.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14.png"/></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20.png"/></Relationships>
</file>

<file path=ppt/slides/_rels/slide1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25.png"/><Relationship Id="rId4" Type="http://schemas.openxmlformats.org/officeDocument/2006/relationships/image" Target="../media/image124.png"/></Relationships>
</file>

<file path=ppt/slides/_rels/slide1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142.png"/><Relationship Id="rId4" Type="http://schemas.openxmlformats.org/officeDocument/2006/relationships/image" Target="../media/image141.png"/></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hyperlink" Target="https://www.ted.com/talks/hans_rosling_shows_the_best_stats_you_ve_ever_seen" TargetMode="External"/><Relationship Id="rId2" Type="http://schemas.openxmlformats.org/officeDocument/2006/relationships/hyperlink" Target="https://www.gapminder.org/" TargetMode="External"/><Relationship Id="rId1" Type="http://schemas.openxmlformats.org/officeDocument/2006/relationships/slideLayout" Target="../slideLayouts/slideLayout4.xml"/><Relationship Id="rId6" Type="http://schemas.openxmlformats.org/officeDocument/2006/relationships/hyperlink" Target="http://www.apache.org/licenses/LICENSE-2.0" TargetMode="External"/><Relationship Id="rId5" Type="http://schemas.openxmlformats.org/officeDocument/2006/relationships/hyperlink" Target="http://creativecommons.org/licenses/by/3.0/" TargetMode="External"/><Relationship Id="rId4" Type="http://schemas.openxmlformats.org/officeDocument/2006/relationships/image" Target="../media/image145.png"/></Relationships>
</file>

<file path=ppt/slides/_rels/slide15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one-europe.info/eurographics/european-union-funding" TargetMode="Externa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hyperlink" Target="http://www.spiegel.de/wissenschaft/mensch/horizon-2020-eu-forschungsgelder-sind-ungleich-verteilt-a-1053177.html" TargetMode="External"/><Relationship Id="rId3" Type="http://schemas.openxmlformats.org/officeDocument/2006/relationships/hyperlink" Target="http://bl.ocks.org/mbostock/4060606" TargetMode="External"/><Relationship Id="rId7" Type="http://schemas.openxmlformats.org/officeDocument/2006/relationships/hyperlink" Target="http://bl.ocks.org/mbostock/4060954" TargetMode="External"/><Relationship Id="rId12" Type="http://schemas.openxmlformats.org/officeDocument/2006/relationships/image" Target="../media/image161.png"/><Relationship Id="rId2" Type="http://schemas.openxmlformats.org/officeDocument/2006/relationships/notesSlide" Target="../notesSlides/notesSlide100.xml"/><Relationship Id="rId16" Type="http://schemas.openxmlformats.org/officeDocument/2006/relationships/hyperlink" Target="http://bost.ocks.org/mike/" TargetMode="External"/><Relationship Id="rId1" Type="http://schemas.openxmlformats.org/officeDocument/2006/relationships/slideLayout" Target="../slideLayouts/slideLayout4.xml"/><Relationship Id="rId6" Type="http://schemas.openxmlformats.org/officeDocument/2006/relationships/image" Target="../media/image158.png"/><Relationship Id="rId11" Type="http://schemas.openxmlformats.org/officeDocument/2006/relationships/hyperlink" Target="http://bl.ocks.org/mbostock/4063582" TargetMode="External"/><Relationship Id="rId5" Type="http://schemas.openxmlformats.org/officeDocument/2006/relationships/hyperlink" Target="http://www.nytimes.com/interactive/2013/05/25/sunday-review/corporate-taxes.html" TargetMode="External"/><Relationship Id="rId15" Type="http://schemas.openxmlformats.org/officeDocument/2006/relationships/hyperlink" Target="http://opensource.org/licenses/BSD-3-Clause" TargetMode="External"/><Relationship Id="rId10" Type="http://schemas.openxmlformats.org/officeDocument/2006/relationships/image" Target="../media/image160.png"/><Relationship Id="rId4" Type="http://schemas.openxmlformats.org/officeDocument/2006/relationships/image" Target="../media/image157.png"/><Relationship Id="rId9" Type="http://schemas.openxmlformats.org/officeDocument/2006/relationships/hyperlink" Target="http://projects.delimited.io/experiments/chord-transitions/demos/trade.html" TargetMode="External"/><Relationship Id="rId14" Type="http://schemas.openxmlformats.org/officeDocument/2006/relationships/image" Target="../media/image162.png"/></Relationships>
</file>

<file path=ppt/slides/_rels/slide16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hyperlink" Target="http://www.apache.org/licenses/LICENSE-2.0" TargetMode="External"/><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hyperlink" Target="http://creativecommons.org/licenses/by/3.0/" TargetMode="External"/><Relationship Id="rId2" Type="http://schemas.openxmlformats.org/officeDocument/2006/relationships/notesSlide" Target="../notesSlides/notesSlide102.xml"/><Relationship Id="rId16" Type="http://schemas.openxmlformats.org/officeDocument/2006/relationships/hyperlink" Target="https://gephi.org/" TargetMode="External"/><Relationship Id="rId20" Type="http://schemas.openxmlformats.org/officeDocument/2006/relationships/hyperlink" Target="https://creativecommons.org/licenses/by/4.0/" TargetMode="External"/><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hyperlink" Target="http://bost.ocks.org/mike/" TargetMode="External"/><Relationship Id="rId10" Type="http://schemas.openxmlformats.org/officeDocument/2006/relationships/image" Target="../media/image90.png"/><Relationship Id="rId19" Type="http://schemas.openxmlformats.org/officeDocument/2006/relationships/hyperlink" Target="http://www.rstudio.com/" TargetMode="External"/><Relationship Id="rId4" Type="http://schemas.openxmlformats.org/officeDocument/2006/relationships/image" Target="../media/image84.png"/><Relationship Id="rId9" Type="http://schemas.openxmlformats.org/officeDocument/2006/relationships/image" Target="../media/image89.jpeg"/><Relationship Id="rId14" Type="http://schemas.openxmlformats.org/officeDocument/2006/relationships/hyperlink" Target="http://opensource.org/licenses/BSD-3-Claus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one-europe.info/eurographics/european-gender-pay-gap"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hyperlink" Target="http://www.ncp-incontact.eu/nkswiki/index.php?title=2_Infographics_for_the_INCO_program_delivered_by_INCONTACT"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ec.europa.eu/eurostat/cache/infographs/youth/index_en.htm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slideshare.net/Facegroup/10-reasons-why-we-visualise-data?from_action=sav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britains-diet.labs.theodi.org/?es_p=1359956"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slate.com/blogs/the_slatest/2015/10/06/syrian_conflict_relationships_explained.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theguardian.com/society/ng-interactive/2015/feb/05/-sp-watch-how-measles-outbreak-spreads-when-kids-get-vaccinat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nationalgeographic.com/climate-change/carbon-free-world/index.html?source=carbon-free-america#map/offshoreWind/GRC"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www.densitydesign.org/ddfs13/afterbabyl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commons.wikimedia.org/wiki/File:Choropleth_Map.png" TargetMode="External"/><Relationship Id="rId7" Type="http://schemas.openxmlformats.org/officeDocument/2006/relationships/hyperlink" Target="https://commons.wikimedia.org/wiki/File:BLASER_Wikipedia_final_2.svg"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commons.wikimedia.org/wiki/File:Dasy_berlin_brandenburg.png" TargetMode="Externa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www.flickr.com/photos/colalife/10695639535" TargetMode="External"/><Relationship Id="rId5" Type="http://schemas.openxmlformats.org/officeDocument/2006/relationships/image" Target="../media/image23.png"/><Relationship Id="rId4" Type="http://schemas.openxmlformats.org/officeDocument/2006/relationships/hyperlink" Target="https://commons.wikimedia.org/wiki/File:LLNLUSEnergy2010.png"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commons.wikimedia.org/wiki/File:2008_Democratic_Primaries,_pledged_delegates_step_chart.png" TargetMode="External"/><Relationship Id="rId7" Type="http://schemas.openxmlformats.org/officeDocument/2006/relationships/hyperlink" Target="https://en.wikipedia.org/wiki/Streamgraph"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hyperlink" Target="https://commons.wikimedia.org/wiki/File:Reciprocal_population.PNG" TargetMode="Externa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commons.wikimedia.org/wiki/File:Scatter_diagram_for_quality_characteristic_XXX.svg" TargetMode="External"/><Relationship Id="rId7" Type="http://schemas.openxmlformats.org/officeDocument/2006/relationships/hyperlink" Target="https://www.flickr.com/photos/carbonquilt/3986280325"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s://www.flickr.com/photos/platoisboring/galleries/72157628749052997/#photo_5726111081" TargetMode="Externa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en.wikipedia.org/wiki/Post%E2%80%93World_War_II_baby_boom" TargetMode="External"/><Relationship Id="rId7" Type="http://schemas.openxmlformats.org/officeDocument/2006/relationships/hyperlink" Target="https://en.wikipedia.org/wiki/Double_top_and_double_bottom"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commons.wikimedia.org/wiki/File:Gantt_it.png" TargetMode="Externa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en.wikipedia.org/wiki/Growth%E2%80%93share_matrix" TargetMode="External"/><Relationship Id="rId7" Type="http://schemas.openxmlformats.org/officeDocument/2006/relationships/hyperlink" Target="https://commons.wikimedia.org/wiki/File:Tree_map_export_2009_Albania.jpeg"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hyperlink" Target="https://en.wikipedia.org/wiki/Radar_chart" TargetMode="Externa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hyperlink" Target="https://www.flickr.com/photos/luc/2590452226" TargetMode="External"/><Relationship Id="rId7"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s://commons.wikimedia.org/wiki/File:RE_Germany_2009_pie_chart.sv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5Zg-C8AAIG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be/search?q=infographic&amp;espv=2&amp;biw=1920&amp;bih=985&amp;source=lnms&amp;tbm=isch&amp;sa=X&amp;ved=0ahUKEwiFlu3M84vNAhVpI8AKHeScCVAQ_AUIBigB#q=infographic&amp;tbm=isch&amp;tbs=sur:fc&amp;imgrc=Y3RwJozW-jNktM%3A"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ec.europa.eu/cefdigital/wiki/display/CEFDIGITAL/View+per+DSI"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hyperlink" Target="https://ec.europa.eu/cefdigital/wiki/display/CEFDIGITAL/Reuse+watch"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oecdregionalwellbeing.org/BE1.html"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eige.europa.eu/gender-statistics/gender-equality-index"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www.flightradar24.com/59.98,-49.28/5"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budget.sandiego.gov/transparency#/"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QFs7SdtOQjc"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www.nytimes.com/interactive/2016/01/07/us/drug-overdose-deaths-in-the-us.html?_r=1"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www.carlapedret.cat/data-visualisation-asylum-seekers-refugee-crisis-refugees/"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72.png"/><Relationship Id="rId7" Type="http://schemas.openxmlformats.org/officeDocument/2006/relationships/chart" Target="../charts/chart5.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chart" Target="../charts/chart7.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Theory</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638049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b="0" i="0" dirty="0"/>
          </a:p>
        </p:txBody>
      </p:sp>
      <p:sp>
        <p:nvSpPr>
          <p:cNvPr id="3" name="Content Placeholder 2"/>
          <p:cNvSpPr>
            <a:spLocks noGrp="1"/>
          </p:cNvSpPr>
          <p:nvPr>
            <p:ph sz="quarter" idx="15"/>
          </p:nvPr>
        </p:nvSpPr>
        <p:spPr>
          <a:xfrm>
            <a:off x="533400" y="1628800"/>
            <a:ext cx="8077200" cy="4419600"/>
          </a:xfrm>
        </p:spPr>
        <p:txBody>
          <a:bodyPr/>
          <a:lstStyle/>
          <a:p>
            <a:pPr marL="0" lvl="1" indent="0">
              <a:lnSpc>
                <a:spcPct val="150000"/>
              </a:lnSpc>
              <a:spcAft>
                <a:spcPts val="1800"/>
              </a:spcAft>
              <a:buNone/>
            </a:pPr>
            <a:r>
              <a:rPr lang="en-GB" sz="1800" b="1" dirty="0">
                <a:solidFill>
                  <a:schemeClr val="accent1"/>
                </a:solidFill>
              </a:rPr>
              <a:t>Advantages</a:t>
            </a:r>
          </a:p>
          <a:p>
            <a:pPr marL="0" lvl="1" indent="0">
              <a:buNone/>
            </a:pPr>
            <a:r>
              <a:rPr lang="en-GB" sz="1800" dirty="0"/>
              <a:t>	Data visualisation takes advantage of the human brain’s highly evolved 	</a:t>
            </a:r>
            <a:r>
              <a:rPr lang="en-GB" sz="1800" b="1" dirty="0">
                <a:solidFill>
                  <a:schemeClr val="accent5"/>
                </a:solidFill>
              </a:rPr>
              <a:t>visual system</a:t>
            </a:r>
            <a:r>
              <a:rPr lang="en-GB" sz="1800" dirty="0"/>
              <a:t>. Our visual cognitive abilities mean we can quickly 	recognise patterns in an image. </a:t>
            </a:r>
          </a:p>
          <a:p>
            <a:pPr marL="0" lvl="1" indent="0">
              <a:buNone/>
            </a:pPr>
            <a:endParaRPr lang="en-GB" sz="1800" dirty="0"/>
          </a:p>
          <a:p>
            <a:pPr marL="0" lvl="1" indent="0">
              <a:buNone/>
            </a:pPr>
            <a:r>
              <a:rPr lang="en-GB" sz="1800" dirty="0"/>
              <a:t>Visualisation takes advantage of this ability to </a:t>
            </a:r>
            <a:br>
              <a:rPr lang="en-GB" sz="1800" dirty="0"/>
            </a:br>
            <a:r>
              <a:rPr lang="en-GB" sz="1800" b="1" dirty="0">
                <a:solidFill>
                  <a:schemeClr val="accent5"/>
                </a:solidFill>
              </a:rPr>
              <a:t>identify</a:t>
            </a:r>
            <a:r>
              <a:rPr lang="en-GB" sz="1800" dirty="0"/>
              <a:t>, </a:t>
            </a:r>
            <a:r>
              <a:rPr lang="en-GB" sz="1800" b="1" dirty="0">
                <a:solidFill>
                  <a:schemeClr val="accent5"/>
                </a:solidFill>
              </a:rPr>
              <a:t>explore</a:t>
            </a:r>
            <a:r>
              <a:rPr lang="en-GB" sz="1800" dirty="0"/>
              <a:t>, </a:t>
            </a:r>
            <a:r>
              <a:rPr lang="en-GB" sz="1800" b="1" dirty="0">
                <a:solidFill>
                  <a:schemeClr val="accent5"/>
                </a:solidFill>
              </a:rPr>
              <a:t>interpret</a:t>
            </a:r>
            <a:r>
              <a:rPr lang="en-GB" sz="1800" dirty="0"/>
              <a:t> and </a:t>
            </a:r>
            <a:r>
              <a:rPr lang="en-GB" sz="1800" b="1" dirty="0">
                <a:solidFill>
                  <a:schemeClr val="accent5"/>
                </a:solidFill>
              </a:rPr>
              <a:t>understand</a:t>
            </a:r>
            <a:r>
              <a:rPr lang="en-GB" sz="1800" b="1" dirty="0"/>
              <a:t> </a:t>
            </a:r>
            <a:r>
              <a:rPr lang="en-GB" sz="1800" dirty="0"/>
              <a:t>patterns within large datasets.</a:t>
            </a:r>
          </a:p>
          <a:p>
            <a:pPr marL="0" lvl="1" indent="0">
              <a:buNone/>
            </a:pPr>
            <a:endParaRPr lang="en-GB" sz="1800" dirty="0"/>
          </a:p>
          <a:p>
            <a:pPr marL="0" lvl="1" indent="0">
              <a:buNone/>
            </a:pPr>
            <a:r>
              <a:rPr lang="en-GB" sz="1800" dirty="0"/>
              <a:t>This is becoming increasingly important as the amount of data involved in every </a:t>
            </a:r>
            <a:r>
              <a:rPr lang="en-GB" sz="1800" dirty="0" smtClean="0"/>
              <a:t>profession </a:t>
            </a:r>
            <a:r>
              <a:rPr lang="en-GB" sz="1800" dirty="0"/>
              <a:t>is growing exponentially by the day.</a:t>
            </a: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u="sng" dirty="0">
              <a:latin typeface="+mj-lt"/>
            </a:endParaRPr>
          </a:p>
          <a:p>
            <a:endParaRPr lang="en-GB" sz="1600" dirty="0">
              <a:latin typeface="+mj-lt"/>
            </a:endParaRPr>
          </a:p>
        </p:txBody>
      </p:sp>
      <p:grpSp>
        <p:nvGrpSpPr>
          <p:cNvPr id="26" name="Group 25"/>
          <p:cNvGrpSpPr/>
          <p:nvPr/>
        </p:nvGrpSpPr>
        <p:grpSpPr>
          <a:xfrm>
            <a:off x="530352" y="2312944"/>
            <a:ext cx="612000" cy="612000"/>
            <a:chOff x="1467520" y="2258092"/>
            <a:chExt cx="612000" cy="612000"/>
          </a:xfrm>
        </p:grpSpPr>
        <p:sp>
          <p:nvSpPr>
            <p:cNvPr id="27" name="Oval 26"/>
            <p:cNvSpPr/>
            <p:nvPr/>
          </p:nvSpPr>
          <p:spPr bwMode="ltGray">
            <a:xfrm>
              <a:off x="1467520" y="2258092"/>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28" name="Freeform 4888"/>
            <p:cNvSpPr>
              <a:spLocks noEditPoints="1"/>
            </p:cNvSpPr>
            <p:nvPr/>
          </p:nvSpPr>
          <p:spPr bwMode="auto">
            <a:xfrm>
              <a:off x="1543157" y="2426474"/>
              <a:ext cx="460727" cy="281286"/>
            </a:xfrm>
            <a:custGeom>
              <a:avLst/>
              <a:gdLst>
                <a:gd name="T0" fmla="*/ 190 w 380"/>
                <a:gd name="T1" fmla="*/ 0 h 232"/>
                <a:gd name="T2" fmla="*/ 130 w 380"/>
                <a:gd name="T3" fmla="*/ 8 h 232"/>
                <a:gd name="T4" fmla="*/ 78 w 380"/>
                <a:gd name="T5" fmla="*/ 32 h 232"/>
                <a:gd name="T6" fmla="*/ 34 w 380"/>
                <a:gd name="T7" fmla="*/ 68 h 232"/>
                <a:gd name="T8" fmla="*/ 0 w 380"/>
                <a:gd name="T9" fmla="*/ 116 h 232"/>
                <a:gd name="T10" fmla="*/ 16 w 380"/>
                <a:gd name="T11" fmla="*/ 140 h 232"/>
                <a:gd name="T12" fmla="*/ 54 w 380"/>
                <a:gd name="T13" fmla="*/ 184 h 232"/>
                <a:gd name="T14" fmla="*/ 102 w 380"/>
                <a:gd name="T15" fmla="*/ 214 h 232"/>
                <a:gd name="T16" fmla="*/ 160 w 380"/>
                <a:gd name="T17" fmla="*/ 230 h 232"/>
                <a:gd name="T18" fmla="*/ 190 w 380"/>
                <a:gd name="T19" fmla="*/ 232 h 232"/>
                <a:gd name="T20" fmla="*/ 250 w 380"/>
                <a:gd name="T21" fmla="*/ 224 h 232"/>
                <a:gd name="T22" fmla="*/ 302 w 380"/>
                <a:gd name="T23" fmla="*/ 200 h 232"/>
                <a:gd name="T24" fmla="*/ 346 w 380"/>
                <a:gd name="T25" fmla="*/ 164 h 232"/>
                <a:gd name="T26" fmla="*/ 380 w 380"/>
                <a:gd name="T27" fmla="*/ 116 h 232"/>
                <a:gd name="T28" fmla="*/ 364 w 380"/>
                <a:gd name="T29" fmla="*/ 92 h 232"/>
                <a:gd name="T30" fmla="*/ 326 w 380"/>
                <a:gd name="T31" fmla="*/ 48 h 232"/>
                <a:gd name="T32" fmla="*/ 278 w 380"/>
                <a:gd name="T33" fmla="*/ 18 h 232"/>
                <a:gd name="T34" fmla="*/ 220 w 380"/>
                <a:gd name="T35" fmla="*/ 2 h 232"/>
                <a:gd name="T36" fmla="*/ 190 w 380"/>
                <a:gd name="T37" fmla="*/ 0 h 232"/>
                <a:gd name="T38" fmla="*/ 190 w 380"/>
                <a:gd name="T39" fmla="*/ 212 h 232"/>
                <a:gd name="T40" fmla="*/ 152 w 380"/>
                <a:gd name="T41" fmla="*/ 204 h 232"/>
                <a:gd name="T42" fmla="*/ 122 w 380"/>
                <a:gd name="T43" fmla="*/ 184 h 232"/>
                <a:gd name="T44" fmla="*/ 102 w 380"/>
                <a:gd name="T45" fmla="*/ 154 h 232"/>
                <a:gd name="T46" fmla="*/ 94 w 380"/>
                <a:gd name="T47" fmla="*/ 116 h 232"/>
                <a:gd name="T48" fmla="*/ 96 w 380"/>
                <a:gd name="T49" fmla="*/ 96 h 232"/>
                <a:gd name="T50" fmla="*/ 110 w 380"/>
                <a:gd name="T51" fmla="*/ 62 h 232"/>
                <a:gd name="T52" fmla="*/ 136 w 380"/>
                <a:gd name="T53" fmla="*/ 36 h 232"/>
                <a:gd name="T54" fmla="*/ 170 w 380"/>
                <a:gd name="T55" fmla="*/ 22 h 232"/>
                <a:gd name="T56" fmla="*/ 190 w 380"/>
                <a:gd name="T57" fmla="*/ 20 h 232"/>
                <a:gd name="T58" fmla="*/ 228 w 380"/>
                <a:gd name="T59" fmla="*/ 28 h 232"/>
                <a:gd name="T60" fmla="*/ 258 w 380"/>
                <a:gd name="T61" fmla="*/ 48 h 232"/>
                <a:gd name="T62" fmla="*/ 278 w 380"/>
                <a:gd name="T63" fmla="*/ 78 h 232"/>
                <a:gd name="T64" fmla="*/ 286 w 380"/>
                <a:gd name="T65" fmla="*/ 116 h 232"/>
                <a:gd name="T66" fmla="*/ 284 w 380"/>
                <a:gd name="T67" fmla="*/ 136 h 232"/>
                <a:gd name="T68" fmla="*/ 270 w 380"/>
                <a:gd name="T69" fmla="*/ 170 h 232"/>
                <a:gd name="T70" fmla="*/ 244 w 380"/>
                <a:gd name="T71" fmla="*/ 196 h 232"/>
                <a:gd name="T72" fmla="*/ 210 w 380"/>
                <a:gd name="T73" fmla="*/ 210 h 232"/>
                <a:gd name="T74" fmla="*/ 190 w 380"/>
                <a:gd name="T75" fmla="*/ 212 h 232"/>
                <a:gd name="T76" fmla="*/ 242 w 380"/>
                <a:gd name="T77" fmla="*/ 116 h 232"/>
                <a:gd name="T78" fmla="*/ 238 w 380"/>
                <a:gd name="T79" fmla="*/ 136 h 232"/>
                <a:gd name="T80" fmla="*/ 228 w 380"/>
                <a:gd name="T81" fmla="*/ 154 h 232"/>
                <a:gd name="T82" fmla="*/ 210 w 380"/>
                <a:gd name="T83" fmla="*/ 164 h 232"/>
                <a:gd name="T84" fmla="*/ 190 w 380"/>
                <a:gd name="T85" fmla="*/ 168 h 232"/>
                <a:gd name="T86" fmla="*/ 180 w 380"/>
                <a:gd name="T87" fmla="*/ 168 h 232"/>
                <a:gd name="T88" fmla="*/ 160 w 380"/>
                <a:gd name="T89" fmla="*/ 160 h 232"/>
                <a:gd name="T90" fmla="*/ 146 w 380"/>
                <a:gd name="T91" fmla="*/ 146 h 232"/>
                <a:gd name="T92" fmla="*/ 138 w 380"/>
                <a:gd name="T93" fmla="*/ 126 h 232"/>
                <a:gd name="T94" fmla="*/ 138 w 380"/>
                <a:gd name="T95" fmla="*/ 116 h 232"/>
                <a:gd name="T96" fmla="*/ 142 w 380"/>
                <a:gd name="T97" fmla="*/ 96 h 232"/>
                <a:gd name="T98" fmla="*/ 152 w 380"/>
                <a:gd name="T99" fmla="*/ 78 h 232"/>
                <a:gd name="T100" fmla="*/ 170 w 380"/>
                <a:gd name="T101" fmla="*/ 68 h 232"/>
                <a:gd name="T102" fmla="*/ 190 w 380"/>
                <a:gd name="T103" fmla="*/ 64 h 232"/>
                <a:gd name="T104" fmla="*/ 200 w 380"/>
                <a:gd name="T105" fmla="*/ 64 h 232"/>
                <a:gd name="T106" fmla="*/ 220 w 380"/>
                <a:gd name="T107" fmla="*/ 72 h 232"/>
                <a:gd name="T108" fmla="*/ 234 w 380"/>
                <a:gd name="T109" fmla="*/ 86 h 232"/>
                <a:gd name="T110" fmla="*/ 242 w 380"/>
                <a:gd name="T111" fmla="*/ 106 h 232"/>
                <a:gd name="T112" fmla="*/ 242 w 380"/>
                <a:gd name="T113"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0" h="232">
                  <a:moveTo>
                    <a:pt x="190" y="0"/>
                  </a:moveTo>
                  <a:lnTo>
                    <a:pt x="190" y="0"/>
                  </a:lnTo>
                  <a:lnTo>
                    <a:pt x="160" y="2"/>
                  </a:lnTo>
                  <a:lnTo>
                    <a:pt x="130" y="8"/>
                  </a:lnTo>
                  <a:lnTo>
                    <a:pt x="102" y="18"/>
                  </a:lnTo>
                  <a:lnTo>
                    <a:pt x="78" y="32"/>
                  </a:lnTo>
                  <a:lnTo>
                    <a:pt x="54" y="48"/>
                  </a:lnTo>
                  <a:lnTo>
                    <a:pt x="34" y="68"/>
                  </a:lnTo>
                  <a:lnTo>
                    <a:pt x="16" y="92"/>
                  </a:lnTo>
                  <a:lnTo>
                    <a:pt x="0" y="116"/>
                  </a:lnTo>
                  <a:lnTo>
                    <a:pt x="0" y="116"/>
                  </a:lnTo>
                  <a:lnTo>
                    <a:pt x="16" y="140"/>
                  </a:lnTo>
                  <a:lnTo>
                    <a:pt x="34" y="164"/>
                  </a:lnTo>
                  <a:lnTo>
                    <a:pt x="54" y="184"/>
                  </a:lnTo>
                  <a:lnTo>
                    <a:pt x="78" y="200"/>
                  </a:lnTo>
                  <a:lnTo>
                    <a:pt x="102" y="214"/>
                  </a:lnTo>
                  <a:lnTo>
                    <a:pt x="130" y="224"/>
                  </a:lnTo>
                  <a:lnTo>
                    <a:pt x="160" y="230"/>
                  </a:lnTo>
                  <a:lnTo>
                    <a:pt x="190" y="232"/>
                  </a:lnTo>
                  <a:lnTo>
                    <a:pt x="190" y="232"/>
                  </a:lnTo>
                  <a:lnTo>
                    <a:pt x="220" y="230"/>
                  </a:lnTo>
                  <a:lnTo>
                    <a:pt x="250" y="224"/>
                  </a:lnTo>
                  <a:lnTo>
                    <a:pt x="278" y="214"/>
                  </a:lnTo>
                  <a:lnTo>
                    <a:pt x="302" y="200"/>
                  </a:lnTo>
                  <a:lnTo>
                    <a:pt x="326" y="184"/>
                  </a:lnTo>
                  <a:lnTo>
                    <a:pt x="346" y="164"/>
                  </a:lnTo>
                  <a:lnTo>
                    <a:pt x="364" y="140"/>
                  </a:lnTo>
                  <a:lnTo>
                    <a:pt x="380" y="116"/>
                  </a:lnTo>
                  <a:lnTo>
                    <a:pt x="380" y="116"/>
                  </a:lnTo>
                  <a:lnTo>
                    <a:pt x="364" y="92"/>
                  </a:lnTo>
                  <a:lnTo>
                    <a:pt x="346" y="68"/>
                  </a:lnTo>
                  <a:lnTo>
                    <a:pt x="326" y="48"/>
                  </a:lnTo>
                  <a:lnTo>
                    <a:pt x="302" y="32"/>
                  </a:lnTo>
                  <a:lnTo>
                    <a:pt x="278" y="18"/>
                  </a:lnTo>
                  <a:lnTo>
                    <a:pt x="250" y="8"/>
                  </a:lnTo>
                  <a:lnTo>
                    <a:pt x="220" y="2"/>
                  </a:lnTo>
                  <a:lnTo>
                    <a:pt x="190" y="0"/>
                  </a:lnTo>
                  <a:lnTo>
                    <a:pt x="190" y="0"/>
                  </a:lnTo>
                  <a:close/>
                  <a:moveTo>
                    <a:pt x="190" y="212"/>
                  </a:moveTo>
                  <a:lnTo>
                    <a:pt x="190" y="212"/>
                  </a:lnTo>
                  <a:lnTo>
                    <a:pt x="170" y="210"/>
                  </a:lnTo>
                  <a:lnTo>
                    <a:pt x="152" y="204"/>
                  </a:lnTo>
                  <a:lnTo>
                    <a:pt x="136" y="196"/>
                  </a:lnTo>
                  <a:lnTo>
                    <a:pt x="122" y="184"/>
                  </a:lnTo>
                  <a:lnTo>
                    <a:pt x="110" y="170"/>
                  </a:lnTo>
                  <a:lnTo>
                    <a:pt x="102" y="154"/>
                  </a:lnTo>
                  <a:lnTo>
                    <a:pt x="96" y="136"/>
                  </a:lnTo>
                  <a:lnTo>
                    <a:pt x="94" y="116"/>
                  </a:lnTo>
                  <a:lnTo>
                    <a:pt x="94" y="116"/>
                  </a:lnTo>
                  <a:lnTo>
                    <a:pt x="96" y="96"/>
                  </a:lnTo>
                  <a:lnTo>
                    <a:pt x="102" y="78"/>
                  </a:lnTo>
                  <a:lnTo>
                    <a:pt x="110" y="62"/>
                  </a:lnTo>
                  <a:lnTo>
                    <a:pt x="122" y="48"/>
                  </a:lnTo>
                  <a:lnTo>
                    <a:pt x="136" y="36"/>
                  </a:lnTo>
                  <a:lnTo>
                    <a:pt x="152" y="28"/>
                  </a:lnTo>
                  <a:lnTo>
                    <a:pt x="170" y="22"/>
                  </a:lnTo>
                  <a:lnTo>
                    <a:pt x="190" y="20"/>
                  </a:lnTo>
                  <a:lnTo>
                    <a:pt x="190" y="20"/>
                  </a:lnTo>
                  <a:lnTo>
                    <a:pt x="210" y="22"/>
                  </a:lnTo>
                  <a:lnTo>
                    <a:pt x="228" y="28"/>
                  </a:lnTo>
                  <a:lnTo>
                    <a:pt x="244" y="36"/>
                  </a:lnTo>
                  <a:lnTo>
                    <a:pt x="258" y="48"/>
                  </a:lnTo>
                  <a:lnTo>
                    <a:pt x="270" y="62"/>
                  </a:lnTo>
                  <a:lnTo>
                    <a:pt x="278" y="78"/>
                  </a:lnTo>
                  <a:lnTo>
                    <a:pt x="284" y="96"/>
                  </a:lnTo>
                  <a:lnTo>
                    <a:pt x="286" y="116"/>
                  </a:lnTo>
                  <a:lnTo>
                    <a:pt x="286" y="116"/>
                  </a:lnTo>
                  <a:lnTo>
                    <a:pt x="284" y="136"/>
                  </a:lnTo>
                  <a:lnTo>
                    <a:pt x="278" y="154"/>
                  </a:lnTo>
                  <a:lnTo>
                    <a:pt x="270" y="170"/>
                  </a:lnTo>
                  <a:lnTo>
                    <a:pt x="258" y="184"/>
                  </a:lnTo>
                  <a:lnTo>
                    <a:pt x="244" y="196"/>
                  </a:lnTo>
                  <a:lnTo>
                    <a:pt x="228" y="204"/>
                  </a:lnTo>
                  <a:lnTo>
                    <a:pt x="210" y="210"/>
                  </a:lnTo>
                  <a:lnTo>
                    <a:pt x="190" y="212"/>
                  </a:lnTo>
                  <a:lnTo>
                    <a:pt x="190" y="212"/>
                  </a:lnTo>
                  <a:close/>
                  <a:moveTo>
                    <a:pt x="242" y="116"/>
                  </a:moveTo>
                  <a:lnTo>
                    <a:pt x="242" y="116"/>
                  </a:lnTo>
                  <a:lnTo>
                    <a:pt x="242" y="126"/>
                  </a:lnTo>
                  <a:lnTo>
                    <a:pt x="238" y="136"/>
                  </a:lnTo>
                  <a:lnTo>
                    <a:pt x="234" y="146"/>
                  </a:lnTo>
                  <a:lnTo>
                    <a:pt x="228" y="154"/>
                  </a:lnTo>
                  <a:lnTo>
                    <a:pt x="220" y="160"/>
                  </a:lnTo>
                  <a:lnTo>
                    <a:pt x="210" y="164"/>
                  </a:lnTo>
                  <a:lnTo>
                    <a:pt x="200" y="168"/>
                  </a:lnTo>
                  <a:lnTo>
                    <a:pt x="190" y="168"/>
                  </a:lnTo>
                  <a:lnTo>
                    <a:pt x="190" y="168"/>
                  </a:lnTo>
                  <a:lnTo>
                    <a:pt x="180" y="168"/>
                  </a:lnTo>
                  <a:lnTo>
                    <a:pt x="170" y="164"/>
                  </a:lnTo>
                  <a:lnTo>
                    <a:pt x="160" y="160"/>
                  </a:lnTo>
                  <a:lnTo>
                    <a:pt x="152" y="154"/>
                  </a:lnTo>
                  <a:lnTo>
                    <a:pt x="146" y="146"/>
                  </a:lnTo>
                  <a:lnTo>
                    <a:pt x="142" y="136"/>
                  </a:lnTo>
                  <a:lnTo>
                    <a:pt x="138" y="126"/>
                  </a:lnTo>
                  <a:lnTo>
                    <a:pt x="138" y="116"/>
                  </a:lnTo>
                  <a:lnTo>
                    <a:pt x="138" y="116"/>
                  </a:lnTo>
                  <a:lnTo>
                    <a:pt x="138" y="106"/>
                  </a:lnTo>
                  <a:lnTo>
                    <a:pt x="142" y="96"/>
                  </a:lnTo>
                  <a:lnTo>
                    <a:pt x="146" y="86"/>
                  </a:lnTo>
                  <a:lnTo>
                    <a:pt x="152" y="78"/>
                  </a:lnTo>
                  <a:lnTo>
                    <a:pt x="160" y="72"/>
                  </a:lnTo>
                  <a:lnTo>
                    <a:pt x="170" y="68"/>
                  </a:lnTo>
                  <a:lnTo>
                    <a:pt x="180" y="64"/>
                  </a:lnTo>
                  <a:lnTo>
                    <a:pt x="190" y="64"/>
                  </a:lnTo>
                  <a:lnTo>
                    <a:pt x="190" y="64"/>
                  </a:lnTo>
                  <a:lnTo>
                    <a:pt x="200" y="64"/>
                  </a:lnTo>
                  <a:lnTo>
                    <a:pt x="210" y="68"/>
                  </a:lnTo>
                  <a:lnTo>
                    <a:pt x="220" y="72"/>
                  </a:lnTo>
                  <a:lnTo>
                    <a:pt x="228" y="78"/>
                  </a:lnTo>
                  <a:lnTo>
                    <a:pt x="234" y="86"/>
                  </a:lnTo>
                  <a:lnTo>
                    <a:pt x="238" y="96"/>
                  </a:lnTo>
                  <a:lnTo>
                    <a:pt x="242" y="106"/>
                  </a:lnTo>
                  <a:lnTo>
                    <a:pt x="242" y="116"/>
                  </a:lnTo>
                  <a:lnTo>
                    <a:pt x="242" y="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TextBox 28"/>
          <p:cNvSpPr txBox="1"/>
          <p:nvPr/>
        </p:nvSpPr>
        <p:spPr>
          <a:xfrm>
            <a:off x="1475656" y="4581128"/>
            <a:ext cx="7134944" cy="1080120"/>
          </a:xfrm>
          <a:prstGeom prst="rect">
            <a:avLst/>
          </a:prstGeom>
          <a:noFill/>
        </p:spPr>
        <p:txBody>
          <a:bodyPr wrap="square" lIns="0" tIns="0" rIns="0" bIns="0" rtlCol="0">
            <a:noAutofit/>
          </a:bodyPr>
          <a:lstStyle/>
          <a:p>
            <a:pPr indent="-274320">
              <a:spcAft>
                <a:spcPts val="900"/>
              </a:spcAft>
            </a:pPr>
            <a:endParaRPr lang="en-GB" dirty="0" err="1" smtClean="0">
              <a:latin typeface="+mj-lt"/>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10</a:t>
            </a:fld>
            <a:endParaRPr lang="en-GB"/>
          </a:p>
        </p:txBody>
      </p:sp>
      <p:sp>
        <p:nvSpPr>
          <p:cNvPr id="23" name="Date Placeholder 22"/>
          <p:cNvSpPr>
            <a:spLocks noGrp="1"/>
          </p:cNvSpPr>
          <p:nvPr>
            <p:ph type="dt" sz="half" idx="16"/>
          </p:nvPr>
        </p:nvSpPr>
        <p:spPr/>
        <p:txBody>
          <a:bodyPr/>
          <a:lstStyle/>
          <a:p>
            <a:r>
              <a:rPr lang="en-GB" smtClean="0"/>
              <a:t>November 2016</a:t>
            </a:r>
            <a:endParaRPr lang="en-GB"/>
          </a:p>
        </p:txBody>
      </p:sp>
      <p:sp>
        <p:nvSpPr>
          <p:cNvPr id="24" name="Footer Placeholder 23"/>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5187387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Displaying distribution</a:t>
            </a:r>
            <a:endParaRPr lang="en-GB" b="1" i="1" dirty="0"/>
          </a:p>
          <a:p>
            <a:r>
              <a:rPr lang="en-GB" sz="1800" dirty="0" smtClean="0"/>
              <a:t>Showing the entire dataset as points along a scale is probably the most accurate way to convey its distribution. The resulting display is simple and truthful to individual data. For large datasets, however, it quickly becomes impractical.</a:t>
            </a:r>
          </a:p>
          <a:p>
            <a:r>
              <a:rPr lang="en-GB" sz="1800" dirty="0" smtClean="0"/>
              <a:t>Histograms reduce the dataset somewhat by grouping data on equivalent intervals. For an easy and intuitive interpretation of the fraction of total data in each interval, the bars must touch.</a:t>
            </a:r>
            <a:endParaRPr lang="en-GB" sz="180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100</a:t>
            </a:fld>
            <a:endParaRPr lang="en-GB"/>
          </a:p>
        </p:txBody>
      </p:sp>
      <p:graphicFrame>
        <p:nvGraphicFramePr>
          <p:cNvPr id="7" name="Chart 6"/>
          <p:cNvGraphicFramePr>
            <a:graphicFrameLocks/>
          </p:cNvGraphicFramePr>
          <p:nvPr>
            <p:extLst/>
          </p:nvPr>
        </p:nvGraphicFramePr>
        <p:xfrm>
          <a:off x="5580112" y="4219972"/>
          <a:ext cx="2807186" cy="2028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nvPr>
        </p:nvGraphicFramePr>
        <p:xfrm>
          <a:off x="804861" y="5067157"/>
          <a:ext cx="3786724" cy="371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80165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Revealing correlations</a:t>
            </a:r>
          </a:p>
          <a:p>
            <a:r>
              <a:rPr lang="en-GB" sz="1800" dirty="0" smtClean="0"/>
              <a:t>Correlation between two or more variables, especially when the variables are not sequenced in time, is revealed clearly by a scatter plot. </a:t>
            </a:r>
            <a:endParaRPr lang="en-GB" sz="180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101</a:t>
            </a:fld>
            <a:endParaRPr lang="en-GB"/>
          </a:p>
        </p:txBody>
      </p:sp>
      <p:graphicFrame>
        <p:nvGraphicFramePr>
          <p:cNvPr id="9" name="Chart 8">
            <a:extLst>
              <a:ext uri="{FF2B5EF4-FFF2-40B4-BE49-F238E27FC236}">
                <a16:creationId xmlns:lc="http://schemas.openxmlformats.org/drawingml/2006/lockedCanvas" xmlns:a16="http://schemas.microsoft.com/office/drawing/2014/main" xmlns:xdr="http://schemas.openxmlformats.org/drawingml/2006/spreadsheetDrawing" xmlns="" id="{00000000-0008-0000-0100-000002000000}"/>
              </a:ext>
            </a:extLst>
          </p:cNvPr>
          <p:cNvGraphicFramePr>
            <a:graphicFrameLocks/>
          </p:cNvGraphicFramePr>
          <p:nvPr>
            <p:extLst/>
          </p:nvPr>
        </p:nvGraphicFramePr>
        <p:xfrm>
          <a:off x="4347368" y="3327276"/>
          <a:ext cx="3103567" cy="2997324"/>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stretch>
            <a:fillRect/>
          </a:stretch>
        </p:blipFill>
        <p:spPr>
          <a:xfrm>
            <a:off x="1182335" y="3502720"/>
            <a:ext cx="1978441" cy="2745680"/>
          </a:xfrm>
          <a:prstGeom prst="rect">
            <a:avLst/>
          </a:prstGeom>
        </p:spPr>
      </p:pic>
    </p:spTree>
    <p:extLst>
      <p:ext uri="{BB962C8B-B14F-4D97-AF65-F5344CB8AC3E}">
        <p14:creationId xmlns:p14="http://schemas.microsoft.com/office/powerpoint/2010/main" val="14650157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Displaying evolution</a:t>
            </a:r>
          </a:p>
          <a:p>
            <a:r>
              <a:rPr lang="en-GB" sz="1800" dirty="0" smtClean="0"/>
              <a:t>Bar charts although great for displaying univariate data, are a suboptimal display for multivariate data.</a:t>
            </a:r>
            <a:endParaRPr lang="en-GB" sz="1800" dirty="0"/>
          </a:p>
          <a:p>
            <a:r>
              <a:rPr lang="en-GB" dirty="0" smtClean="0"/>
              <a:t>Switching from bars to dots connected by lines is the best way to display relation between two related variables, such as in evolutions through time.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102</a:t>
            </a:fld>
            <a:endParaRPr lang="en-GB"/>
          </a:p>
        </p:txBody>
      </p:sp>
      <p:graphicFrame>
        <p:nvGraphicFramePr>
          <p:cNvPr id="7" name="Chart 6"/>
          <p:cNvGraphicFramePr>
            <a:graphicFrameLocks/>
          </p:cNvGraphicFramePr>
          <p:nvPr>
            <p:extLst/>
          </p:nvPr>
        </p:nvGraphicFramePr>
        <p:xfrm>
          <a:off x="560982" y="3933055"/>
          <a:ext cx="3794993" cy="22325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nvPr>
        </p:nvGraphicFramePr>
        <p:xfrm>
          <a:off x="4716016" y="3933055"/>
          <a:ext cx="3894584" cy="2239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59219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Choosing the correct graph</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103</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sp>
        <p:nvSpPr>
          <p:cNvPr id="3" name="TextBox 2"/>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smtClean="0">
                <a:solidFill>
                  <a:schemeClr val="tx2"/>
                </a:solidFill>
                <a:latin typeface="Georgia" pitchFamily="18" charset="0"/>
              </a:rPr>
              <a:t>Displaying Evolution</a:t>
            </a:r>
            <a:endParaRPr lang="en-GB" sz="2000" b="1" i="1" dirty="0">
              <a:solidFill>
                <a:schemeClr val="tx2"/>
              </a:solidFill>
              <a:latin typeface="Georgia" pitchFamily="18" charset="0"/>
            </a:endParaRPr>
          </a:p>
          <a:p>
            <a:pPr marL="271463" indent="-271463">
              <a:spcAft>
                <a:spcPts val="900"/>
              </a:spcAft>
              <a:buFont typeface="Arial" panose="020B0604020202020204" pitchFamily="34" charset="0"/>
              <a:buChar char="•"/>
            </a:pPr>
            <a:r>
              <a:rPr lang="en-GB" dirty="0" smtClean="0">
                <a:latin typeface="Georgia" pitchFamily="18" charset="0"/>
              </a:rPr>
              <a:t>Bar charts for univariate data</a:t>
            </a:r>
          </a:p>
        </p:txBody>
      </p:sp>
      <p:graphicFrame>
        <p:nvGraphicFramePr>
          <p:cNvPr id="6" name="Chart 5"/>
          <p:cNvGraphicFramePr/>
          <p:nvPr>
            <p:extLst/>
          </p:nvPr>
        </p:nvGraphicFramePr>
        <p:xfrm>
          <a:off x="2051720" y="2902289"/>
          <a:ext cx="5303912" cy="3247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68351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Choosing the correct graph</a:t>
            </a:r>
            <a:endParaRPr lang="en-GB" sz="1800" i="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104</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graphicFrame>
        <p:nvGraphicFramePr>
          <p:cNvPr id="6" name="Chart 5"/>
          <p:cNvGraphicFramePr/>
          <p:nvPr>
            <p:extLst/>
          </p:nvPr>
        </p:nvGraphicFramePr>
        <p:xfrm>
          <a:off x="1619672" y="2924944"/>
          <a:ext cx="6096000" cy="339965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a:spcAft>
                <a:spcPts val="600"/>
              </a:spcAft>
            </a:pPr>
            <a:r>
              <a:rPr lang="en-GB" sz="2000" b="1" i="1" dirty="0">
                <a:solidFill>
                  <a:schemeClr val="accent1"/>
                </a:solidFill>
                <a:latin typeface="+mj-lt"/>
              </a:rPr>
              <a:t>Displaying </a:t>
            </a:r>
            <a:r>
              <a:rPr lang="en-GB" sz="2000" b="1" i="1" dirty="0" smtClean="0">
                <a:solidFill>
                  <a:schemeClr val="accent1"/>
                </a:solidFill>
                <a:latin typeface="+mj-lt"/>
              </a:rPr>
              <a:t>Evolution</a:t>
            </a:r>
            <a:endParaRPr lang="en-GB" sz="2000" b="1" i="1" dirty="0">
              <a:latin typeface="+mj-lt"/>
            </a:endParaRPr>
          </a:p>
          <a:p>
            <a:pPr marL="271463" indent="-271463">
              <a:spcAft>
                <a:spcPts val="900"/>
              </a:spcAft>
              <a:buFont typeface="Arial" panose="020B0604020202020204" pitchFamily="34" charset="0"/>
              <a:buChar char="•"/>
            </a:pPr>
            <a:r>
              <a:rPr lang="en-GB" dirty="0" smtClean="0">
                <a:latin typeface="Georgia" pitchFamily="18" charset="0"/>
              </a:rPr>
              <a:t>Connect dots to indicate an evolution</a:t>
            </a:r>
          </a:p>
        </p:txBody>
      </p:sp>
    </p:spTree>
    <p:extLst>
      <p:ext uri="{BB962C8B-B14F-4D97-AF65-F5344CB8AC3E}">
        <p14:creationId xmlns:p14="http://schemas.microsoft.com/office/powerpoint/2010/main" val="27712815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Visualisation Tools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105</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8139361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smtClean="0"/>
              <a:t>Visualisation</a:t>
            </a:r>
            <a:r>
              <a:rPr lang="en-GB" sz="2000" b="0" i="0" dirty="0" smtClean="0"/>
              <a:t> Tools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sz="1800" dirty="0" smtClean="0"/>
              <a:t>The choice of available visualisation </a:t>
            </a:r>
            <a:endParaRPr lang="en-GB" sz="1800" dirty="0"/>
          </a:p>
          <a:p>
            <a:pPr>
              <a:spcAft>
                <a:spcPts val="600"/>
              </a:spcAft>
            </a:pPr>
            <a:r>
              <a:rPr lang="en-GB" sz="1800" dirty="0" smtClean="0"/>
              <a:t>tools today is immense.</a:t>
            </a:r>
            <a:endParaRPr lang="en-GB" sz="1800" dirty="0"/>
          </a:p>
          <a:p>
            <a:pPr>
              <a:spcAft>
                <a:spcPts val="600"/>
              </a:spcAft>
            </a:pPr>
            <a:endParaRPr lang="en-GB" sz="1800" dirty="0"/>
          </a:p>
          <a:p>
            <a:pPr>
              <a:spcAft>
                <a:spcPts val="600"/>
              </a:spcAft>
            </a:pPr>
            <a:r>
              <a:rPr lang="en-GB" sz="1800" dirty="0"/>
              <a:t>Often tools are specific to certain </a:t>
            </a:r>
          </a:p>
          <a:p>
            <a:pPr>
              <a:spcAft>
                <a:spcPts val="600"/>
              </a:spcAft>
            </a:pPr>
            <a:r>
              <a:rPr lang="en-GB" sz="1800" dirty="0"/>
              <a:t>kinds of visualisation and tasks e.g.:</a:t>
            </a:r>
          </a:p>
          <a:p>
            <a:pPr marL="560070" lvl="1" indent="-285750">
              <a:spcAft>
                <a:spcPts val="600"/>
              </a:spcAft>
              <a:buFont typeface="Arial" panose="020B0604020202020204" pitchFamily="34" charset="0"/>
              <a:buChar char="•"/>
            </a:pPr>
            <a:r>
              <a:rPr lang="en-GB" sz="1800" i="1" dirty="0" err="1"/>
              <a:t>Gephi</a:t>
            </a:r>
            <a:r>
              <a:rPr lang="en-GB" sz="1800" dirty="0"/>
              <a:t> for graphs;</a:t>
            </a:r>
          </a:p>
          <a:p>
            <a:pPr marL="560070" lvl="1" indent="-285750">
              <a:spcAft>
                <a:spcPts val="600"/>
              </a:spcAft>
              <a:buFont typeface="Arial" panose="020B0604020202020204" pitchFamily="34" charset="0"/>
              <a:buChar char="•"/>
            </a:pPr>
            <a:r>
              <a:rPr lang="en-GB" sz="1800" i="1" dirty="0" err="1"/>
              <a:t>CartoDB</a:t>
            </a:r>
            <a:r>
              <a:rPr lang="en-GB" sz="1800" dirty="0"/>
              <a:t> for geospatial data;</a:t>
            </a:r>
          </a:p>
          <a:p>
            <a:pPr marL="560070" lvl="1" indent="-285750">
              <a:spcAft>
                <a:spcPts val="600"/>
              </a:spcAft>
              <a:buFont typeface="Arial" panose="020B0604020202020204" pitchFamily="34" charset="0"/>
              <a:buChar char="•"/>
            </a:pPr>
            <a:r>
              <a:rPr lang="en-GB" sz="1800" i="1" dirty="0"/>
              <a:t>Shiny</a:t>
            </a:r>
            <a:r>
              <a:rPr lang="en-GB" sz="1800" dirty="0"/>
              <a:t> for interactive statistic </a:t>
            </a:r>
            <a:endParaRPr lang="en-GB" sz="1800" dirty="0" smtClean="0"/>
          </a:p>
          <a:p>
            <a:pPr lvl="1" indent="0">
              <a:spcAft>
                <a:spcPts val="600"/>
              </a:spcAft>
              <a:buNone/>
            </a:pPr>
            <a:r>
              <a:rPr lang="en-GB" sz="1800" dirty="0"/>
              <a:t> </a:t>
            </a:r>
            <a:r>
              <a:rPr lang="en-GB" sz="1800" dirty="0" smtClean="0"/>
              <a:t>    visualisations</a:t>
            </a:r>
            <a:r>
              <a:rPr lang="en-GB" sz="1800" dirty="0"/>
              <a:t>;</a:t>
            </a:r>
          </a:p>
          <a:p>
            <a:pPr marL="560070" lvl="1" indent="-285750">
              <a:spcAft>
                <a:spcPts val="600"/>
              </a:spcAft>
              <a:buFont typeface="Arial" panose="020B0604020202020204" pitchFamily="34" charset="0"/>
              <a:buChar char="•"/>
            </a:pPr>
            <a:r>
              <a:rPr lang="en-GB" sz="1800" i="1" dirty="0" smtClean="0"/>
              <a:t>Tableau</a:t>
            </a:r>
            <a:r>
              <a:rPr lang="en-GB" sz="1800" dirty="0" smtClean="0"/>
              <a:t> and </a:t>
            </a:r>
            <a:r>
              <a:rPr lang="en-GB" sz="1800" i="1" dirty="0" err="1" smtClean="0"/>
              <a:t>Qlik</a:t>
            </a:r>
            <a:r>
              <a:rPr lang="en-GB" sz="1800" i="1" dirty="0" smtClean="0"/>
              <a:t> </a:t>
            </a:r>
            <a:r>
              <a:rPr lang="en-GB" sz="1800" dirty="0" smtClean="0"/>
              <a:t>for </a:t>
            </a:r>
            <a:r>
              <a:rPr lang="en-GB" sz="1800" dirty="0"/>
              <a:t>visual analytics;</a:t>
            </a:r>
          </a:p>
          <a:p>
            <a:pPr marL="560070" lvl="1" indent="-285750">
              <a:spcAft>
                <a:spcPts val="600"/>
              </a:spcAft>
              <a:buFont typeface="Arial" panose="020B0604020202020204" pitchFamily="34" charset="0"/>
              <a:buChar char="•"/>
            </a:pPr>
            <a:r>
              <a:rPr lang="en-GB" sz="1800" i="1" dirty="0" smtClean="0"/>
              <a:t>D3 </a:t>
            </a:r>
            <a:r>
              <a:rPr lang="en-GB" sz="1800" dirty="0" smtClean="0"/>
              <a:t>for infographics;</a:t>
            </a:r>
          </a:p>
          <a:p>
            <a:pPr marL="560070" lvl="1" indent="-285750">
              <a:spcAft>
                <a:spcPts val="600"/>
              </a:spcAft>
              <a:buFont typeface="Arial" panose="020B0604020202020204" pitchFamily="34" charset="0"/>
              <a:buChar char="•"/>
            </a:pPr>
            <a:r>
              <a:rPr lang="en-GB" sz="1800" dirty="0" smtClean="0"/>
              <a:t>Etc</a:t>
            </a:r>
            <a:r>
              <a:rPr lang="en-GB" sz="1800" dirty="0"/>
              <a:t>.</a:t>
            </a:r>
          </a:p>
        </p:txBody>
      </p:sp>
      <p:pic>
        <p:nvPicPr>
          <p:cNvPr id="4" name="Picture 3"/>
          <p:cNvPicPr>
            <a:picLocks noChangeAspect="1"/>
          </p:cNvPicPr>
          <p:nvPr/>
        </p:nvPicPr>
        <p:blipFill>
          <a:blip r:embed="rId3"/>
          <a:stretch>
            <a:fillRect/>
          </a:stretch>
        </p:blipFill>
        <p:spPr>
          <a:xfrm>
            <a:off x="4834725" y="3211106"/>
            <a:ext cx="1217281" cy="415479"/>
          </a:xfrm>
          <a:prstGeom prst="rect">
            <a:avLst/>
          </a:prstGeom>
        </p:spPr>
      </p:pic>
      <p:pic>
        <p:nvPicPr>
          <p:cNvPr id="5" name="Picture 4"/>
          <p:cNvPicPr>
            <a:picLocks noChangeAspect="1"/>
          </p:cNvPicPr>
          <p:nvPr/>
        </p:nvPicPr>
        <p:blipFill>
          <a:blip r:embed="rId4"/>
          <a:stretch>
            <a:fillRect/>
          </a:stretch>
        </p:blipFill>
        <p:spPr>
          <a:xfrm>
            <a:off x="5814324" y="2205403"/>
            <a:ext cx="1390294" cy="895320"/>
          </a:xfrm>
          <a:prstGeom prst="rect">
            <a:avLst/>
          </a:prstGeom>
        </p:spPr>
      </p:pic>
      <p:pic>
        <p:nvPicPr>
          <p:cNvPr id="1026" name="Picture 2" descr="https://upload.wikimedia.org/wikipedia/en/0/04/Gephi-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6917" y="4236671"/>
            <a:ext cx="1440160" cy="560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502032" y="2364566"/>
            <a:ext cx="1268383" cy="553363"/>
          </a:xfrm>
          <a:prstGeom prst="rect">
            <a:avLst/>
          </a:prstGeom>
        </p:spPr>
      </p:pic>
      <p:sp>
        <p:nvSpPr>
          <p:cNvPr id="12" name="AutoShape 4" descr="https://cartodb-libs.global.ssl.fastly.net/cartodb.com/static/logos_full_cartodb_ligh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7"/>
          <a:stretch>
            <a:fillRect/>
          </a:stretch>
        </p:blipFill>
        <p:spPr>
          <a:xfrm>
            <a:off x="4705325" y="5133181"/>
            <a:ext cx="1666875" cy="600075"/>
          </a:xfrm>
          <a:prstGeom prst="rect">
            <a:avLst/>
          </a:prstGeom>
        </p:spPr>
      </p:pic>
      <p:pic>
        <p:nvPicPr>
          <p:cNvPr id="14" name="Picture 13"/>
          <p:cNvPicPr>
            <a:picLocks noChangeAspect="1"/>
          </p:cNvPicPr>
          <p:nvPr/>
        </p:nvPicPr>
        <p:blipFill>
          <a:blip r:embed="rId8"/>
          <a:stretch>
            <a:fillRect/>
          </a:stretch>
        </p:blipFill>
        <p:spPr>
          <a:xfrm>
            <a:off x="13333502" y="8346190"/>
            <a:ext cx="376777" cy="191899"/>
          </a:xfrm>
          <a:prstGeom prst="rect">
            <a:avLst/>
          </a:prstGeom>
        </p:spPr>
      </p:pic>
      <p:pic>
        <p:nvPicPr>
          <p:cNvPr id="1030" name="Picture 6" descr="http://www.sandfield.co.nz/AdditionalFiles/Images/blogs/WhatsGoingOn/google-chart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256" y="1289322"/>
            <a:ext cx="1921676" cy="822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5364088" y="1319213"/>
            <a:ext cx="762000" cy="714375"/>
          </a:xfrm>
          <a:prstGeom prst="rect">
            <a:avLst/>
          </a:prstGeom>
        </p:spPr>
      </p:pic>
      <p:pic>
        <p:nvPicPr>
          <p:cNvPr id="16" name="Picture 15"/>
          <p:cNvPicPr>
            <a:picLocks noChangeAspect="1"/>
          </p:cNvPicPr>
          <p:nvPr/>
        </p:nvPicPr>
        <p:blipFill>
          <a:blip r:embed="rId11"/>
          <a:stretch>
            <a:fillRect/>
          </a:stretch>
        </p:blipFill>
        <p:spPr>
          <a:xfrm>
            <a:off x="7290433" y="4359519"/>
            <a:ext cx="790575" cy="381000"/>
          </a:xfrm>
          <a:prstGeom prst="rect">
            <a:avLst/>
          </a:prstGeom>
        </p:spPr>
      </p:pic>
      <p:pic>
        <p:nvPicPr>
          <p:cNvPr id="17" name="Picture 16"/>
          <p:cNvPicPr>
            <a:picLocks noChangeAspect="1"/>
          </p:cNvPicPr>
          <p:nvPr/>
        </p:nvPicPr>
        <p:blipFill>
          <a:blip r:embed="rId12"/>
          <a:stretch>
            <a:fillRect/>
          </a:stretch>
        </p:blipFill>
        <p:spPr>
          <a:xfrm>
            <a:off x="6650660" y="5153894"/>
            <a:ext cx="1556593" cy="909528"/>
          </a:xfrm>
          <a:prstGeom prst="rect">
            <a:avLst/>
          </a:prstGeom>
        </p:spPr>
      </p:pic>
      <p:sp>
        <p:nvSpPr>
          <p:cNvPr id="10" name="Slide Number Placeholder 9"/>
          <p:cNvSpPr>
            <a:spLocks noGrp="1"/>
          </p:cNvSpPr>
          <p:nvPr>
            <p:ph type="sldNum" sz="quarter" idx="18"/>
          </p:nvPr>
        </p:nvSpPr>
        <p:spPr/>
        <p:txBody>
          <a:bodyPr/>
          <a:lstStyle/>
          <a:p>
            <a:fld id="{F5E609D5-BB2C-4735-B62A-4AB7F7AFBFEB}" type="slidenum">
              <a:rPr lang="en-GB" smtClean="0"/>
              <a:pPr/>
              <a:t>106</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8" name="Footer Placeholder 17"/>
          <p:cNvSpPr>
            <a:spLocks noGrp="1"/>
          </p:cNvSpPr>
          <p:nvPr>
            <p:ph type="ftr" sz="quarter" idx="17"/>
          </p:nvPr>
        </p:nvSpPr>
        <p:spPr/>
        <p:txBody>
          <a:bodyPr/>
          <a:lstStyle/>
          <a:p>
            <a:r>
              <a:rPr lang="en-GB" dirty="0" smtClean="0"/>
              <a:t>Introductory Visualisation Training</a:t>
            </a:r>
            <a:endParaRPr lang="en-GB" dirty="0"/>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9997" y="3630036"/>
            <a:ext cx="2311448" cy="313330"/>
          </a:xfrm>
          <a:prstGeom prst="rect">
            <a:avLst/>
          </a:prstGeom>
        </p:spPr>
      </p:pic>
    </p:spTree>
    <p:extLst>
      <p:ext uri="{BB962C8B-B14F-4D97-AF65-F5344CB8AC3E}">
        <p14:creationId xmlns:p14="http://schemas.microsoft.com/office/powerpoint/2010/main" val="7438276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smtClean="0"/>
              <a:t>Visualisation</a:t>
            </a:r>
            <a:r>
              <a:rPr lang="en-GB" sz="2000" b="0" i="0" dirty="0" smtClean="0"/>
              <a:t> Tools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sz="1800" b="1" dirty="0" smtClean="0">
                <a:solidFill>
                  <a:schemeClr val="tx2"/>
                </a:solidFill>
              </a:rPr>
              <a:t>Catalogue of visualisation tools</a:t>
            </a:r>
          </a:p>
          <a:p>
            <a:pPr>
              <a:spcAft>
                <a:spcPts val="600"/>
              </a:spcAft>
            </a:pPr>
            <a:r>
              <a:rPr lang="en-GB" sz="1800" dirty="0"/>
              <a:t>The catalogue of data visualisations aims to be a trusted source of information about available tools, practical examples and practices that allow EU institutions and Member State administrations to explore, interpret and communicate data more easily, more effectively and more efficiently. </a:t>
            </a:r>
            <a:endParaRPr lang="en-GB" sz="1800" b="1" dirty="0" smtClean="0">
              <a:solidFill>
                <a:schemeClr val="tx2"/>
              </a:solidFill>
            </a:endParaRPr>
          </a:p>
          <a:p>
            <a:pPr>
              <a:spcAft>
                <a:spcPts val="600"/>
              </a:spcAft>
            </a:pPr>
            <a:endParaRPr lang="en-GB" b="1" dirty="0" smtClean="0">
              <a:solidFill>
                <a:schemeClr val="tx2"/>
              </a:solidFill>
            </a:endParaRPr>
          </a:p>
          <a:p>
            <a:pPr>
              <a:spcAft>
                <a:spcPts val="600"/>
              </a:spcAft>
            </a:pPr>
            <a:r>
              <a:rPr lang="en-GB" sz="1800" b="1" dirty="0" smtClean="0">
                <a:solidFill>
                  <a:schemeClr val="accent5"/>
                </a:solidFill>
              </a:rPr>
              <a:t>Objective</a:t>
            </a:r>
            <a:r>
              <a:rPr lang="en-GB" sz="1800" b="1" dirty="0" smtClean="0"/>
              <a:t>:</a:t>
            </a:r>
            <a:r>
              <a:rPr lang="en-GB" sz="1800" dirty="0" smtClean="0"/>
              <a:t> </a:t>
            </a:r>
            <a:r>
              <a:rPr lang="en-GB" sz="1800" dirty="0"/>
              <a:t>Discovery of information about available data visualisation tools which can</a:t>
            </a:r>
            <a:r>
              <a:rPr lang="en-GB" sz="1800" dirty="0" smtClean="0"/>
              <a:t>:</a:t>
            </a:r>
          </a:p>
          <a:p>
            <a:pPr>
              <a:spcAft>
                <a:spcPts val="600"/>
              </a:spcAft>
            </a:pPr>
            <a:r>
              <a:rPr lang="en-GB" sz="1800" dirty="0" smtClean="0"/>
              <a:t>• </a:t>
            </a:r>
            <a:r>
              <a:rPr lang="en-GB" sz="1800" dirty="0"/>
              <a:t>Produce a specific type of data visualisation, e.g. a graph or a map </a:t>
            </a:r>
            <a:endParaRPr lang="en-GB" sz="1800" dirty="0" smtClean="0"/>
          </a:p>
          <a:p>
            <a:pPr>
              <a:spcAft>
                <a:spcPts val="600"/>
              </a:spcAft>
            </a:pPr>
            <a:r>
              <a:rPr lang="en-GB" sz="1800" dirty="0" smtClean="0"/>
              <a:t>• </a:t>
            </a:r>
            <a:r>
              <a:rPr lang="en-GB" sz="1800" dirty="0"/>
              <a:t>Visualise a specific type of data, e.g. statistical, textual or geospatial data.</a:t>
            </a:r>
            <a:endParaRPr lang="en-GB" sz="1800" b="1" dirty="0">
              <a:solidFill>
                <a:schemeClr val="tx2"/>
              </a:solidFill>
            </a:endParaRPr>
          </a:p>
        </p:txBody>
      </p:sp>
      <p:sp>
        <p:nvSpPr>
          <p:cNvPr id="12" name="AutoShape 4" descr="https://cartodb-libs.global.ssl.fastly.net/cartodb.com/static/logos_full_cartodb_ligh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3"/>
          <a:stretch>
            <a:fillRect/>
          </a:stretch>
        </p:blipFill>
        <p:spPr>
          <a:xfrm>
            <a:off x="13333502" y="8346190"/>
            <a:ext cx="376777" cy="191899"/>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107</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8764392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Tool Demonstrations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108</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80739771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endParaRPr lang="en-GB"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b="1" dirty="0" smtClean="0">
                <a:solidFill>
                  <a:schemeClr val="tx2"/>
                </a:solidFill>
              </a:rPr>
              <a:t>Getting started</a:t>
            </a:r>
          </a:p>
          <a:p>
            <a:pPr>
              <a:spcAft>
                <a:spcPts val="600"/>
              </a:spcAft>
            </a:pPr>
            <a:r>
              <a:rPr lang="en-GB" sz="1600" dirty="0"/>
              <a:t>The ‘bank_customer_data.csv’ file contains a fictional </a:t>
            </a:r>
            <a:r>
              <a:rPr lang="en-GB" sz="1600" dirty="0" smtClean="0"/>
              <a:t>dataset </a:t>
            </a:r>
            <a:r>
              <a:rPr lang="en-GB" sz="1600" dirty="0"/>
              <a:t>containing information stored on customers by a bank. This information is gathered by the bank where possible in order to allow them to better model and predict customer behaviour. </a:t>
            </a:r>
            <a:endParaRPr lang="en-GB" sz="1800" dirty="0" smtClean="0"/>
          </a:p>
          <a:p>
            <a:pPr>
              <a:spcAft>
                <a:spcPts val="600"/>
              </a:spcAft>
            </a:pPr>
            <a:endParaRPr lang="en-GB" sz="1800" dirty="0" smtClean="0"/>
          </a:p>
          <a:p>
            <a:pPr>
              <a:spcAft>
                <a:spcPts val="0"/>
              </a:spcAft>
            </a:pPr>
            <a:endParaRPr lang="en-GB" sz="1200" b="1" dirty="0">
              <a:solidFill>
                <a:schemeClr val="tx2"/>
              </a:solidFill>
            </a:endParaRPr>
          </a:p>
        </p:txBody>
      </p:sp>
      <p:sp>
        <p:nvSpPr>
          <p:cNvPr id="8" name="Slide Number Placeholder 7"/>
          <p:cNvSpPr>
            <a:spLocks noGrp="1"/>
          </p:cNvSpPr>
          <p:nvPr>
            <p:ph type="sldNum" sz="quarter" idx="18"/>
          </p:nvPr>
        </p:nvSpPr>
        <p:spPr/>
        <p:txBody>
          <a:bodyPr/>
          <a:lstStyle/>
          <a:p>
            <a:fld id="{F5E609D5-BB2C-4735-B62A-4AB7F7AFBFEB}" type="slidenum">
              <a:rPr lang="en-GB" smtClean="0"/>
              <a:pPr/>
              <a:t>109</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604865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sz="2000" dirty="0"/>
          </a:p>
        </p:txBody>
      </p:sp>
      <p:sp>
        <p:nvSpPr>
          <p:cNvPr id="3" name="Content Placeholder 2"/>
          <p:cNvSpPr>
            <a:spLocks noGrp="1"/>
          </p:cNvSpPr>
          <p:nvPr>
            <p:ph sz="quarter" idx="15"/>
          </p:nvPr>
        </p:nvSpPr>
        <p:spPr>
          <a:xfrm>
            <a:off x="533400" y="1844824"/>
            <a:ext cx="8077200" cy="4327376"/>
          </a:xfrm>
        </p:spPr>
        <p:txBody>
          <a:bodyPr/>
          <a:lstStyle/>
          <a:p>
            <a:r>
              <a:rPr lang="en-GB" sz="1800" b="1" dirty="0" smtClean="0">
                <a:solidFill>
                  <a:schemeClr val="tx2"/>
                </a:solidFill>
              </a:rPr>
              <a:t>To Display</a:t>
            </a:r>
          </a:p>
          <a:p>
            <a:r>
              <a:rPr lang="en-GB" sz="1800" dirty="0" smtClean="0"/>
              <a:t>There are a multitude of ways available to display data according to the needs of each circumstance.</a:t>
            </a:r>
          </a:p>
          <a:p>
            <a:endParaRPr lang="en-GB" sz="1800" dirty="0"/>
          </a:p>
          <a:p>
            <a:endParaRPr lang="en-GB" sz="1800" dirty="0" smtClean="0"/>
          </a:p>
          <a:p>
            <a:endParaRPr lang="en-GB" sz="1800" dirty="0" smtClean="0"/>
          </a:p>
          <a:p>
            <a:endParaRPr lang="en-GB" sz="1800" dirty="0"/>
          </a:p>
          <a:p>
            <a:endParaRPr lang="en-GB" sz="1800" dirty="0"/>
          </a:p>
          <a:p>
            <a:r>
              <a:rPr lang="en-GB" sz="1800" dirty="0" smtClean="0"/>
              <a:t>Whether we seek to </a:t>
            </a:r>
            <a:r>
              <a:rPr lang="en-GB" sz="1800" b="1" dirty="0" smtClean="0">
                <a:solidFill>
                  <a:schemeClr val="accent5"/>
                </a:solidFill>
              </a:rPr>
              <a:t>aid</a:t>
            </a:r>
            <a:r>
              <a:rPr lang="en-GB" sz="1800" dirty="0" smtClean="0">
                <a:solidFill>
                  <a:schemeClr val="accent5"/>
                </a:solidFill>
              </a:rPr>
              <a:t> </a:t>
            </a:r>
            <a:r>
              <a:rPr lang="en-GB" sz="1800" b="1" dirty="0" smtClean="0">
                <a:solidFill>
                  <a:schemeClr val="accent5"/>
                </a:solidFill>
              </a:rPr>
              <a:t>analysis</a:t>
            </a:r>
            <a:r>
              <a:rPr lang="en-GB" sz="1800" dirty="0" smtClean="0">
                <a:solidFill>
                  <a:schemeClr val="accent5"/>
                </a:solidFill>
              </a:rPr>
              <a:t> </a:t>
            </a:r>
            <a:r>
              <a:rPr lang="en-GB" sz="1800" dirty="0" smtClean="0"/>
              <a:t>of the data or simply to </a:t>
            </a:r>
            <a:r>
              <a:rPr lang="en-GB" sz="1800" b="1" dirty="0" smtClean="0">
                <a:solidFill>
                  <a:schemeClr val="accent5"/>
                </a:solidFill>
              </a:rPr>
              <a:t>inform</a:t>
            </a:r>
            <a:r>
              <a:rPr lang="en-GB" sz="1800" dirty="0" smtClean="0">
                <a:solidFill>
                  <a:schemeClr val="accent5"/>
                </a:solidFill>
              </a:rPr>
              <a:t> </a:t>
            </a:r>
            <a:r>
              <a:rPr lang="en-GB" sz="1800" dirty="0" smtClean="0"/>
              <a:t>the viewer, all </a:t>
            </a:r>
            <a:r>
              <a:rPr lang="en-GB" sz="1800" dirty="0"/>
              <a:t>of the above help us display data in a visual </a:t>
            </a:r>
            <a:r>
              <a:rPr lang="en-GB" sz="1800" dirty="0" smtClean="0"/>
              <a:t>manner.</a:t>
            </a:r>
            <a:endParaRPr lang="en-GB" sz="1800" dirty="0"/>
          </a:p>
        </p:txBody>
      </p:sp>
      <p:sp>
        <p:nvSpPr>
          <p:cNvPr id="7" name="Rectangle 6"/>
          <p:cNvSpPr/>
          <p:nvPr/>
        </p:nvSpPr>
        <p:spPr>
          <a:xfrm>
            <a:off x="476156" y="3059668"/>
            <a:ext cx="1287532"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Bar</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8" name="Rectangle 7"/>
          <p:cNvSpPr/>
          <p:nvPr/>
        </p:nvSpPr>
        <p:spPr>
          <a:xfrm>
            <a:off x="4211960" y="3050376"/>
            <a:ext cx="1402948"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Spark</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Lines</a:t>
            </a:r>
            <a:endParaRPr lang="en-US" b="0" cap="none" spc="0" dirty="0">
              <a:ln w="0"/>
              <a:effectLst>
                <a:outerShdw blurRad="38100" dist="25400" dir="5400000" algn="ctr" rotWithShape="0">
                  <a:srgbClr val="6E747A">
                    <a:alpha val="43000"/>
                  </a:srgbClr>
                </a:outerShdw>
              </a:effectLst>
              <a:latin typeface="+mj-lt"/>
            </a:endParaRPr>
          </a:p>
        </p:txBody>
      </p:sp>
      <p:sp>
        <p:nvSpPr>
          <p:cNvPr id="9" name="Rectangle 8"/>
          <p:cNvSpPr/>
          <p:nvPr/>
        </p:nvSpPr>
        <p:spPr>
          <a:xfrm>
            <a:off x="484748" y="3491716"/>
            <a:ext cx="1278940"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Tree</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Maps</a:t>
            </a:r>
            <a:endParaRPr lang="en-US" b="0" cap="none" spc="0" dirty="0">
              <a:ln w="0"/>
              <a:effectLst>
                <a:outerShdw blurRad="38100" dist="25400" dir="5400000" algn="ctr" rotWithShape="0">
                  <a:srgbClr val="6E747A">
                    <a:alpha val="43000"/>
                  </a:srgbClr>
                </a:outerShdw>
              </a:effectLst>
              <a:latin typeface="+mj-lt"/>
            </a:endParaRPr>
          </a:p>
        </p:txBody>
      </p:sp>
      <p:sp>
        <p:nvSpPr>
          <p:cNvPr id="10" name="Rectangle 9"/>
          <p:cNvSpPr/>
          <p:nvPr/>
        </p:nvSpPr>
        <p:spPr>
          <a:xfrm>
            <a:off x="6134393" y="3050376"/>
            <a:ext cx="1159292"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Box</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Plots</a:t>
            </a:r>
            <a:endParaRPr lang="en-US" b="0" cap="none" spc="0" dirty="0">
              <a:ln w="0"/>
              <a:effectLst>
                <a:outerShdw blurRad="38100" dist="25400" dir="5400000" algn="ctr" rotWithShape="0">
                  <a:srgbClr val="6E747A">
                    <a:alpha val="43000"/>
                  </a:srgbClr>
                </a:outerShdw>
              </a:effectLst>
              <a:latin typeface="+mj-lt"/>
            </a:endParaRPr>
          </a:p>
        </p:txBody>
      </p:sp>
      <p:sp>
        <p:nvSpPr>
          <p:cNvPr id="11" name="Rectangle 10"/>
          <p:cNvSpPr/>
          <p:nvPr/>
        </p:nvSpPr>
        <p:spPr>
          <a:xfrm>
            <a:off x="6134393" y="3484013"/>
            <a:ext cx="1300356"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Heat</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Maps</a:t>
            </a:r>
            <a:endParaRPr lang="en-US" b="0" cap="none" spc="0" dirty="0">
              <a:ln w="0"/>
              <a:effectLst>
                <a:outerShdw blurRad="38100" dist="25400" dir="5400000" algn="ctr" rotWithShape="0">
                  <a:srgbClr val="6E747A">
                    <a:alpha val="43000"/>
                  </a:srgbClr>
                </a:outerShdw>
              </a:effectLst>
              <a:latin typeface="+mj-lt"/>
            </a:endParaRPr>
          </a:p>
        </p:txBody>
      </p:sp>
      <p:sp>
        <p:nvSpPr>
          <p:cNvPr id="12" name="Rectangle 11"/>
          <p:cNvSpPr/>
          <p:nvPr/>
        </p:nvSpPr>
        <p:spPr>
          <a:xfrm>
            <a:off x="2199758" y="3491716"/>
            <a:ext cx="1441420"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Line</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Graphs</a:t>
            </a:r>
            <a:endParaRPr lang="en-US" b="0" cap="none" spc="0" dirty="0">
              <a:ln w="0"/>
              <a:effectLst>
                <a:outerShdw blurRad="38100" dist="25400" dir="5400000" algn="ctr" rotWithShape="0">
                  <a:srgbClr val="6E747A">
                    <a:alpha val="43000"/>
                  </a:srgbClr>
                </a:outerShdw>
              </a:effectLst>
              <a:latin typeface="+mj-lt"/>
            </a:endParaRPr>
          </a:p>
        </p:txBody>
      </p:sp>
      <p:sp>
        <p:nvSpPr>
          <p:cNvPr id="13" name="Rectangle 12"/>
          <p:cNvSpPr/>
          <p:nvPr/>
        </p:nvSpPr>
        <p:spPr>
          <a:xfrm>
            <a:off x="4181503" y="3482424"/>
            <a:ext cx="1592103"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Bullet</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Graphs</a:t>
            </a:r>
            <a:endParaRPr lang="en-US" b="0" cap="none" spc="0" dirty="0">
              <a:ln w="0"/>
              <a:effectLst>
                <a:outerShdw blurRad="38100" dist="25400" dir="5400000" algn="ctr" rotWithShape="0">
                  <a:srgbClr val="6E747A">
                    <a:alpha val="43000"/>
                  </a:srgbClr>
                </a:outerShdw>
              </a:effectLst>
              <a:latin typeface="+mj-lt"/>
            </a:endParaRPr>
          </a:p>
        </p:txBody>
      </p:sp>
      <p:sp>
        <p:nvSpPr>
          <p:cNvPr id="14" name="Rectangle 13"/>
          <p:cNvSpPr/>
          <p:nvPr/>
        </p:nvSpPr>
        <p:spPr>
          <a:xfrm>
            <a:off x="2199758" y="3050376"/>
            <a:ext cx="1492717"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Scatter</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Plots</a:t>
            </a:r>
            <a:endParaRPr lang="en-US" b="0" cap="none" spc="0" dirty="0">
              <a:ln w="0"/>
              <a:effectLst>
                <a:outerShdw blurRad="38100" dist="25400" dir="5400000" algn="ctr" rotWithShape="0">
                  <a:srgbClr val="6E747A">
                    <a:alpha val="43000"/>
                  </a:srgbClr>
                </a:outerShdw>
              </a:effectLst>
              <a:latin typeface="+mj-lt"/>
            </a:endParaRPr>
          </a:p>
        </p:txBody>
      </p:sp>
      <p:sp>
        <p:nvSpPr>
          <p:cNvPr id="15" name="Slide Number Placeholder 14"/>
          <p:cNvSpPr>
            <a:spLocks noGrp="1"/>
          </p:cNvSpPr>
          <p:nvPr>
            <p:ph type="sldNum" sz="quarter" idx="18"/>
          </p:nvPr>
        </p:nvSpPr>
        <p:spPr/>
        <p:txBody>
          <a:bodyPr/>
          <a:lstStyle/>
          <a:p>
            <a:fld id="{F5E609D5-BB2C-4735-B62A-4AB7F7AFBFEB}" type="slidenum">
              <a:rPr lang="en-GB" smtClean="0"/>
              <a:pPr/>
              <a:t>11</a:t>
            </a:fld>
            <a:endParaRPr lang="en-GB"/>
          </a:p>
        </p:txBody>
      </p:sp>
      <p:sp>
        <p:nvSpPr>
          <p:cNvPr id="16" name="Date Placeholder 15"/>
          <p:cNvSpPr>
            <a:spLocks noGrp="1"/>
          </p:cNvSpPr>
          <p:nvPr>
            <p:ph type="dt" sz="half" idx="16"/>
          </p:nvPr>
        </p:nvSpPr>
        <p:spPr/>
        <p:txBody>
          <a:bodyPr/>
          <a:lstStyle/>
          <a:p>
            <a:r>
              <a:rPr lang="en-GB" smtClean="0"/>
              <a:t>November 2016</a:t>
            </a:r>
            <a:endParaRPr lang="en-GB"/>
          </a:p>
        </p:txBody>
      </p:sp>
      <p:sp>
        <p:nvSpPr>
          <p:cNvPr id="17" name="Footer Placeholder 16"/>
          <p:cNvSpPr>
            <a:spLocks noGrp="1"/>
          </p:cNvSpPr>
          <p:nvPr>
            <p:ph type="ftr" sz="quarter" idx="17"/>
          </p:nvPr>
        </p:nvSpPr>
        <p:spPr/>
        <p:txBody>
          <a:bodyPr/>
          <a:lstStyle/>
          <a:p>
            <a:r>
              <a:rPr lang="en-GB" smtClean="0"/>
              <a:t>Introductory Visualisation Training</a:t>
            </a:r>
            <a:endParaRPr lang="en-GB"/>
          </a:p>
        </p:txBody>
      </p:sp>
      <p:sp>
        <p:nvSpPr>
          <p:cNvPr id="18" name="Rectangle 17"/>
          <p:cNvSpPr/>
          <p:nvPr/>
        </p:nvSpPr>
        <p:spPr>
          <a:xfrm>
            <a:off x="530352" y="3928671"/>
            <a:ext cx="1234632"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Pie</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19" name="Rectangle 18"/>
          <p:cNvSpPr/>
          <p:nvPr/>
        </p:nvSpPr>
        <p:spPr>
          <a:xfrm>
            <a:off x="2195736" y="3923764"/>
            <a:ext cx="1412567"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Flow</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20" name="Rectangle 19"/>
          <p:cNvSpPr/>
          <p:nvPr/>
        </p:nvSpPr>
        <p:spPr>
          <a:xfrm>
            <a:off x="4211960" y="3923764"/>
            <a:ext cx="1297151" cy="369332"/>
          </a:xfrm>
          <a:prstGeom prst="rect">
            <a:avLst/>
          </a:prstGeom>
          <a:noFill/>
        </p:spPr>
        <p:txBody>
          <a:bodyPr wrap="none" lIns="91440" tIns="45720" rIns="91440" bIns="45720">
            <a:spAutoFit/>
          </a:bodyPr>
          <a:lstStyle/>
          <a:p>
            <a:pPr algn="ctr"/>
            <a:r>
              <a:rPr lang="en-US" b="0" cap="none" spc="0" dirty="0" smtClean="0">
                <a:ln w="0"/>
                <a:solidFill>
                  <a:schemeClr val="accent5"/>
                </a:solidFill>
                <a:effectLst>
                  <a:outerShdw blurRad="38100" dist="25400" dir="5400000" algn="ctr" rotWithShape="0">
                    <a:srgbClr val="6E747A">
                      <a:alpha val="43000"/>
                    </a:srgbClr>
                  </a:outerShdw>
                </a:effectLst>
                <a:latin typeface="+mj-lt"/>
              </a:rPr>
              <a:t>Org</a:t>
            </a:r>
            <a:r>
              <a:rPr lang="en-US" b="0" cap="none" spc="0" dirty="0" smtClean="0">
                <a:ln w="0"/>
                <a:solidFill>
                  <a:schemeClr val="accent1"/>
                </a:solidFill>
                <a:effectLst>
                  <a:outerShdw blurRad="38100" dist="25400" dir="5400000" algn="ctr" rotWithShape="0">
                    <a:srgbClr val="6E747A">
                      <a:alpha val="43000"/>
                    </a:srgbClr>
                  </a:outerShdw>
                </a:effectLst>
                <a:latin typeface="+mj-lt"/>
              </a:rPr>
              <a:t> </a:t>
            </a:r>
            <a:r>
              <a:rPr lang="en-US" b="0" cap="none" spc="0" dirty="0" smtClean="0">
                <a:ln w="0"/>
                <a:effectLst>
                  <a:outerShdw blurRad="38100" dist="25400" dir="5400000" algn="ctr" rotWithShape="0">
                    <a:srgbClr val="6E747A">
                      <a:alpha val="43000"/>
                    </a:srgbClr>
                  </a:outerShdw>
                </a:effectLst>
                <a:latin typeface="+mj-lt"/>
              </a:rPr>
              <a:t>Charts</a:t>
            </a:r>
            <a:endParaRPr lang="en-US" b="0" cap="none" spc="0" dirty="0">
              <a:ln w="0"/>
              <a:effectLst>
                <a:outerShdw blurRad="38100" dist="25400" dir="5400000" algn="ctr" rotWithShape="0">
                  <a:srgbClr val="6E747A">
                    <a:alpha val="43000"/>
                  </a:srgbClr>
                </a:outerShdw>
              </a:effectLst>
              <a:latin typeface="+mj-lt"/>
            </a:endParaRPr>
          </a:p>
        </p:txBody>
      </p:sp>
      <p:sp>
        <p:nvSpPr>
          <p:cNvPr id="21" name="Rectangle 20"/>
          <p:cNvSpPr/>
          <p:nvPr/>
        </p:nvSpPr>
        <p:spPr>
          <a:xfrm>
            <a:off x="6198650" y="3923764"/>
            <a:ext cx="543739" cy="369332"/>
          </a:xfrm>
          <a:prstGeom prst="rect">
            <a:avLst/>
          </a:prstGeom>
          <a:noFill/>
        </p:spPr>
        <p:txBody>
          <a:bodyPr wrap="none" lIns="91440" tIns="45720" rIns="91440" bIns="45720">
            <a:spAutoFit/>
          </a:bodyPr>
          <a:lstStyle/>
          <a:p>
            <a:pPr algn="ctr"/>
            <a:r>
              <a:rPr lang="en-US" smtClean="0">
                <a:ln w="0"/>
                <a:effectLst>
                  <a:outerShdw blurRad="38100" dist="25400" dir="5400000" algn="ctr" rotWithShape="0">
                    <a:srgbClr val="6E747A">
                      <a:alpha val="43000"/>
                    </a:srgbClr>
                  </a:outerShdw>
                </a:effectLst>
                <a:latin typeface="+mj-lt"/>
              </a:rPr>
              <a:t>etc</a:t>
            </a:r>
            <a:r>
              <a:rPr lang="en-US" b="0" cap="none" spc="0" smtClean="0">
                <a:ln w="0"/>
                <a:effectLst>
                  <a:outerShdw blurRad="38100" dist="25400" dir="5400000" algn="ctr" rotWithShape="0">
                    <a:srgbClr val="6E747A">
                      <a:alpha val="43000"/>
                    </a:srgbClr>
                  </a:outerShdw>
                </a:effectLst>
                <a:latin typeface="+mj-lt"/>
              </a:rPr>
              <a:t>.</a:t>
            </a:r>
            <a:endParaRPr lang="en-US" b="0" cap="none" spc="0" dirty="0">
              <a:ln w="0"/>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13864053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Raw</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110</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1350495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111</a:t>
            </a:fld>
            <a:endParaRPr lang="en-GB"/>
          </a:p>
        </p:txBody>
      </p:sp>
      <p:sp>
        <p:nvSpPr>
          <p:cNvPr id="10" name="Content Placeholder 2"/>
          <p:cNvSpPr txBox="1">
            <a:spLocks/>
          </p:cNvSpPr>
          <p:nvPr/>
        </p:nvSpPr>
        <p:spPr>
          <a:xfrm>
            <a:off x="533400" y="1772816"/>
            <a:ext cx="8215064" cy="1656184"/>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dirty="0" smtClean="0"/>
              <a:t>Raw is an online application that allows you to upload your dataset and easily create charts based on your data. </a:t>
            </a:r>
          </a:p>
          <a:p>
            <a:r>
              <a:rPr lang="en-GB" sz="1800" dirty="0" smtClean="0"/>
              <a:t>The application is very visual and user-friendly and contains several types of charts that can be easily drawn using a drag-and-drop interface. </a:t>
            </a:r>
          </a:p>
          <a:p>
            <a:r>
              <a:rPr lang="en-GB" sz="1800" dirty="0" smtClean="0"/>
              <a:t>Once created, a chart can be downloaded or directly copied into a web page.</a:t>
            </a:r>
            <a:endParaRPr lang="en-GB" sz="1800" dirty="0"/>
          </a:p>
        </p:txBody>
      </p:sp>
      <p:pic>
        <p:nvPicPr>
          <p:cNvPr id="3" name="Picture 2"/>
          <p:cNvPicPr>
            <a:picLocks noChangeAspect="1"/>
          </p:cNvPicPr>
          <p:nvPr/>
        </p:nvPicPr>
        <p:blipFill>
          <a:blip r:embed="rId2"/>
          <a:stretch>
            <a:fillRect/>
          </a:stretch>
        </p:blipFill>
        <p:spPr>
          <a:xfrm>
            <a:off x="3367087" y="3789040"/>
            <a:ext cx="2409825" cy="895350"/>
          </a:xfrm>
          <a:prstGeom prst="rect">
            <a:avLst/>
          </a:prstGeom>
        </p:spPr>
      </p:pic>
    </p:spTree>
    <p:extLst>
      <p:ext uri="{BB962C8B-B14F-4D97-AF65-F5344CB8AC3E}">
        <p14:creationId xmlns:p14="http://schemas.microsoft.com/office/powerpoint/2010/main" val="34749904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112</a:t>
            </a:fld>
            <a:endParaRPr lang="en-GB"/>
          </a:p>
        </p:txBody>
      </p:sp>
      <p:sp>
        <p:nvSpPr>
          <p:cNvPr id="10" name="Content Placeholder 2"/>
          <p:cNvSpPr txBox="1">
            <a:spLocks/>
          </p:cNvSpPr>
          <p:nvPr/>
        </p:nvSpPr>
        <p:spPr>
          <a:xfrm>
            <a:off x="533400" y="1772816"/>
            <a:ext cx="8215064" cy="14401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a:solidFill>
                  <a:schemeClr val="tx2"/>
                </a:solidFill>
              </a:rPr>
              <a:t>Getting started</a:t>
            </a:r>
          </a:p>
          <a:p>
            <a:r>
              <a:rPr lang="en-GB" sz="1800" dirty="0" smtClean="0"/>
              <a:t>To create a chart using the Raw application:</a:t>
            </a:r>
          </a:p>
          <a:p>
            <a:pPr marL="11430" indent="-285750">
              <a:buFont typeface="Arial" panose="020B0604020202020204" pitchFamily="34" charset="0"/>
              <a:buChar char="•"/>
            </a:pPr>
            <a:r>
              <a:rPr lang="en-GB" sz="1800" dirty="0" smtClean="0"/>
              <a:t>First </a:t>
            </a:r>
            <a:r>
              <a:rPr lang="en-GB" sz="1800" dirty="0"/>
              <a:t>connect to </a:t>
            </a:r>
            <a:r>
              <a:rPr lang="en-GB" sz="1800" dirty="0">
                <a:hlinkClick r:id="rId2"/>
              </a:rPr>
              <a:t>http://raw.densitydesign.org</a:t>
            </a:r>
            <a:r>
              <a:rPr lang="en-GB" sz="1800" dirty="0" smtClean="0">
                <a:hlinkClick r:id="rId2"/>
              </a:rPr>
              <a:t>/</a:t>
            </a:r>
            <a:r>
              <a:rPr lang="en-GB" sz="1800" dirty="0" smtClean="0"/>
              <a:t> using your browser. </a:t>
            </a:r>
          </a:p>
          <a:p>
            <a:pPr marL="11430" indent="-285750">
              <a:buFont typeface="Arial" panose="020B0604020202020204" pitchFamily="34" charset="0"/>
              <a:buChar char="•"/>
            </a:pPr>
            <a:r>
              <a:rPr lang="en-GB" sz="1800" dirty="0" smtClean="0"/>
              <a:t>Once on the homepage of the website, click the “Use it now!” button to access the application:</a:t>
            </a:r>
            <a:endParaRPr lang="en-GB" sz="1800" dirty="0"/>
          </a:p>
        </p:txBody>
      </p:sp>
      <p:pic>
        <p:nvPicPr>
          <p:cNvPr id="7" name="Picture 6"/>
          <p:cNvPicPr>
            <a:picLocks noChangeAspect="1"/>
          </p:cNvPicPr>
          <p:nvPr/>
        </p:nvPicPr>
        <p:blipFill>
          <a:blip r:embed="rId3"/>
          <a:stretch>
            <a:fillRect/>
          </a:stretch>
        </p:blipFill>
        <p:spPr>
          <a:xfrm>
            <a:off x="2896965" y="3363873"/>
            <a:ext cx="4195315" cy="2801431"/>
          </a:xfrm>
          <a:prstGeom prst="rect">
            <a:avLst/>
          </a:prstGeom>
        </p:spPr>
      </p:pic>
      <p:sp>
        <p:nvSpPr>
          <p:cNvPr id="9" name="Rounded Rectangle 8"/>
          <p:cNvSpPr/>
          <p:nvPr/>
        </p:nvSpPr>
        <p:spPr bwMode="ltGray">
          <a:xfrm>
            <a:off x="3851920" y="5085184"/>
            <a:ext cx="2304256" cy="565150"/>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Tree>
    <p:extLst>
      <p:ext uri="{BB962C8B-B14F-4D97-AF65-F5344CB8AC3E}">
        <p14:creationId xmlns:p14="http://schemas.microsoft.com/office/powerpoint/2010/main" val="241294849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113</a:t>
            </a:fld>
            <a:endParaRPr lang="en-GB"/>
          </a:p>
        </p:txBody>
      </p:sp>
      <p:sp>
        <p:nvSpPr>
          <p:cNvPr id="10" name="Content Placeholder 2"/>
          <p:cNvSpPr txBox="1">
            <a:spLocks/>
          </p:cNvSpPr>
          <p:nvPr/>
        </p:nvSpPr>
        <p:spPr>
          <a:xfrm>
            <a:off x="533400" y="1772816"/>
            <a:ext cx="8215064" cy="14401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smtClean="0">
                <a:solidFill>
                  <a:schemeClr val="tx2"/>
                </a:solidFill>
              </a:rPr>
              <a:t>Importing the data</a:t>
            </a:r>
            <a:endParaRPr lang="en-GB" sz="1800" b="1" dirty="0">
              <a:solidFill>
                <a:schemeClr val="tx2"/>
              </a:solidFill>
            </a:endParaRPr>
          </a:p>
          <a:p>
            <a:r>
              <a:rPr lang="en-GB" sz="1800" dirty="0" smtClean="0"/>
              <a:t>The first screen allows you to copy or drag and drop your data in CSV format in a text field. </a:t>
            </a:r>
          </a:p>
          <a:p>
            <a:r>
              <a:rPr lang="en-GB" sz="1800" dirty="0" smtClean="0"/>
              <a:t>Once </a:t>
            </a:r>
            <a:r>
              <a:rPr lang="en-GB" sz="1800" dirty="0"/>
              <a:t>drag and </a:t>
            </a:r>
            <a:r>
              <a:rPr lang="en-GB" sz="1800" dirty="0" smtClean="0"/>
              <a:t>drop, your data will be automatically loaded in the application and you will be able to scroll to access the charts creation functionalities. </a:t>
            </a:r>
            <a:endParaRPr lang="en-GB" sz="1800" dirty="0"/>
          </a:p>
        </p:txBody>
      </p:sp>
      <p:pic>
        <p:nvPicPr>
          <p:cNvPr id="3" name="Picture 2"/>
          <p:cNvPicPr>
            <a:picLocks noChangeAspect="1"/>
          </p:cNvPicPr>
          <p:nvPr/>
        </p:nvPicPr>
        <p:blipFill>
          <a:blip r:embed="rId3"/>
          <a:stretch>
            <a:fillRect/>
          </a:stretch>
        </p:blipFill>
        <p:spPr>
          <a:xfrm>
            <a:off x="766399" y="3501008"/>
            <a:ext cx="7362591" cy="2583589"/>
          </a:xfrm>
          <a:prstGeom prst="rect">
            <a:avLst/>
          </a:prstGeom>
        </p:spPr>
      </p:pic>
    </p:spTree>
    <p:extLst>
      <p:ext uri="{BB962C8B-B14F-4D97-AF65-F5344CB8AC3E}">
        <p14:creationId xmlns:p14="http://schemas.microsoft.com/office/powerpoint/2010/main" val="20857547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dirty="0" smtClean="0"/>
              <a:t>Introductory Visualisation Training</a:t>
            </a:r>
            <a:endParaRPr lang="en-GB" dirty="0"/>
          </a:p>
        </p:txBody>
      </p:sp>
      <p:sp>
        <p:nvSpPr>
          <p:cNvPr id="6" name="Slide Number Placeholder 5"/>
          <p:cNvSpPr>
            <a:spLocks noGrp="1"/>
          </p:cNvSpPr>
          <p:nvPr>
            <p:ph type="sldNum" sz="quarter" idx="18"/>
          </p:nvPr>
        </p:nvSpPr>
        <p:spPr/>
        <p:txBody>
          <a:bodyPr/>
          <a:lstStyle/>
          <a:p>
            <a:fld id="{F5E609D5-BB2C-4735-B62A-4AB7F7AFBFEB}" type="slidenum">
              <a:rPr lang="en-GB" smtClean="0"/>
              <a:pPr/>
              <a:t>114</a:t>
            </a:fld>
            <a:endParaRPr lang="en-GB"/>
          </a:p>
        </p:txBody>
      </p:sp>
      <p:sp>
        <p:nvSpPr>
          <p:cNvPr id="10" name="Content Placeholder 2"/>
          <p:cNvSpPr txBox="1">
            <a:spLocks/>
          </p:cNvSpPr>
          <p:nvPr/>
        </p:nvSpPr>
        <p:spPr>
          <a:xfrm>
            <a:off x="533400" y="1772816"/>
            <a:ext cx="8215064" cy="14401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smtClean="0">
                <a:solidFill>
                  <a:schemeClr val="tx2"/>
                </a:solidFill>
              </a:rPr>
              <a:t>Creating the chart</a:t>
            </a:r>
            <a:endParaRPr lang="en-GB" sz="1800" b="1" dirty="0">
              <a:solidFill>
                <a:schemeClr val="tx2"/>
              </a:solidFill>
            </a:endParaRPr>
          </a:p>
          <a:p>
            <a:r>
              <a:rPr lang="en-GB" sz="1800" dirty="0" smtClean="0"/>
              <a:t>Once your data will be loaded, scroll down to access the list of available charts and select the one you want to create by clicking </a:t>
            </a:r>
            <a:r>
              <a:rPr lang="en-GB" sz="1800" smtClean="0"/>
              <a:t>on it. </a:t>
            </a:r>
            <a:endParaRPr lang="en-GB" sz="1800" dirty="0" smtClean="0"/>
          </a:p>
          <a:p>
            <a:r>
              <a:rPr lang="en-GB" sz="1800" dirty="0" smtClean="0"/>
              <a:t>Most advanced (technical) users can even create their own type of charts if they cannot find it in the list.</a:t>
            </a:r>
            <a:endParaRPr lang="en-GB" sz="1800" dirty="0"/>
          </a:p>
        </p:txBody>
      </p:sp>
      <p:pic>
        <p:nvPicPr>
          <p:cNvPr id="9" name="Picture 8"/>
          <p:cNvPicPr>
            <a:picLocks noChangeAspect="1"/>
          </p:cNvPicPr>
          <p:nvPr/>
        </p:nvPicPr>
        <p:blipFill>
          <a:blip r:embed="rId2"/>
          <a:stretch>
            <a:fillRect/>
          </a:stretch>
        </p:blipFill>
        <p:spPr>
          <a:xfrm>
            <a:off x="3629075" y="3224176"/>
            <a:ext cx="4759349" cy="3085144"/>
          </a:xfrm>
          <a:prstGeom prst="rect">
            <a:avLst/>
          </a:prstGeom>
        </p:spPr>
      </p:pic>
      <p:sp>
        <p:nvSpPr>
          <p:cNvPr id="11" name="Rounded Rectangle 10"/>
          <p:cNvSpPr/>
          <p:nvPr/>
        </p:nvSpPr>
        <p:spPr bwMode="ltGray">
          <a:xfrm>
            <a:off x="6008749" y="3789040"/>
            <a:ext cx="1227547" cy="765857"/>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Tree>
    <p:extLst>
      <p:ext uri="{BB962C8B-B14F-4D97-AF65-F5344CB8AC3E}">
        <p14:creationId xmlns:p14="http://schemas.microsoft.com/office/powerpoint/2010/main" val="3769317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115</a:t>
            </a:fld>
            <a:endParaRPr lang="en-GB"/>
          </a:p>
        </p:txBody>
      </p:sp>
      <p:sp>
        <p:nvSpPr>
          <p:cNvPr id="10" name="Content Placeholder 2"/>
          <p:cNvSpPr txBox="1">
            <a:spLocks/>
          </p:cNvSpPr>
          <p:nvPr/>
        </p:nvSpPr>
        <p:spPr>
          <a:xfrm>
            <a:off x="533400" y="1772816"/>
            <a:ext cx="8215064" cy="14401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smtClean="0">
                <a:solidFill>
                  <a:schemeClr val="tx2"/>
                </a:solidFill>
              </a:rPr>
              <a:t>Creating the chart</a:t>
            </a:r>
            <a:endParaRPr lang="en-GB" sz="1800" b="1" dirty="0">
              <a:solidFill>
                <a:schemeClr val="tx2"/>
              </a:solidFill>
            </a:endParaRPr>
          </a:p>
          <a:p>
            <a:r>
              <a:rPr lang="en-GB" sz="1800" dirty="0" smtClean="0"/>
              <a:t>Once you have selected the chart type, scroll a bit down. You will be able to select your dimensions (the columns of your dataset) and drag them to define the different properties of your chart (axis, labels, colour, etc.). </a:t>
            </a:r>
            <a:endParaRPr lang="en-GB" sz="1800" dirty="0"/>
          </a:p>
        </p:txBody>
      </p:sp>
      <p:pic>
        <p:nvPicPr>
          <p:cNvPr id="3" name="Picture 2"/>
          <p:cNvPicPr>
            <a:picLocks noChangeAspect="1"/>
          </p:cNvPicPr>
          <p:nvPr/>
        </p:nvPicPr>
        <p:blipFill>
          <a:blip r:embed="rId2"/>
          <a:stretch>
            <a:fillRect/>
          </a:stretch>
        </p:blipFill>
        <p:spPr>
          <a:xfrm>
            <a:off x="1828800" y="3365376"/>
            <a:ext cx="5486400" cy="2466975"/>
          </a:xfrm>
          <a:prstGeom prst="rect">
            <a:avLst/>
          </a:prstGeom>
        </p:spPr>
      </p:pic>
      <p:cxnSp>
        <p:nvCxnSpPr>
          <p:cNvPr id="12" name="Curved Connector 11"/>
          <p:cNvCxnSpPr/>
          <p:nvPr/>
        </p:nvCxnSpPr>
        <p:spPr>
          <a:xfrm>
            <a:off x="4355977" y="4577372"/>
            <a:ext cx="864097" cy="37385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3843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116</a:t>
            </a:fld>
            <a:endParaRPr lang="en-GB"/>
          </a:p>
        </p:txBody>
      </p:sp>
      <p:sp>
        <p:nvSpPr>
          <p:cNvPr id="10" name="Content Placeholder 2"/>
          <p:cNvSpPr txBox="1">
            <a:spLocks/>
          </p:cNvSpPr>
          <p:nvPr/>
        </p:nvSpPr>
        <p:spPr>
          <a:xfrm>
            <a:off x="533400" y="1772816"/>
            <a:ext cx="8215064" cy="14401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smtClean="0">
                <a:solidFill>
                  <a:schemeClr val="tx2"/>
                </a:solidFill>
              </a:rPr>
              <a:t>Creating the chart</a:t>
            </a:r>
            <a:endParaRPr lang="en-GB" sz="1800" b="1" dirty="0">
              <a:solidFill>
                <a:schemeClr val="tx2"/>
              </a:solidFill>
            </a:endParaRPr>
          </a:p>
          <a:p>
            <a:r>
              <a:rPr lang="en-GB" sz="1800" dirty="0" smtClean="0"/>
              <a:t>In our example, we decided to draw a clustered </a:t>
            </a:r>
            <a:r>
              <a:rPr lang="en-GB" sz="1800" dirty="0" err="1" smtClean="0"/>
              <a:t>dendrogram</a:t>
            </a:r>
            <a:r>
              <a:rPr lang="en-GB" sz="1800" dirty="0" smtClean="0"/>
              <a:t> using the job and the number of emails per month received in order to compare the number of email received for every job.</a:t>
            </a:r>
            <a:endParaRPr lang="en-GB" sz="1800" dirty="0"/>
          </a:p>
        </p:txBody>
      </p:sp>
      <p:pic>
        <p:nvPicPr>
          <p:cNvPr id="3" name="Picture 2"/>
          <p:cNvPicPr>
            <a:picLocks noChangeAspect="1"/>
          </p:cNvPicPr>
          <p:nvPr/>
        </p:nvPicPr>
        <p:blipFill>
          <a:blip r:embed="rId2"/>
          <a:stretch>
            <a:fillRect/>
          </a:stretch>
        </p:blipFill>
        <p:spPr>
          <a:xfrm>
            <a:off x="1824037" y="3482631"/>
            <a:ext cx="5495925" cy="2505075"/>
          </a:xfrm>
          <a:prstGeom prst="rect">
            <a:avLst/>
          </a:prstGeom>
        </p:spPr>
      </p:pic>
    </p:spTree>
    <p:extLst>
      <p:ext uri="{BB962C8B-B14F-4D97-AF65-F5344CB8AC3E}">
        <p14:creationId xmlns:p14="http://schemas.microsoft.com/office/powerpoint/2010/main" val="13092750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117</a:t>
            </a:fld>
            <a:endParaRPr lang="en-GB"/>
          </a:p>
        </p:txBody>
      </p:sp>
      <p:sp>
        <p:nvSpPr>
          <p:cNvPr id="10" name="Content Placeholder 2"/>
          <p:cNvSpPr txBox="1">
            <a:spLocks/>
          </p:cNvSpPr>
          <p:nvPr/>
        </p:nvSpPr>
        <p:spPr>
          <a:xfrm>
            <a:off x="533400" y="1772816"/>
            <a:ext cx="8215064" cy="14401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smtClean="0">
                <a:solidFill>
                  <a:schemeClr val="tx2"/>
                </a:solidFill>
              </a:rPr>
              <a:t>Customising the chart</a:t>
            </a:r>
            <a:endParaRPr lang="en-GB" sz="1800" b="1" dirty="0">
              <a:solidFill>
                <a:schemeClr val="tx2"/>
              </a:solidFill>
            </a:endParaRPr>
          </a:p>
          <a:p>
            <a:r>
              <a:rPr lang="en-GB" sz="1800" dirty="0" smtClean="0"/>
              <a:t>The chart is generated automatically as you drag the dimensions on the previous screen. If you scroll down, you can see and customise the drawn chart.</a:t>
            </a:r>
            <a:endParaRPr lang="en-GB" sz="1800" dirty="0"/>
          </a:p>
        </p:txBody>
      </p:sp>
      <p:pic>
        <p:nvPicPr>
          <p:cNvPr id="7" name="Picture 6"/>
          <p:cNvPicPr>
            <a:picLocks noChangeAspect="1"/>
          </p:cNvPicPr>
          <p:nvPr/>
        </p:nvPicPr>
        <p:blipFill>
          <a:blip r:embed="rId2"/>
          <a:stretch>
            <a:fillRect/>
          </a:stretch>
        </p:blipFill>
        <p:spPr>
          <a:xfrm>
            <a:off x="2843808" y="3068960"/>
            <a:ext cx="3456384" cy="2944930"/>
          </a:xfrm>
          <a:prstGeom prst="rect">
            <a:avLst/>
          </a:prstGeom>
        </p:spPr>
      </p:pic>
    </p:spTree>
    <p:extLst>
      <p:ext uri="{BB962C8B-B14F-4D97-AF65-F5344CB8AC3E}">
        <p14:creationId xmlns:p14="http://schemas.microsoft.com/office/powerpoint/2010/main" val="7204902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118</a:t>
            </a:fld>
            <a:endParaRPr lang="en-GB"/>
          </a:p>
        </p:txBody>
      </p:sp>
      <p:sp>
        <p:nvSpPr>
          <p:cNvPr id="10" name="Content Placeholder 2"/>
          <p:cNvSpPr txBox="1">
            <a:spLocks/>
          </p:cNvSpPr>
          <p:nvPr/>
        </p:nvSpPr>
        <p:spPr>
          <a:xfrm>
            <a:off x="533400" y="1772816"/>
            <a:ext cx="4038600" cy="32403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smtClean="0">
                <a:solidFill>
                  <a:schemeClr val="tx2"/>
                </a:solidFill>
              </a:rPr>
              <a:t>Visualising the chart</a:t>
            </a:r>
            <a:endParaRPr lang="en-GB" sz="1800" b="1" dirty="0">
              <a:solidFill>
                <a:schemeClr val="tx2"/>
              </a:solidFill>
            </a:endParaRPr>
          </a:p>
          <a:p>
            <a:r>
              <a:rPr lang="en-GB" sz="1800" dirty="0" smtClean="0"/>
              <a:t>Once customised, the final chart can be seen. In our case, we can conclude, for instance, that people working in retail receive less emails than lawyers. </a:t>
            </a:r>
            <a:r>
              <a:rPr lang="en-GB" sz="1800" dirty="0" err="1" smtClean="0"/>
              <a:t>RAW’s</a:t>
            </a:r>
            <a:r>
              <a:rPr lang="en-GB" sz="1800" dirty="0" smtClean="0"/>
              <a:t> features are quite simple and sometimes more are needed to drawn relevant conclusions (e.g., no calculation feature allowing you to compute the average).</a:t>
            </a:r>
            <a:endParaRPr lang="en-GB" sz="1800" dirty="0"/>
          </a:p>
        </p:txBody>
      </p:sp>
      <p:pic>
        <p:nvPicPr>
          <p:cNvPr id="7" name="Picture 6"/>
          <p:cNvPicPr>
            <a:picLocks noChangeAspect="1"/>
          </p:cNvPicPr>
          <p:nvPr/>
        </p:nvPicPr>
        <p:blipFill>
          <a:blip r:embed="rId2"/>
          <a:stretch>
            <a:fillRect/>
          </a:stretch>
        </p:blipFill>
        <p:spPr>
          <a:xfrm>
            <a:off x="4976504" y="1772816"/>
            <a:ext cx="3634096" cy="3096344"/>
          </a:xfrm>
          <a:prstGeom prst="rect">
            <a:avLst/>
          </a:prstGeom>
        </p:spPr>
      </p:pic>
    </p:spTree>
    <p:extLst>
      <p:ext uri="{BB962C8B-B14F-4D97-AF65-F5344CB8AC3E}">
        <p14:creationId xmlns:p14="http://schemas.microsoft.com/office/powerpoint/2010/main" val="36795612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Raw</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119</a:t>
            </a:fld>
            <a:endParaRPr lang="en-GB"/>
          </a:p>
        </p:txBody>
      </p:sp>
      <p:sp>
        <p:nvSpPr>
          <p:cNvPr id="10" name="Content Placeholder 2"/>
          <p:cNvSpPr txBox="1">
            <a:spLocks/>
          </p:cNvSpPr>
          <p:nvPr/>
        </p:nvSpPr>
        <p:spPr>
          <a:xfrm>
            <a:off x="533400" y="1772816"/>
            <a:ext cx="8215064" cy="144016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b="1" dirty="0" smtClean="0">
                <a:solidFill>
                  <a:schemeClr val="tx2"/>
                </a:solidFill>
              </a:rPr>
              <a:t>Exporting the chart</a:t>
            </a:r>
            <a:endParaRPr lang="en-GB" sz="1800" b="1" dirty="0">
              <a:solidFill>
                <a:schemeClr val="tx2"/>
              </a:solidFill>
            </a:endParaRPr>
          </a:p>
          <a:p>
            <a:r>
              <a:rPr lang="en-GB" sz="1800" dirty="0" smtClean="0"/>
              <a:t>Finally, you chart can be exported in different formats or the generated HTML code can be copied directly into any web page.</a:t>
            </a:r>
            <a:endParaRPr lang="en-GB" sz="1800" dirty="0"/>
          </a:p>
        </p:txBody>
      </p:sp>
      <p:pic>
        <p:nvPicPr>
          <p:cNvPr id="7" name="Picture 6"/>
          <p:cNvPicPr>
            <a:picLocks noChangeAspect="1"/>
          </p:cNvPicPr>
          <p:nvPr/>
        </p:nvPicPr>
        <p:blipFill>
          <a:blip r:embed="rId2"/>
          <a:stretch>
            <a:fillRect/>
          </a:stretch>
        </p:blipFill>
        <p:spPr>
          <a:xfrm>
            <a:off x="516401" y="3749104"/>
            <a:ext cx="8232063" cy="1468004"/>
          </a:xfrm>
          <a:prstGeom prst="rect">
            <a:avLst/>
          </a:prstGeom>
        </p:spPr>
      </p:pic>
    </p:spTree>
    <p:extLst>
      <p:ext uri="{BB962C8B-B14F-4D97-AF65-F5344CB8AC3E}">
        <p14:creationId xmlns:p14="http://schemas.microsoft.com/office/powerpoint/2010/main" val="3011843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Why </a:t>
            </a:r>
            <a:r>
              <a:rPr lang="en-GB" sz="2000" b="0" i="0" dirty="0" smtClean="0"/>
              <a:t>visualise?</a:t>
            </a:r>
            <a:endParaRPr lang="en-GB" dirty="0"/>
          </a:p>
        </p:txBody>
      </p:sp>
      <p:sp>
        <p:nvSpPr>
          <p:cNvPr id="3" name="Content Placeholder 2"/>
          <p:cNvSpPr>
            <a:spLocks noGrp="1"/>
          </p:cNvSpPr>
          <p:nvPr>
            <p:ph sz="quarter" idx="15"/>
          </p:nvPr>
        </p:nvSpPr>
        <p:spPr>
          <a:xfrm>
            <a:off x="533400" y="1844824"/>
            <a:ext cx="8077200" cy="4327376"/>
          </a:xfrm>
        </p:spPr>
        <p:txBody>
          <a:bodyPr/>
          <a:lstStyle/>
          <a:p>
            <a:r>
              <a:rPr lang="en-GB" sz="1800" b="1" dirty="0">
                <a:solidFill>
                  <a:schemeClr val="tx2"/>
                </a:solidFill>
              </a:rPr>
              <a:t>To Analyse</a:t>
            </a:r>
          </a:p>
          <a:p>
            <a:r>
              <a:rPr lang="en-GB" sz="1600" dirty="0" smtClean="0"/>
              <a:t>The </a:t>
            </a:r>
            <a:r>
              <a:rPr lang="en-GB" sz="1600" dirty="0"/>
              <a:t>outcome of </a:t>
            </a:r>
            <a:r>
              <a:rPr lang="en-GB" sz="1600" dirty="0" smtClean="0"/>
              <a:t>the </a:t>
            </a:r>
            <a:r>
              <a:rPr lang="en-GB" sz="1600" dirty="0"/>
              <a:t>above </a:t>
            </a:r>
            <a:r>
              <a:rPr lang="en-GB" sz="1600" dirty="0" smtClean="0"/>
              <a:t>charts and graphs helps </a:t>
            </a:r>
            <a:r>
              <a:rPr lang="en-GB" sz="1600" dirty="0"/>
              <a:t>us detect:</a:t>
            </a:r>
          </a:p>
          <a:p>
            <a:pPr marL="990600" indent="-342900">
              <a:buFont typeface="Arial" panose="020B0604020202020204" pitchFamily="34" charset="0"/>
              <a:buChar char="•"/>
            </a:pPr>
            <a:r>
              <a:rPr lang="en-GB" sz="1600" b="1" dirty="0">
                <a:solidFill>
                  <a:schemeClr val="accent5"/>
                </a:solidFill>
              </a:rPr>
              <a:t>Trends</a:t>
            </a:r>
          </a:p>
          <a:p>
            <a:pPr marL="990600" indent="-342900">
              <a:buFont typeface="Arial" panose="020B0604020202020204" pitchFamily="34" charset="0"/>
              <a:buChar char="•"/>
            </a:pPr>
            <a:r>
              <a:rPr lang="en-GB" sz="1600" b="1" dirty="0">
                <a:solidFill>
                  <a:schemeClr val="accent5"/>
                </a:solidFill>
              </a:rPr>
              <a:t>Anomalies</a:t>
            </a:r>
          </a:p>
          <a:p>
            <a:pPr marL="990600" indent="-342900">
              <a:buFont typeface="Arial" panose="020B0604020202020204" pitchFamily="34" charset="0"/>
              <a:buChar char="•"/>
            </a:pPr>
            <a:r>
              <a:rPr lang="en-GB" sz="1600" b="1" dirty="0">
                <a:solidFill>
                  <a:schemeClr val="accent5"/>
                </a:solidFill>
              </a:rPr>
              <a:t>Correlations</a:t>
            </a:r>
          </a:p>
          <a:p>
            <a:pPr marL="990600" indent="-342900">
              <a:buFont typeface="Arial" panose="020B0604020202020204" pitchFamily="34" charset="0"/>
              <a:buChar char="•"/>
            </a:pPr>
            <a:r>
              <a:rPr lang="en-GB" sz="1600" b="1" dirty="0">
                <a:solidFill>
                  <a:schemeClr val="accent5"/>
                </a:solidFill>
              </a:rPr>
              <a:t>Patterns</a:t>
            </a:r>
          </a:p>
          <a:p>
            <a:pPr indent="0"/>
            <a:r>
              <a:rPr lang="en-GB" sz="1600" dirty="0"/>
              <a:t>and  eventually make:</a:t>
            </a:r>
          </a:p>
          <a:p>
            <a:pPr marL="990600" indent="-457200">
              <a:buFont typeface="Arial" panose="020B0604020202020204" pitchFamily="34" charset="0"/>
              <a:buChar char="•"/>
            </a:pPr>
            <a:r>
              <a:rPr lang="en-GB" sz="1600" b="1" dirty="0">
                <a:solidFill>
                  <a:schemeClr val="accent5"/>
                </a:solidFill>
              </a:rPr>
              <a:t>Decisions</a:t>
            </a:r>
          </a:p>
          <a:p>
            <a:pPr marL="990600" indent="-342900">
              <a:buFont typeface="Arial" panose="020B0604020202020204" pitchFamily="34" charset="0"/>
              <a:buChar char="•"/>
            </a:pPr>
            <a:endParaRPr lang="en-GB" sz="3200" dirty="0">
              <a:solidFill>
                <a:schemeClr val="accent1"/>
              </a:solidFill>
            </a:endParaRPr>
          </a:p>
        </p:txBody>
      </p:sp>
      <p:sp>
        <p:nvSpPr>
          <p:cNvPr id="15" name="Freeform 1279"/>
          <p:cNvSpPr>
            <a:spLocks noEditPoints="1"/>
          </p:cNvSpPr>
          <p:nvPr/>
        </p:nvSpPr>
        <p:spPr bwMode="auto">
          <a:xfrm flipH="1">
            <a:off x="3175018" y="2975138"/>
            <a:ext cx="598679" cy="597878"/>
          </a:xfrm>
          <a:custGeom>
            <a:avLst/>
            <a:gdLst/>
            <a:ahLst/>
            <a:cxnLst>
              <a:cxn ang="0">
                <a:pos x="546" y="44"/>
              </a:cxn>
              <a:cxn ang="0">
                <a:pos x="1048" y="546"/>
              </a:cxn>
              <a:cxn ang="0">
                <a:pos x="546" y="1049"/>
              </a:cxn>
              <a:cxn ang="0">
                <a:pos x="43" y="546"/>
              </a:cxn>
              <a:cxn ang="0">
                <a:pos x="546" y="44"/>
              </a:cxn>
              <a:cxn ang="0">
                <a:pos x="546" y="0"/>
              </a:cxn>
              <a:cxn ang="0">
                <a:pos x="0" y="546"/>
              </a:cxn>
              <a:cxn ang="0">
                <a:pos x="546" y="1092"/>
              </a:cxn>
              <a:cxn ang="0">
                <a:pos x="1092" y="546"/>
              </a:cxn>
              <a:cxn ang="0">
                <a:pos x="546" y="0"/>
              </a:cxn>
              <a:cxn ang="0">
                <a:pos x="634" y="167"/>
              </a:cxn>
              <a:cxn ang="0">
                <a:pos x="371" y="430"/>
              </a:cxn>
              <a:cxn ang="0">
                <a:pos x="634" y="694"/>
              </a:cxn>
              <a:cxn ang="0">
                <a:pos x="897" y="430"/>
              </a:cxn>
              <a:cxn ang="0">
                <a:pos x="634" y="167"/>
              </a:cxn>
              <a:cxn ang="0">
                <a:pos x="634" y="628"/>
              </a:cxn>
              <a:cxn ang="0">
                <a:pos x="437" y="430"/>
              </a:cxn>
              <a:cxn ang="0">
                <a:pos x="634" y="233"/>
              </a:cxn>
              <a:cxn ang="0">
                <a:pos x="831" y="430"/>
              </a:cxn>
              <a:cxn ang="0">
                <a:pos x="634" y="628"/>
              </a:cxn>
              <a:cxn ang="0">
                <a:pos x="504" y="452"/>
              </a:cxn>
              <a:cxn ang="0">
                <a:pos x="483" y="430"/>
              </a:cxn>
              <a:cxn ang="0">
                <a:pos x="634" y="279"/>
              </a:cxn>
              <a:cxn ang="0">
                <a:pos x="656" y="300"/>
              </a:cxn>
              <a:cxn ang="0">
                <a:pos x="634" y="322"/>
              </a:cxn>
              <a:cxn ang="0">
                <a:pos x="526" y="430"/>
              </a:cxn>
              <a:cxn ang="0">
                <a:pos x="504" y="452"/>
              </a:cxn>
              <a:cxn ang="0">
                <a:pos x="465" y="686"/>
              </a:cxn>
              <a:cxn ang="0">
                <a:pos x="298" y="853"/>
              </a:cxn>
              <a:cxn ang="0">
                <a:pos x="255" y="871"/>
              </a:cxn>
              <a:cxn ang="0">
                <a:pos x="212" y="853"/>
              </a:cxn>
              <a:cxn ang="0">
                <a:pos x="212" y="767"/>
              </a:cxn>
              <a:cxn ang="0">
                <a:pos x="379" y="600"/>
              </a:cxn>
              <a:cxn ang="0">
                <a:pos x="465" y="686"/>
              </a:cxn>
            </a:cxnLst>
            <a:rect l="0" t="0" r="r" b="b"/>
            <a:pathLst>
              <a:path w="1092" h="1092">
                <a:moveTo>
                  <a:pt x="546" y="44"/>
                </a:moveTo>
                <a:cubicBezTo>
                  <a:pt x="823" y="44"/>
                  <a:pt x="1048" y="269"/>
                  <a:pt x="1048" y="546"/>
                </a:cubicBezTo>
                <a:cubicBezTo>
                  <a:pt x="1048" y="824"/>
                  <a:pt x="823" y="1049"/>
                  <a:pt x="546" y="1049"/>
                </a:cubicBezTo>
                <a:cubicBezTo>
                  <a:pt x="269" y="1049"/>
                  <a:pt x="43" y="824"/>
                  <a:pt x="43" y="546"/>
                </a:cubicBezTo>
                <a:cubicBezTo>
                  <a:pt x="43" y="269"/>
                  <a:pt x="269" y="44"/>
                  <a:pt x="546" y="44"/>
                </a:cubicBezTo>
                <a:moveTo>
                  <a:pt x="546" y="0"/>
                </a:moveTo>
                <a:cubicBezTo>
                  <a:pt x="244" y="0"/>
                  <a:pt x="0" y="245"/>
                  <a:pt x="0" y="546"/>
                </a:cubicBezTo>
                <a:cubicBezTo>
                  <a:pt x="0" y="848"/>
                  <a:pt x="244" y="1092"/>
                  <a:pt x="546" y="1092"/>
                </a:cubicBezTo>
                <a:cubicBezTo>
                  <a:pt x="847" y="1092"/>
                  <a:pt x="1092" y="848"/>
                  <a:pt x="1092" y="546"/>
                </a:cubicBezTo>
                <a:cubicBezTo>
                  <a:pt x="1092" y="245"/>
                  <a:pt x="847" y="0"/>
                  <a:pt x="546" y="0"/>
                </a:cubicBezTo>
                <a:close/>
                <a:moveTo>
                  <a:pt x="634" y="167"/>
                </a:moveTo>
                <a:cubicBezTo>
                  <a:pt x="489" y="167"/>
                  <a:pt x="371" y="285"/>
                  <a:pt x="371" y="430"/>
                </a:cubicBezTo>
                <a:cubicBezTo>
                  <a:pt x="371" y="576"/>
                  <a:pt x="489" y="694"/>
                  <a:pt x="634" y="694"/>
                </a:cubicBezTo>
                <a:cubicBezTo>
                  <a:pt x="779" y="694"/>
                  <a:pt x="897" y="576"/>
                  <a:pt x="897" y="430"/>
                </a:cubicBezTo>
                <a:cubicBezTo>
                  <a:pt x="897" y="285"/>
                  <a:pt x="779" y="167"/>
                  <a:pt x="634" y="167"/>
                </a:cubicBezTo>
                <a:close/>
                <a:moveTo>
                  <a:pt x="634" y="628"/>
                </a:moveTo>
                <a:cubicBezTo>
                  <a:pt x="525" y="628"/>
                  <a:pt x="437" y="539"/>
                  <a:pt x="437" y="430"/>
                </a:cubicBezTo>
                <a:cubicBezTo>
                  <a:pt x="437" y="322"/>
                  <a:pt x="525" y="233"/>
                  <a:pt x="634" y="233"/>
                </a:cubicBezTo>
                <a:cubicBezTo>
                  <a:pt x="743" y="233"/>
                  <a:pt x="831" y="322"/>
                  <a:pt x="831" y="430"/>
                </a:cubicBezTo>
                <a:cubicBezTo>
                  <a:pt x="831" y="539"/>
                  <a:pt x="743" y="628"/>
                  <a:pt x="634" y="628"/>
                </a:cubicBezTo>
                <a:close/>
                <a:moveTo>
                  <a:pt x="504" y="452"/>
                </a:moveTo>
                <a:cubicBezTo>
                  <a:pt x="492" y="452"/>
                  <a:pt x="483" y="442"/>
                  <a:pt x="483" y="430"/>
                </a:cubicBezTo>
                <a:cubicBezTo>
                  <a:pt x="483" y="347"/>
                  <a:pt x="551" y="279"/>
                  <a:pt x="634" y="279"/>
                </a:cubicBezTo>
                <a:cubicBezTo>
                  <a:pt x="646" y="279"/>
                  <a:pt x="656" y="289"/>
                  <a:pt x="656" y="300"/>
                </a:cubicBezTo>
                <a:cubicBezTo>
                  <a:pt x="656" y="312"/>
                  <a:pt x="646" y="322"/>
                  <a:pt x="634" y="322"/>
                </a:cubicBezTo>
                <a:cubicBezTo>
                  <a:pt x="574" y="322"/>
                  <a:pt x="526" y="371"/>
                  <a:pt x="526" y="430"/>
                </a:cubicBezTo>
                <a:cubicBezTo>
                  <a:pt x="526" y="442"/>
                  <a:pt x="516" y="452"/>
                  <a:pt x="504" y="452"/>
                </a:cubicBezTo>
                <a:close/>
                <a:moveTo>
                  <a:pt x="465" y="686"/>
                </a:moveTo>
                <a:cubicBezTo>
                  <a:pt x="298" y="853"/>
                  <a:pt x="298" y="853"/>
                  <a:pt x="298" y="853"/>
                </a:cubicBezTo>
                <a:cubicBezTo>
                  <a:pt x="286" y="865"/>
                  <a:pt x="270" y="871"/>
                  <a:pt x="255" y="871"/>
                </a:cubicBezTo>
                <a:cubicBezTo>
                  <a:pt x="239" y="871"/>
                  <a:pt x="224" y="865"/>
                  <a:pt x="212" y="853"/>
                </a:cubicBezTo>
                <a:cubicBezTo>
                  <a:pt x="188" y="829"/>
                  <a:pt x="188" y="791"/>
                  <a:pt x="212" y="767"/>
                </a:cubicBezTo>
                <a:cubicBezTo>
                  <a:pt x="379" y="600"/>
                  <a:pt x="379" y="600"/>
                  <a:pt x="379" y="600"/>
                </a:cubicBezTo>
                <a:cubicBezTo>
                  <a:pt x="402" y="634"/>
                  <a:pt x="431" y="663"/>
                  <a:pt x="465" y="686"/>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sp>
        <p:nvSpPr>
          <p:cNvPr id="16" name="Freeform 2296"/>
          <p:cNvSpPr>
            <a:spLocks noEditPoints="1"/>
          </p:cNvSpPr>
          <p:nvPr/>
        </p:nvSpPr>
        <p:spPr bwMode="auto">
          <a:xfrm>
            <a:off x="3164694" y="4221088"/>
            <a:ext cx="609004" cy="576064"/>
          </a:xfrm>
          <a:custGeom>
            <a:avLst/>
            <a:gdLst/>
            <a:ahLst/>
            <a:cxnLst>
              <a:cxn ang="0">
                <a:pos x="1049" y="546"/>
              </a:cxn>
              <a:cxn ang="0">
                <a:pos x="43" y="546"/>
              </a:cxn>
              <a:cxn ang="0">
                <a:pos x="546" y="0"/>
              </a:cxn>
              <a:cxn ang="0">
                <a:pos x="546" y="1092"/>
              </a:cxn>
              <a:cxn ang="0">
                <a:pos x="546" y="0"/>
              </a:cxn>
              <a:cxn ang="0">
                <a:pos x="870" y="437"/>
              </a:cxn>
              <a:cxn ang="0">
                <a:pos x="870" y="314"/>
              </a:cxn>
              <a:cxn ang="0">
                <a:pos x="949" y="463"/>
              </a:cxn>
              <a:cxn ang="0">
                <a:pos x="870" y="519"/>
              </a:cxn>
              <a:cxn ang="0">
                <a:pos x="791" y="463"/>
              </a:cxn>
              <a:cxn ang="0">
                <a:pos x="782" y="466"/>
              </a:cxn>
              <a:cxn ang="0">
                <a:pos x="935" y="761"/>
              </a:cxn>
              <a:cxn ang="0">
                <a:pos x="987" y="486"/>
              </a:cxn>
              <a:cxn ang="0">
                <a:pos x="310" y="568"/>
              </a:cxn>
              <a:cxn ang="0">
                <a:pos x="301" y="463"/>
              </a:cxn>
              <a:cxn ang="0">
                <a:pos x="222" y="519"/>
              </a:cxn>
              <a:cxn ang="0">
                <a:pos x="143" y="463"/>
              </a:cxn>
              <a:cxn ang="0">
                <a:pos x="101" y="546"/>
              </a:cxn>
              <a:cxn ang="0">
                <a:pos x="310" y="568"/>
              </a:cxn>
              <a:cxn ang="0">
                <a:pos x="546" y="281"/>
              </a:cxn>
              <a:cxn ang="0">
                <a:pos x="546" y="124"/>
              </a:cxn>
              <a:cxn ang="0">
                <a:pos x="546" y="991"/>
              </a:cxn>
              <a:cxn ang="0">
                <a:pos x="546" y="545"/>
              </a:cxn>
              <a:cxn ang="0">
                <a:pos x="443" y="631"/>
              </a:cxn>
              <a:cxn ang="0">
                <a:pos x="314" y="654"/>
              </a:cxn>
              <a:cxn ang="0">
                <a:pos x="546" y="991"/>
              </a:cxn>
              <a:cxn ang="0">
                <a:pos x="222" y="437"/>
              </a:cxn>
              <a:cxn ang="0">
                <a:pos x="222" y="314"/>
              </a:cxn>
              <a:cxn ang="0">
                <a:pos x="750" y="544"/>
              </a:cxn>
              <a:cxn ang="0">
                <a:pos x="750" y="375"/>
              </a:cxn>
              <a:cxn ang="0">
                <a:pos x="681" y="303"/>
              </a:cxn>
              <a:cxn ang="0">
                <a:pos x="546" y="379"/>
              </a:cxn>
              <a:cxn ang="0">
                <a:pos x="411" y="303"/>
              </a:cxn>
              <a:cxn ang="0">
                <a:pos x="342" y="378"/>
              </a:cxn>
              <a:cxn ang="0">
                <a:pos x="342" y="631"/>
              </a:cxn>
              <a:cxn ang="0">
                <a:pos x="411" y="631"/>
              </a:cxn>
              <a:cxn ang="0">
                <a:pos x="443" y="462"/>
              </a:cxn>
              <a:cxn ang="0">
                <a:pos x="546" y="478"/>
              </a:cxn>
              <a:cxn ang="0">
                <a:pos x="650" y="466"/>
              </a:cxn>
              <a:cxn ang="0">
                <a:pos x="682" y="506"/>
              </a:cxn>
            </a:cxnLst>
            <a:rect l="0" t="0" r="r" b="b"/>
            <a:pathLst>
              <a:path w="1092" h="1092">
                <a:moveTo>
                  <a:pt x="546" y="43"/>
                </a:moveTo>
                <a:cubicBezTo>
                  <a:pt x="823" y="43"/>
                  <a:pt x="1049" y="269"/>
                  <a:pt x="1049" y="546"/>
                </a:cubicBezTo>
                <a:cubicBezTo>
                  <a:pt x="1049" y="823"/>
                  <a:pt x="823" y="1049"/>
                  <a:pt x="546" y="1049"/>
                </a:cubicBezTo>
                <a:cubicBezTo>
                  <a:pt x="269" y="1049"/>
                  <a:pt x="43" y="823"/>
                  <a:pt x="43" y="546"/>
                </a:cubicBezTo>
                <a:cubicBezTo>
                  <a:pt x="43" y="269"/>
                  <a:pt x="269" y="43"/>
                  <a:pt x="546" y="43"/>
                </a:cubicBezTo>
                <a:moveTo>
                  <a:pt x="546" y="0"/>
                </a:moveTo>
                <a:cubicBezTo>
                  <a:pt x="244" y="0"/>
                  <a:pt x="0" y="244"/>
                  <a:pt x="0" y="546"/>
                </a:cubicBezTo>
                <a:cubicBezTo>
                  <a:pt x="0" y="848"/>
                  <a:pt x="244" y="1092"/>
                  <a:pt x="546" y="1092"/>
                </a:cubicBezTo>
                <a:cubicBezTo>
                  <a:pt x="848" y="1092"/>
                  <a:pt x="1092" y="848"/>
                  <a:pt x="1092" y="546"/>
                </a:cubicBezTo>
                <a:cubicBezTo>
                  <a:pt x="1092" y="244"/>
                  <a:pt x="848" y="0"/>
                  <a:pt x="546" y="0"/>
                </a:cubicBezTo>
                <a:close/>
                <a:moveTo>
                  <a:pt x="809" y="376"/>
                </a:moveTo>
                <a:cubicBezTo>
                  <a:pt x="809" y="410"/>
                  <a:pt x="836" y="437"/>
                  <a:pt x="870" y="437"/>
                </a:cubicBezTo>
                <a:cubicBezTo>
                  <a:pt x="904" y="437"/>
                  <a:pt x="931" y="410"/>
                  <a:pt x="931" y="376"/>
                </a:cubicBezTo>
                <a:cubicBezTo>
                  <a:pt x="931" y="342"/>
                  <a:pt x="904" y="314"/>
                  <a:pt x="870" y="314"/>
                </a:cubicBezTo>
                <a:cubicBezTo>
                  <a:pt x="836" y="314"/>
                  <a:pt x="809" y="342"/>
                  <a:pt x="809" y="376"/>
                </a:cubicBezTo>
                <a:close/>
                <a:moveTo>
                  <a:pt x="949" y="463"/>
                </a:moveTo>
                <a:cubicBezTo>
                  <a:pt x="908" y="463"/>
                  <a:pt x="908" y="463"/>
                  <a:pt x="908" y="463"/>
                </a:cubicBezTo>
                <a:cubicBezTo>
                  <a:pt x="870" y="519"/>
                  <a:pt x="870" y="519"/>
                  <a:pt x="870" y="519"/>
                </a:cubicBezTo>
                <a:cubicBezTo>
                  <a:pt x="832" y="463"/>
                  <a:pt x="832" y="463"/>
                  <a:pt x="832" y="463"/>
                </a:cubicBezTo>
                <a:cubicBezTo>
                  <a:pt x="791" y="463"/>
                  <a:pt x="791" y="463"/>
                  <a:pt x="791" y="463"/>
                </a:cubicBezTo>
                <a:cubicBezTo>
                  <a:pt x="788" y="463"/>
                  <a:pt x="785" y="463"/>
                  <a:pt x="782" y="464"/>
                </a:cubicBezTo>
                <a:cubicBezTo>
                  <a:pt x="782" y="465"/>
                  <a:pt x="782" y="465"/>
                  <a:pt x="782" y="466"/>
                </a:cubicBezTo>
                <a:cubicBezTo>
                  <a:pt x="782" y="568"/>
                  <a:pt x="782" y="568"/>
                  <a:pt x="782" y="568"/>
                </a:cubicBezTo>
                <a:cubicBezTo>
                  <a:pt x="843" y="619"/>
                  <a:pt x="893" y="687"/>
                  <a:pt x="935" y="761"/>
                </a:cubicBezTo>
                <a:cubicBezTo>
                  <a:pt x="970" y="698"/>
                  <a:pt x="991" y="624"/>
                  <a:pt x="991" y="546"/>
                </a:cubicBezTo>
                <a:cubicBezTo>
                  <a:pt x="991" y="526"/>
                  <a:pt x="989" y="506"/>
                  <a:pt x="987" y="486"/>
                </a:cubicBezTo>
                <a:cubicBezTo>
                  <a:pt x="980" y="472"/>
                  <a:pt x="965" y="463"/>
                  <a:pt x="949" y="463"/>
                </a:cubicBezTo>
                <a:close/>
                <a:moveTo>
                  <a:pt x="310" y="568"/>
                </a:moveTo>
                <a:cubicBezTo>
                  <a:pt x="310" y="464"/>
                  <a:pt x="310" y="464"/>
                  <a:pt x="310" y="464"/>
                </a:cubicBezTo>
                <a:cubicBezTo>
                  <a:pt x="307" y="463"/>
                  <a:pt x="304" y="463"/>
                  <a:pt x="301" y="463"/>
                </a:cubicBezTo>
                <a:cubicBezTo>
                  <a:pt x="260" y="463"/>
                  <a:pt x="260" y="463"/>
                  <a:pt x="260" y="463"/>
                </a:cubicBezTo>
                <a:cubicBezTo>
                  <a:pt x="222" y="519"/>
                  <a:pt x="222" y="519"/>
                  <a:pt x="222" y="519"/>
                </a:cubicBezTo>
                <a:cubicBezTo>
                  <a:pt x="184" y="463"/>
                  <a:pt x="184" y="463"/>
                  <a:pt x="184" y="463"/>
                </a:cubicBezTo>
                <a:cubicBezTo>
                  <a:pt x="143" y="463"/>
                  <a:pt x="143" y="463"/>
                  <a:pt x="143" y="463"/>
                </a:cubicBezTo>
                <a:cubicBezTo>
                  <a:pt x="127" y="463"/>
                  <a:pt x="112" y="472"/>
                  <a:pt x="105" y="487"/>
                </a:cubicBezTo>
                <a:cubicBezTo>
                  <a:pt x="103" y="506"/>
                  <a:pt x="101" y="526"/>
                  <a:pt x="101" y="546"/>
                </a:cubicBezTo>
                <a:cubicBezTo>
                  <a:pt x="101" y="624"/>
                  <a:pt x="121" y="698"/>
                  <a:pt x="157" y="761"/>
                </a:cubicBezTo>
                <a:cubicBezTo>
                  <a:pt x="199" y="687"/>
                  <a:pt x="249" y="619"/>
                  <a:pt x="310" y="568"/>
                </a:cubicBezTo>
                <a:close/>
                <a:moveTo>
                  <a:pt x="468" y="202"/>
                </a:moveTo>
                <a:cubicBezTo>
                  <a:pt x="468" y="246"/>
                  <a:pt x="503" y="281"/>
                  <a:pt x="546" y="281"/>
                </a:cubicBezTo>
                <a:cubicBezTo>
                  <a:pt x="589" y="281"/>
                  <a:pt x="624" y="246"/>
                  <a:pt x="624" y="202"/>
                </a:cubicBezTo>
                <a:cubicBezTo>
                  <a:pt x="624" y="159"/>
                  <a:pt x="589" y="124"/>
                  <a:pt x="546" y="124"/>
                </a:cubicBezTo>
                <a:cubicBezTo>
                  <a:pt x="503" y="124"/>
                  <a:pt x="468" y="159"/>
                  <a:pt x="468" y="202"/>
                </a:cubicBezTo>
                <a:close/>
                <a:moveTo>
                  <a:pt x="546" y="991"/>
                </a:moveTo>
                <a:cubicBezTo>
                  <a:pt x="687" y="991"/>
                  <a:pt x="812" y="925"/>
                  <a:pt x="894" y="823"/>
                </a:cubicBezTo>
                <a:cubicBezTo>
                  <a:pt x="816" y="672"/>
                  <a:pt x="704" y="545"/>
                  <a:pt x="546" y="545"/>
                </a:cubicBezTo>
                <a:cubicBezTo>
                  <a:pt x="509" y="545"/>
                  <a:pt x="475" y="552"/>
                  <a:pt x="443" y="564"/>
                </a:cubicBezTo>
                <a:cubicBezTo>
                  <a:pt x="443" y="631"/>
                  <a:pt x="443" y="631"/>
                  <a:pt x="443" y="631"/>
                </a:cubicBezTo>
                <a:cubicBezTo>
                  <a:pt x="443" y="667"/>
                  <a:pt x="413" y="697"/>
                  <a:pt x="376" y="697"/>
                </a:cubicBezTo>
                <a:cubicBezTo>
                  <a:pt x="348" y="697"/>
                  <a:pt x="324" y="679"/>
                  <a:pt x="314" y="654"/>
                </a:cubicBezTo>
                <a:cubicBezTo>
                  <a:pt x="269" y="701"/>
                  <a:pt x="231" y="760"/>
                  <a:pt x="198" y="823"/>
                </a:cubicBezTo>
                <a:cubicBezTo>
                  <a:pt x="280" y="925"/>
                  <a:pt x="405" y="991"/>
                  <a:pt x="546" y="991"/>
                </a:cubicBezTo>
                <a:close/>
                <a:moveTo>
                  <a:pt x="161" y="376"/>
                </a:moveTo>
                <a:cubicBezTo>
                  <a:pt x="161" y="410"/>
                  <a:pt x="188" y="437"/>
                  <a:pt x="222" y="437"/>
                </a:cubicBezTo>
                <a:cubicBezTo>
                  <a:pt x="256" y="437"/>
                  <a:pt x="283" y="410"/>
                  <a:pt x="283" y="376"/>
                </a:cubicBezTo>
                <a:cubicBezTo>
                  <a:pt x="283" y="342"/>
                  <a:pt x="256" y="314"/>
                  <a:pt x="222" y="314"/>
                </a:cubicBezTo>
                <a:cubicBezTo>
                  <a:pt x="188" y="314"/>
                  <a:pt x="161" y="342"/>
                  <a:pt x="161" y="376"/>
                </a:cubicBezTo>
                <a:close/>
                <a:moveTo>
                  <a:pt x="750" y="544"/>
                </a:moveTo>
                <a:cubicBezTo>
                  <a:pt x="750" y="378"/>
                  <a:pt x="750" y="378"/>
                  <a:pt x="750" y="378"/>
                </a:cubicBezTo>
                <a:cubicBezTo>
                  <a:pt x="750" y="377"/>
                  <a:pt x="750" y="376"/>
                  <a:pt x="750" y="375"/>
                </a:cubicBezTo>
                <a:cubicBezTo>
                  <a:pt x="750" y="372"/>
                  <a:pt x="750" y="372"/>
                  <a:pt x="750" y="372"/>
                </a:cubicBezTo>
                <a:cubicBezTo>
                  <a:pt x="750" y="334"/>
                  <a:pt x="719" y="303"/>
                  <a:pt x="681" y="303"/>
                </a:cubicBezTo>
                <a:cubicBezTo>
                  <a:pt x="603" y="303"/>
                  <a:pt x="603" y="303"/>
                  <a:pt x="603" y="303"/>
                </a:cubicBezTo>
                <a:cubicBezTo>
                  <a:pt x="546" y="379"/>
                  <a:pt x="546" y="379"/>
                  <a:pt x="546" y="379"/>
                </a:cubicBezTo>
                <a:cubicBezTo>
                  <a:pt x="489" y="303"/>
                  <a:pt x="489" y="303"/>
                  <a:pt x="489" y="303"/>
                </a:cubicBezTo>
                <a:cubicBezTo>
                  <a:pt x="411" y="303"/>
                  <a:pt x="411" y="303"/>
                  <a:pt x="411" y="303"/>
                </a:cubicBezTo>
                <a:cubicBezTo>
                  <a:pt x="373" y="303"/>
                  <a:pt x="342" y="334"/>
                  <a:pt x="342" y="372"/>
                </a:cubicBezTo>
                <a:cubicBezTo>
                  <a:pt x="342" y="378"/>
                  <a:pt x="342" y="378"/>
                  <a:pt x="342" y="378"/>
                </a:cubicBezTo>
                <a:cubicBezTo>
                  <a:pt x="342" y="406"/>
                  <a:pt x="342" y="406"/>
                  <a:pt x="342" y="406"/>
                </a:cubicBezTo>
                <a:cubicBezTo>
                  <a:pt x="342" y="631"/>
                  <a:pt x="342" y="631"/>
                  <a:pt x="342" y="631"/>
                </a:cubicBezTo>
                <a:cubicBezTo>
                  <a:pt x="342" y="650"/>
                  <a:pt x="357" y="665"/>
                  <a:pt x="376" y="665"/>
                </a:cubicBezTo>
                <a:cubicBezTo>
                  <a:pt x="395" y="665"/>
                  <a:pt x="411" y="650"/>
                  <a:pt x="411" y="631"/>
                </a:cubicBezTo>
                <a:cubicBezTo>
                  <a:pt x="411" y="406"/>
                  <a:pt x="411" y="406"/>
                  <a:pt x="411" y="406"/>
                </a:cubicBezTo>
                <a:cubicBezTo>
                  <a:pt x="430" y="417"/>
                  <a:pt x="443" y="438"/>
                  <a:pt x="443" y="462"/>
                </a:cubicBezTo>
                <a:cubicBezTo>
                  <a:pt x="443" y="494"/>
                  <a:pt x="443" y="494"/>
                  <a:pt x="443" y="494"/>
                </a:cubicBezTo>
                <a:cubicBezTo>
                  <a:pt x="475" y="484"/>
                  <a:pt x="509" y="478"/>
                  <a:pt x="546" y="478"/>
                </a:cubicBezTo>
                <a:cubicBezTo>
                  <a:pt x="583" y="478"/>
                  <a:pt x="617" y="484"/>
                  <a:pt x="650" y="494"/>
                </a:cubicBezTo>
                <a:cubicBezTo>
                  <a:pt x="650" y="466"/>
                  <a:pt x="650" y="466"/>
                  <a:pt x="650" y="466"/>
                </a:cubicBezTo>
                <a:cubicBezTo>
                  <a:pt x="650" y="442"/>
                  <a:pt x="662" y="421"/>
                  <a:pt x="682" y="410"/>
                </a:cubicBezTo>
                <a:cubicBezTo>
                  <a:pt x="682" y="506"/>
                  <a:pt x="682" y="506"/>
                  <a:pt x="682" y="506"/>
                </a:cubicBezTo>
                <a:cubicBezTo>
                  <a:pt x="706" y="516"/>
                  <a:pt x="728" y="529"/>
                  <a:pt x="750" y="544"/>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sp>
        <p:nvSpPr>
          <p:cNvPr id="7" name="Slide Number Placeholder 6"/>
          <p:cNvSpPr>
            <a:spLocks noGrp="1"/>
          </p:cNvSpPr>
          <p:nvPr>
            <p:ph type="sldNum" sz="quarter" idx="18"/>
          </p:nvPr>
        </p:nvSpPr>
        <p:spPr/>
        <p:txBody>
          <a:bodyPr/>
          <a:lstStyle/>
          <a:p>
            <a:fld id="{F5E609D5-BB2C-4735-B62A-4AB7F7AFBFEB}" type="slidenum">
              <a:rPr lang="en-GB" smtClean="0"/>
              <a:pPr/>
              <a:t>12</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6705369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Tableau</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120</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8710567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028" y="3503849"/>
            <a:ext cx="5029572" cy="2733463"/>
          </a:xfrm>
          <a:prstGeom prst="rect">
            <a:avLst/>
          </a:prstGeom>
        </p:spPr>
      </p:pic>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Tableau Demo</a:t>
            </a:r>
            <a:endParaRPr lang="en-GB" b="0" i="0" dirty="0"/>
          </a:p>
        </p:txBody>
      </p:sp>
      <p:sp>
        <p:nvSpPr>
          <p:cNvPr id="3" name="Content Placeholder 2"/>
          <p:cNvSpPr>
            <a:spLocks noGrp="1"/>
          </p:cNvSpPr>
          <p:nvPr>
            <p:ph sz="quarter" idx="15"/>
          </p:nvPr>
        </p:nvSpPr>
        <p:spPr/>
        <p:txBody>
          <a:bodyPr/>
          <a:lstStyle/>
          <a:p>
            <a:r>
              <a:rPr lang="en-GB" b="1" dirty="0" smtClean="0">
                <a:solidFill>
                  <a:schemeClr val="tx2"/>
                </a:solidFill>
              </a:rPr>
              <a:t>Visual Analytics with Tableau</a:t>
            </a:r>
          </a:p>
          <a:p>
            <a:r>
              <a:rPr lang="en-GB" sz="1600" dirty="0"/>
              <a:t>For the purposes of this short </a:t>
            </a:r>
            <a:r>
              <a:rPr lang="en-GB" sz="1600" dirty="0" smtClean="0"/>
              <a:t>demonstration </a:t>
            </a:r>
            <a:r>
              <a:rPr lang="en-GB" sz="1600" dirty="0"/>
              <a:t>we will use </a:t>
            </a:r>
            <a:r>
              <a:rPr lang="en-GB" sz="1600" dirty="0" smtClean="0"/>
              <a:t>Tableau public, </a:t>
            </a:r>
            <a:r>
              <a:rPr lang="en-GB" sz="1600" dirty="0"/>
              <a:t>which </a:t>
            </a:r>
            <a:r>
              <a:rPr lang="en-GB" sz="1600" dirty="0" smtClean="0"/>
              <a:t>is free.</a:t>
            </a:r>
            <a:endParaRPr lang="en-GB" dirty="0" smtClean="0"/>
          </a:p>
          <a:p>
            <a:pPr indent="0"/>
            <a:r>
              <a:rPr lang="en-GB" sz="1600" dirty="0"/>
              <a:t>Head over to the following link </a:t>
            </a:r>
            <a:r>
              <a:rPr lang="en-GB" sz="1600" dirty="0" smtClean="0"/>
              <a:t>to </a:t>
            </a:r>
            <a:r>
              <a:rPr lang="en-GB" sz="1600" dirty="0"/>
              <a:t>download and install </a:t>
            </a:r>
            <a:r>
              <a:rPr lang="en-GB" sz="1600" dirty="0" smtClean="0"/>
              <a:t>tableau the software, if you want to try it yourself </a:t>
            </a:r>
            <a:r>
              <a:rPr lang="en-GB" sz="1600" dirty="0" smtClean="0">
                <a:hlinkClick r:id="rId4"/>
              </a:rPr>
              <a:t>https</a:t>
            </a:r>
            <a:r>
              <a:rPr lang="en-GB" sz="1600" dirty="0">
                <a:hlinkClick r:id="rId4"/>
              </a:rPr>
              <a:t>://public.tableau.com/s</a:t>
            </a:r>
            <a:r>
              <a:rPr lang="en-GB" sz="1600" dirty="0" smtClean="0">
                <a:hlinkClick r:id="rId4"/>
              </a:rPr>
              <a:t>/</a:t>
            </a:r>
            <a:r>
              <a:rPr lang="en-GB" sz="1600" dirty="0" smtClean="0"/>
              <a:t>.</a:t>
            </a:r>
            <a:endParaRPr lang="en-GB" dirty="0" smtClean="0"/>
          </a:p>
        </p:txBody>
      </p:sp>
      <p:sp>
        <p:nvSpPr>
          <p:cNvPr id="5" name="Slide Number Placeholder 4"/>
          <p:cNvSpPr>
            <a:spLocks noGrp="1"/>
          </p:cNvSpPr>
          <p:nvPr>
            <p:ph type="sldNum" sz="quarter" idx="18"/>
          </p:nvPr>
        </p:nvSpPr>
        <p:spPr/>
        <p:txBody>
          <a:bodyPr/>
          <a:lstStyle/>
          <a:p>
            <a:fld id="{F5E609D5-BB2C-4735-B62A-4AB7F7AFBFEB}" type="slidenum">
              <a:rPr lang="en-GB" smtClean="0"/>
              <a:pPr/>
              <a:t>121</a:t>
            </a:fld>
            <a:endParaRPr lang="en-GB"/>
          </a:p>
        </p:txBody>
      </p:sp>
      <p:sp>
        <p:nvSpPr>
          <p:cNvPr id="6" name="Date Placeholder 5"/>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
        <p:nvSpPr>
          <p:cNvPr id="8" name="Content Placeholder 2"/>
          <p:cNvSpPr txBox="1">
            <a:spLocks/>
          </p:cNvSpPr>
          <p:nvPr/>
        </p:nvSpPr>
        <p:spPr>
          <a:xfrm>
            <a:off x="530352" y="6022062"/>
            <a:ext cx="8076422" cy="21525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000" dirty="0"/>
              <a:t>© 2003-2016 Tableau Software. All Rights Reserved</a:t>
            </a:r>
          </a:p>
        </p:txBody>
      </p:sp>
    </p:spTree>
    <p:extLst>
      <p:ext uri="{BB962C8B-B14F-4D97-AF65-F5344CB8AC3E}">
        <p14:creationId xmlns:p14="http://schemas.microsoft.com/office/powerpoint/2010/main" val="31511131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628800"/>
            <a:ext cx="8077200" cy="4419600"/>
          </a:xfrm>
        </p:spPr>
        <p:txBody>
          <a:bodyPr/>
          <a:lstStyle/>
          <a:p>
            <a:r>
              <a:rPr lang="en-GB" b="1" dirty="0" smtClean="0">
                <a:solidFill>
                  <a:schemeClr val="tx2"/>
                </a:solidFill>
              </a:rPr>
              <a:t>Getting started</a:t>
            </a:r>
          </a:p>
          <a:p>
            <a:r>
              <a:rPr lang="en-GB" dirty="0" smtClean="0"/>
              <a:t> </a:t>
            </a:r>
          </a:p>
        </p:txBody>
      </p:sp>
      <p:pic>
        <p:nvPicPr>
          <p:cNvPr id="4" name="Picture 3"/>
          <p:cNvPicPr>
            <a:picLocks noChangeAspect="1"/>
          </p:cNvPicPr>
          <p:nvPr/>
        </p:nvPicPr>
        <p:blipFill>
          <a:blip r:embed="rId3"/>
          <a:stretch>
            <a:fillRect/>
          </a:stretch>
        </p:blipFill>
        <p:spPr>
          <a:xfrm>
            <a:off x="539552" y="2060848"/>
            <a:ext cx="3646123" cy="3983943"/>
          </a:xfrm>
          <a:prstGeom prst="rect">
            <a:avLst/>
          </a:prstGeom>
        </p:spPr>
      </p:pic>
      <p:sp>
        <p:nvSpPr>
          <p:cNvPr id="5" name="TextBox 4"/>
          <p:cNvSpPr txBox="1"/>
          <p:nvPr/>
        </p:nvSpPr>
        <p:spPr>
          <a:xfrm>
            <a:off x="4427984" y="2204863"/>
            <a:ext cx="4182616" cy="3983943"/>
          </a:xfrm>
          <a:prstGeom prst="rect">
            <a:avLst/>
          </a:prstGeom>
          <a:noFill/>
        </p:spPr>
        <p:txBody>
          <a:bodyPr wrap="square" lIns="0" tIns="0" rIns="0" bIns="0" rtlCol="0">
            <a:noAutofit/>
          </a:bodyPr>
          <a:lstStyle/>
          <a:p>
            <a:pPr indent="-274320">
              <a:spcAft>
                <a:spcPts val="900"/>
              </a:spcAft>
            </a:pPr>
            <a:r>
              <a:rPr lang="en-GB" sz="1600" dirty="0">
                <a:latin typeface="Georgia" pitchFamily="18" charset="0"/>
              </a:rPr>
              <a:t>From the menu on the right select “</a:t>
            </a:r>
            <a:r>
              <a:rPr lang="en-GB" sz="1600" dirty="0">
                <a:solidFill>
                  <a:schemeClr val="accent1"/>
                </a:solidFill>
                <a:latin typeface="Georgia" pitchFamily="18" charset="0"/>
              </a:rPr>
              <a:t>Text File</a:t>
            </a:r>
            <a:r>
              <a:rPr lang="en-GB" sz="1600" dirty="0">
                <a:latin typeface="Georgia" pitchFamily="18" charset="0"/>
              </a:rPr>
              <a:t>” and </a:t>
            </a:r>
            <a:r>
              <a:rPr lang="en-GB" sz="1600" dirty="0" smtClean="0">
                <a:latin typeface="Georgia" pitchFamily="18" charset="0"/>
              </a:rPr>
              <a:t>select </a:t>
            </a:r>
            <a:r>
              <a:rPr lang="en-GB" sz="1600" dirty="0">
                <a:latin typeface="Georgia" pitchFamily="18" charset="0"/>
              </a:rPr>
              <a:t>the “</a:t>
            </a:r>
            <a:r>
              <a:rPr lang="en-GB" sz="1600" dirty="0">
                <a:solidFill>
                  <a:schemeClr val="accent1"/>
                </a:solidFill>
                <a:latin typeface="Georgia" pitchFamily="18" charset="0"/>
              </a:rPr>
              <a:t>bank_customer_data.csv</a:t>
            </a:r>
            <a:r>
              <a:rPr lang="en-GB" sz="1600" dirty="0" smtClean="0">
                <a:latin typeface="Georgia" pitchFamily="18" charset="0"/>
              </a:rPr>
              <a:t>”.</a:t>
            </a:r>
            <a:endParaRPr lang="en-GB" sz="2000" dirty="0" smtClean="0">
              <a:latin typeface="Georgia" pitchFamily="18"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122</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6946867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b="1" dirty="0" smtClean="0">
                <a:solidFill>
                  <a:schemeClr val="tx2"/>
                </a:solidFill>
              </a:rPr>
              <a:t>Getting started</a:t>
            </a:r>
          </a:p>
          <a:p>
            <a:pPr>
              <a:spcAft>
                <a:spcPts val="600"/>
              </a:spcAft>
            </a:pPr>
            <a:r>
              <a:rPr lang="en-GB" sz="1600" dirty="0"/>
              <a:t>On the ‘</a:t>
            </a:r>
            <a:r>
              <a:rPr lang="en-GB" sz="1600" dirty="0">
                <a:solidFill>
                  <a:schemeClr val="accent1"/>
                </a:solidFill>
              </a:rPr>
              <a:t>Data Source</a:t>
            </a:r>
            <a:r>
              <a:rPr lang="en-GB" sz="1600" dirty="0"/>
              <a:t>’ tab you see the table generated automatically by Tableau based on the .csv file. Go on and click the ‘</a:t>
            </a:r>
            <a:r>
              <a:rPr lang="en-GB" sz="1600" dirty="0">
                <a:solidFill>
                  <a:schemeClr val="accent1"/>
                </a:solidFill>
              </a:rPr>
              <a:t>Sheet 1</a:t>
            </a:r>
            <a:r>
              <a:rPr lang="en-GB" sz="1600" dirty="0"/>
              <a:t>’ tab.</a:t>
            </a:r>
            <a:endParaRPr lang="en-GB" sz="1800" dirty="0" smtClean="0"/>
          </a:p>
          <a:p>
            <a:r>
              <a:rPr lang="en-GB" dirty="0" smtClean="0"/>
              <a:t> </a:t>
            </a:r>
          </a:p>
        </p:txBody>
      </p:sp>
      <p:pic>
        <p:nvPicPr>
          <p:cNvPr id="6" name="Picture 5"/>
          <p:cNvPicPr>
            <a:picLocks noChangeAspect="1"/>
          </p:cNvPicPr>
          <p:nvPr/>
        </p:nvPicPr>
        <p:blipFill>
          <a:blip r:embed="rId3"/>
          <a:stretch>
            <a:fillRect/>
          </a:stretch>
        </p:blipFill>
        <p:spPr>
          <a:xfrm>
            <a:off x="948192" y="2780928"/>
            <a:ext cx="7080192" cy="340787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123</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96130569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077200" cy="4687416"/>
          </a:xfrm>
        </p:spPr>
        <p:txBody>
          <a:bodyPr/>
          <a:lstStyle/>
          <a:p>
            <a:pPr>
              <a:spcAft>
                <a:spcPts val="600"/>
              </a:spcAft>
            </a:pPr>
            <a:r>
              <a:rPr lang="en-GB" b="1" dirty="0" smtClean="0">
                <a:solidFill>
                  <a:schemeClr val="tx2"/>
                </a:solidFill>
              </a:rPr>
              <a:t>Getting started</a:t>
            </a:r>
          </a:p>
          <a:p>
            <a:pPr>
              <a:spcAft>
                <a:spcPts val="600"/>
              </a:spcAft>
            </a:pPr>
            <a:r>
              <a:rPr lang="en-GB" sz="1600" dirty="0"/>
              <a:t>You should now be looking at a new blank worksheet.</a:t>
            </a:r>
            <a:endParaRPr lang="en-GB" sz="1800" dirty="0" smtClean="0"/>
          </a:p>
          <a:p>
            <a:r>
              <a:rPr lang="en-GB" dirty="0" smtClean="0"/>
              <a:t> </a:t>
            </a:r>
          </a:p>
        </p:txBody>
      </p:sp>
      <p:pic>
        <p:nvPicPr>
          <p:cNvPr id="6" name="Picture 5"/>
          <p:cNvPicPr>
            <a:picLocks noChangeAspect="1"/>
          </p:cNvPicPr>
          <p:nvPr/>
        </p:nvPicPr>
        <p:blipFill>
          <a:blip r:embed="rId3"/>
          <a:stretch>
            <a:fillRect/>
          </a:stretch>
        </p:blipFill>
        <p:spPr>
          <a:xfrm>
            <a:off x="824508" y="2381679"/>
            <a:ext cx="7494984" cy="3790521"/>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124</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88098912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dirty="0" smtClean="0">
                <a:solidFill>
                  <a:schemeClr val="tx2"/>
                </a:solidFill>
              </a:rPr>
              <a:t>Getting started</a:t>
            </a:r>
          </a:p>
          <a:p>
            <a:pPr>
              <a:spcAft>
                <a:spcPts val="600"/>
              </a:spcAft>
            </a:pPr>
            <a:r>
              <a:rPr lang="en-GB" sz="1600" dirty="0"/>
              <a:t>We will now investigate customer satisfaction and for this we will create a bar </a:t>
            </a:r>
            <a:r>
              <a:rPr lang="en-GB" sz="1600" dirty="0" smtClean="0"/>
              <a:t>chart.</a:t>
            </a:r>
            <a:endParaRPr lang="en-GB" sz="1750" dirty="0" smtClean="0"/>
          </a:p>
          <a:p>
            <a:r>
              <a:rPr lang="en-GB" sz="1600" dirty="0"/>
              <a:t> </a:t>
            </a:r>
            <a:endParaRPr lang="en-GB" dirty="0" smtClean="0"/>
          </a:p>
        </p:txBody>
      </p:sp>
      <p:pic>
        <p:nvPicPr>
          <p:cNvPr id="4" name="Picture 3"/>
          <p:cNvPicPr>
            <a:picLocks noChangeAspect="1"/>
          </p:cNvPicPr>
          <p:nvPr/>
        </p:nvPicPr>
        <p:blipFill>
          <a:blip r:embed="rId3"/>
          <a:stretch>
            <a:fillRect/>
          </a:stretch>
        </p:blipFill>
        <p:spPr>
          <a:xfrm>
            <a:off x="600717" y="2260342"/>
            <a:ext cx="5662038" cy="3911858"/>
          </a:xfrm>
          <a:prstGeom prst="rect">
            <a:avLst/>
          </a:prstGeom>
        </p:spPr>
      </p:pic>
      <p:sp>
        <p:nvSpPr>
          <p:cNvPr id="5" name="TextBox 4"/>
          <p:cNvSpPr txBox="1"/>
          <p:nvPr/>
        </p:nvSpPr>
        <p:spPr>
          <a:xfrm>
            <a:off x="6372200" y="2564904"/>
            <a:ext cx="2448272" cy="3607296"/>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400" dirty="0">
                <a:latin typeface="Georgia" pitchFamily="18" charset="0"/>
              </a:rPr>
              <a:t>Drag and drop ‘</a:t>
            </a:r>
            <a:r>
              <a:rPr lang="en-GB" sz="1400" dirty="0" err="1">
                <a:solidFill>
                  <a:schemeClr val="accent1"/>
                </a:solidFill>
                <a:latin typeface="Georgia" pitchFamily="18" charset="0"/>
              </a:rPr>
              <a:t>Customer.Satisfaction</a:t>
            </a:r>
            <a:r>
              <a:rPr lang="en-GB" sz="1400" dirty="0">
                <a:latin typeface="Georgia" pitchFamily="18" charset="0"/>
              </a:rPr>
              <a:t>’ and ‘</a:t>
            </a:r>
            <a:r>
              <a:rPr lang="en-GB" sz="1400" dirty="0">
                <a:solidFill>
                  <a:schemeClr val="accent1"/>
                </a:solidFill>
                <a:latin typeface="Georgia" pitchFamily="18" charset="0"/>
              </a:rPr>
              <a:t>Y</a:t>
            </a:r>
            <a:r>
              <a:rPr lang="en-GB" sz="1400" dirty="0">
                <a:latin typeface="Georgia" pitchFamily="18" charset="0"/>
              </a:rPr>
              <a:t>’ from Dimensions into the Columns </a:t>
            </a:r>
            <a:r>
              <a:rPr lang="en-GB" sz="1400" dirty="0" smtClean="0">
                <a:latin typeface="Georgia" pitchFamily="18" charset="0"/>
              </a:rPr>
              <a:t>bar;</a:t>
            </a:r>
            <a:endParaRPr lang="en-GB" sz="1400" dirty="0">
              <a:latin typeface="Georgia" pitchFamily="18" charset="0"/>
            </a:endParaRPr>
          </a:p>
          <a:p>
            <a:pPr marL="285750" indent="-285750">
              <a:spcAft>
                <a:spcPts val="900"/>
              </a:spcAft>
              <a:buFont typeface="Arial" panose="020B0604020202020204" pitchFamily="34" charset="0"/>
              <a:buChar char="•"/>
            </a:pPr>
            <a:r>
              <a:rPr lang="en-GB" sz="1400" dirty="0">
                <a:latin typeface="Georgia" pitchFamily="18" charset="0"/>
              </a:rPr>
              <a:t>Drag ‘</a:t>
            </a:r>
            <a:r>
              <a:rPr lang="en-GB" sz="1400" dirty="0">
                <a:solidFill>
                  <a:schemeClr val="accent1"/>
                </a:solidFill>
                <a:latin typeface="Georgia" pitchFamily="18" charset="0"/>
              </a:rPr>
              <a:t>Number of Records</a:t>
            </a:r>
            <a:r>
              <a:rPr lang="en-GB" sz="1400" dirty="0">
                <a:latin typeface="Georgia" pitchFamily="18" charset="0"/>
              </a:rPr>
              <a:t>’ from Measures into the Rows </a:t>
            </a:r>
            <a:r>
              <a:rPr lang="en-GB" sz="1400" dirty="0" smtClean="0">
                <a:latin typeface="Georgia" pitchFamily="18" charset="0"/>
              </a:rPr>
              <a:t>bar;</a:t>
            </a:r>
            <a:endParaRPr lang="en-GB" sz="1400" dirty="0">
              <a:latin typeface="Georgia" pitchFamily="18" charset="0"/>
            </a:endParaRPr>
          </a:p>
          <a:p>
            <a:pPr marL="285750" indent="-285750">
              <a:spcAft>
                <a:spcPts val="900"/>
              </a:spcAft>
              <a:buFont typeface="Arial" panose="020B0604020202020204" pitchFamily="34" charset="0"/>
              <a:buChar char="•"/>
            </a:pPr>
            <a:r>
              <a:rPr lang="en-GB" sz="1400" dirty="0">
                <a:latin typeface="Georgia" pitchFamily="18" charset="0"/>
              </a:rPr>
              <a:t>You should see a bar chart produced automatically, displaying a breakdown of all calls grouped by the reported customer satisfaction, and in each group whether a sale was made or not.</a:t>
            </a:r>
          </a:p>
        </p:txBody>
      </p:sp>
      <p:cxnSp>
        <p:nvCxnSpPr>
          <p:cNvPr id="13" name="Straight Arrow Connector 12"/>
          <p:cNvCxnSpPr/>
          <p:nvPr/>
        </p:nvCxnSpPr>
        <p:spPr>
          <a:xfrm flipV="1">
            <a:off x="1475656" y="2700536"/>
            <a:ext cx="2160240" cy="512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27584" y="2960948"/>
            <a:ext cx="1692188" cy="1332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458371" y="2924944"/>
            <a:ext cx="2177525" cy="2808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125</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762432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dirty="0" smtClean="0">
                <a:solidFill>
                  <a:schemeClr val="tx2"/>
                </a:solidFill>
              </a:rPr>
              <a:t>Getting started</a:t>
            </a:r>
          </a:p>
          <a:p>
            <a:pPr>
              <a:spcAft>
                <a:spcPts val="600"/>
              </a:spcAft>
            </a:pPr>
            <a:r>
              <a:rPr lang="en-GB" sz="1600" dirty="0"/>
              <a:t>We will now investigate customer satisfaction and for this we will create a bar chart</a:t>
            </a:r>
            <a:endParaRPr lang="en-GB" sz="1750" dirty="0"/>
          </a:p>
          <a:p>
            <a:r>
              <a:rPr lang="en-GB" dirty="0" smtClean="0"/>
              <a:t> </a:t>
            </a:r>
          </a:p>
        </p:txBody>
      </p:sp>
      <p:sp>
        <p:nvSpPr>
          <p:cNvPr id="5" name="TextBox 4"/>
          <p:cNvSpPr txBox="1"/>
          <p:nvPr/>
        </p:nvSpPr>
        <p:spPr>
          <a:xfrm>
            <a:off x="5357936" y="2275390"/>
            <a:ext cx="3318520" cy="3911858"/>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a:latin typeface="Georgia" pitchFamily="18" charset="0"/>
              </a:rPr>
              <a:t>Click on the small arrow next to ‘</a:t>
            </a:r>
            <a:r>
              <a:rPr lang="en-GB" sz="1600" dirty="0">
                <a:solidFill>
                  <a:schemeClr val="accent1"/>
                </a:solidFill>
                <a:latin typeface="Georgia" pitchFamily="18" charset="0"/>
              </a:rPr>
              <a:t>(SUM)Number of Records’</a:t>
            </a:r>
            <a:r>
              <a:rPr lang="en-GB" sz="1600" dirty="0">
                <a:latin typeface="Georgia" pitchFamily="18" charset="0"/>
              </a:rPr>
              <a:t> and from the dropdown menu open ‘</a:t>
            </a:r>
            <a:r>
              <a:rPr lang="en-GB" sz="1600" dirty="0">
                <a:solidFill>
                  <a:schemeClr val="accent1"/>
                </a:solidFill>
                <a:latin typeface="Georgia" pitchFamily="18" charset="0"/>
              </a:rPr>
              <a:t>Quick table calculation</a:t>
            </a:r>
            <a:r>
              <a:rPr lang="en-GB" sz="1600" dirty="0">
                <a:latin typeface="Georgia" pitchFamily="18" charset="0"/>
              </a:rPr>
              <a:t>’ and from there select ‘</a:t>
            </a:r>
            <a:r>
              <a:rPr lang="en-GB" sz="1600" dirty="0">
                <a:solidFill>
                  <a:schemeClr val="accent1"/>
                </a:solidFill>
                <a:latin typeface="Georgia" pitchFamily="18" charset="0"/>
              </a:rPr>
              <a:t>Percent of Total</a:t>
            </a:r>
            <a:r>
              <a:rPr lang="en-GB" sz="1600" dirty="0">
                <a:latin typeface="Georgia" pitchFamily="18" charset="0"/>
              </a:rPr>
              <a:t>’; </a:t>
            </a:r>
          </a:p>
          <a:p>
            <a:pPr marL="285750" indent="-285750">
              <a:spcAft>
                <a:spcPts val="900"/>
              </a:spcAft>
              <a:buFont typeface="Arial" panose="020B0604020202020204" pitchFamily="34" charset="0"/>
              <a:buChar char="•"/>
            </a:pPr>
            <a:r>
              <a:rPr lang="en-GB" sz="1600" dirty="0">
                <a:latin typeface="Georgia" pitchFamily="18" charset="0"/>
              </a:rPr>
              <a:t>You should now see the </a:t>
            </a:r>
            <a:r>
              <a:rPr lang="en-GB" sz="1600" dirty="0" smtClean="0">
                <a:latin typeface="Georgia" pitchFamily="18" charset="0"/>
              </a:rPr>
              <a:t>‘</a:t>
            </a:r>
            <a:r>
              <a:rPr lang="en-GB" sz="1600" dirty="0">
                <a:solidFill>
                  <a:schemeClr val="accent1"/>
                </a:solidFill>
                <a:latin typeface="Georgia" pitchFamily="18" charset="0"/>
              </a:rPr>
              <a:t>Y</a:t>
            </a:r>
            <a:r>
              <a:rPr lang="en-GB" sz="1600" dirty="0" smtClean="0">
                <a:latin typeface="Georgia" pitchFamily="18" charset="0"/>
              </a:rPr>
              <a:t>’ </a:t>
            </a:r>
            <a:r>
              <a:rPr lang="en-GB" sz="1600" dirty="0">
                <a:latin typeface="Georgia" pitchFamily="18" charset="0"/>
              </a:rPr>
              <a:t>axis of the bar chart changing to display the percentage of the total records, instead of the absolute number of records.</a:t>
            </a:r>
          </a:p>
        </p:txBody>
      </p:sp>
      <p:pic>
        <p:nvPicPr>
          <p:cNvPr id="10" name="Picture 9"/>
          <p:cNvPicPr>
            <a:picLocks noChangeAspect="1"/>
          </p:cNvPicPr>
          <p:nvPr/>
        </p:nvPicPr>
        <p:blipFill>
          <a:blip r:embed="rId3"/>
          <a:stretch>
            <a:fillRect/>
          </a:stretch>
        </p:blipFill>
        <p:spPr>
          <a:xfrm>
            <a:off x="533400" y="2275390"/>
            <a:ext cx="4758818" cy="391185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126</a:t>
            </a:fld>
            <a:endParaRPr lang="en-GB"/>
          </a:p>
        </p:txBody>
      </p:sp>
      <p:sp>
        <p:nvSpPr>
          <p:cNvPr id="6" name="Date Placeholder 5"/>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1289893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dirty="0" smtClean="0">
                <a:solidFill>
                  <a:schemeClr val="tx2"/>
                </a:solidFill>
              </a:rPr>
              <a:t>Getting started</a:t>
            </a:r>
          </a:p>
          <a:p>
            <a:pPr>
              <a:spcAft>
                <a:spcPts val="600"/>
              </a:spcAft>
            </a:pPr>
            <a:r>
              <a:rPr lang="en-GB" sz="1600" dirty="0"/>
              <a:t>We will now investigate customer satisfaction and for this we will create a bar chart</a:t>
            </a:r>
            <a:endParaRPr lang="en-GB" sz="1750" dirty="0" smtClean="0"/>
          </a:p>
          <a:p>
            <a:r>
              <a:rPr lang="en-GB" dirty="0" smtClean="0"/>
              <a:t> </a:t>
            </a:r>
          </a:p>
        </p:txBody>
      </p:sp>
      <p:sp>
        <p:nvSpPr>
          <p:cNvPr id="5" name="TextBox 4"/>
          <p:cNvSpPr txBox="1"/>
          <p:nvPr/>
        </p:nvSpPr>
        <p:spPr>
          <a:xfrm>
            <a:off x="5436096" y="2260342"/>
            <a:ext cx="3384376" cy="3911858"/>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a:latin typeface="Georgia" pitchFamily="18" charset="0"/>
              </a:rPr>
              <a:t>Click again on the small arrow next to ‘(SUM)Number of Records’ and from the dropdown menu open ‘</a:t>
            </a:r>
            <a:r>
              <a:rPr lang="en-GB" sz="1600" dirty="0">
                <a:solidFill>
                  <a:schemeClr val="accent1"/>
                </a:solidFill>
                <a:latin typeface="Georgia" pitchFamily="18" charset="0"/>
              </a:rPr>
              <a:t>Compute using</a:t>
            </a:r>
            <a:r>
              <a:rPr lang="en-GB" sz="1600" dirty="0">
                <a:latin typeface="Georgia" pitchFamily="18" charset="0"/>
              </a:rPr>
              <a:t>’ and from there select ‘</a:t>
            </a:r>
            <a:r>
              <a:rPr lang="en-GB" sz="1600">
                <a:solidFill>
                  <a:schemeClr val="accent1"/>
                </a:solidFill>
                <a:latin typeface="Georgia" pitchFamily="18" charset="0"/>
              </a:rPr>
              <a:t>Pane</a:t>
            </a:r>
            <a:r>
              <a:rPr lang="en-GB" sz="1600">
                <a:latin typeface="Georgia" pitchFamily="18" charset="0"/>
              </a:rPr>
              <a:t>’; </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a:latin typeface="Georgia" pitchFamily="18" charset="0"/>
              </a:rPr>
              <a:t>You should now see the bars changed to display the calculated percentage of sales or not within each satisfaction category or ‘</a:t>
            </a:r>
            <a:r>
              <a:rPr lang="en-GB" sz="1600" dirty="0">
                <a:solidFill>
                  <a:schemeClr val="accent1"/>
                </a:solidFill>
                <a:latin typeface="Georgia" pitchFamily="18" charset="0"/>
              </a:rPr>
              <a:t>Pane</a:t>
            </a:r>
            <a:r>
              <a:rPr lang="en-GB" sz="1600" dirty="0">
                <a:latin typeface="Georgia" pitchFamily="18" charset="0"/>
              </a:rPr>
              <a:t>’ of the chart as Tableau calls it.</a:t>
            </a:r>
          </a:p>
          <a:p>
            <a:pPr marL="11430" indent="-285750">
              <a:spcAft>
                <a:spcPts val="900"/>
              </a:spcAft>
              <a:buFont typeface="Arial" panose="020B0604020202020204" pitchFamily="34" charset="0"/>
              <a:buChar char="•"/>
            </a:pPr>
            <a:endParaRPr lang="en-GB" sz="1600" dirty="0">
              <a:latin typeface="Georgia" pitchFamily="18" charset="0"/>
            </a:endParaRPr>
          </a:p>
        </p:txBody>
      </p:sp>
      <p:pic>
        <p:nvPicPr>
          <p:cNvPr id="6" name="Picture 5"/>
          <p:cNvPicPr>
            <a:picLocks noChangeAspect="1"/>
          </p:cNvPicPr>
          <p:nvPr/>
        </p:nvPicPr>
        <p:blipFill>
          <a:blip r:embed="rId3"/>
          <a:stretch>
            <a:fillRect/>
          </a:stretch>
        </p:blipFill>
        <p:spPr>
          <a:xfrm>
            <a:off x="530352" y="2190006"/>
            <a:ext cx="4770039" cy="404730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127</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9745683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a:solidFill>
                  <a:schemeClr val="tx2"/>
                </a:solidFill>
              </a:rPr>
              <a:t>Getting started </a:t>
            </a:r>
            <a:endParaRPr lang="en-GB" b="1" dirty="0">
              <a:solidFill>
                <a:schemeClr val="tx2"/>
              </a:solidFill>
            </a:endParaRPr>
          </a:p>
          <a:p>
            <a:pPr>
              <a:spcAft>
                <a:spcPts val="600"/>
              </a:spcAft>
            </a:pPr>
            <a:r>
              <a:rPr lang="en-GB" sz="1600" dirty="0"/>
              <a:t>We will now investigate customer satisfaction and for this we will create a bar chart</a:t>
            </a:r>
            <a:endParaRPr lang="en-GB" sz="1750" dirty="0"/>
          </a:p>
          <a:p>
            <a:r>
              <a:rPr lang="en-GB" dirty="0"/>
              <a:t> </a:t>
            </a:r>
          </a:p>
        </p:txBody>
      </p:sp>
      <p:sp>
        <p:nvSpPr>
          <p:cNvPr id="5" name="TextBox 4"/>
          <p:cNvSpPr txBox="1"/>
          <p:nvPr/>
        </p:nvSpPr>
        <p:spPr>
          <a:xfrm>
            <a:off x="5436096" y="2588084"/>
            <a:ext cx="3384376" cy="3584116"/>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Right click on the sheet name and click ‘</a:t>
            </a:r>
            <a:r>
              <a:rPr lang="en-GB" sz="1600" dirty="0" smtClean="0">
                <a:solidFill>
                  <a:schemeClr val="accent1"/>
                </a:solidFill>
                <a:latin typeface="Georgia" pitchFamily="18" charset="0"/>
              </a:rPr>
              <a:t>rename sheet</a:t>
            </a:r>
            <a:r>
              <a:rPr lang="en-GB" sz="1600" dirty="0" smtClean="0">
                <a:latin typeface="Georgia" pitchFamily="18" charset="0"/>
              </a:rPr>
              <a:t>’ to rename it to ‘</a:t>
            </a:r>
            <a:r>
              <a:rPr lang="en-GB" sz="1600" dirty="0" smtClean="0">
                <a:solidFill>
                  <a:schemeClr val="accent1"/>
                </a:solidFill>
                <a:latin typeface="Georgia" pitchFamily="18" charset="0"/>
              </a:rPr>
              <a:t>Customer Satisfaction</a:t>
            </a:r>
            <a:r>
              <a:rPr lang="en-GB" sz="1600" dirty="0" smtClean="0">
                <a:latin typeface="Georgia" pitchFamily="18" charset="0"/>
              </a:rPr>
              <a:t>’.</a:t>
            </a:r>
            <a:endParaRPr lang="en-GB" sz="1600" dirty="0">
              <a:latin typeface="Georgia" pitchFamily="18" charset="0"/>
            </a:endParaRPr>
          </a:p>
          <a:p>
            <a:pPr marL="285750" indent="-285750">
              <a:spcAft>
                <a:spcPts val="900"/>
              </a:spcAft>
              <a:buFont typeface="Arial" panose="020B0604020202020204" pitchFamily="34" charset="0"/>
              <a:buChar char="•"/>
            </a:pPr>
            <a:endParaRPr lang="en-GB" sz="1600" dirty="0">
              <a:latin typeface="Georgia" pitchFamily="18" charset="0"/>
            </a:endParaRPr>
          </a:p>
        </p:txBody>
      </p:sp>
      <p:pic>
        <p:nvPicPr>
          <p:cNvPr id="4" name="Picture 3"/>
          <p:cNvPicPr>
            <a:picLocks noChangeAspect="1"/>
          </p:cNvPicPr>
          <p:nvPr/>
        </p:nvPicPr>
        <p:blipFill>
          <a:blip r:embed="rId3"/>
          <a:stretch>
            <a:fillRect/>
          </a:stretch>
        </p:blipFill>
        <p:spPr>
          <a:xfrm>
            <a:off x="533400" y="2588084"/>
            <a:ext cx="4713757" cy="314517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128</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6266440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dirty="0" smtClean="0">
                <a:solidFill>
                  <a:schemeClr val="tx2"/>
                </a:solidFill>
              </a:rPr>
              <a:t>Talking point</a:t>
            </a:r>
          </a:p>
          <a:p>
            <a:pPr>
              <a:spcAft>
                <a:spcPts val="600"/>
              </a:spcAft>
            </a:pPr>
            <a:r>
              <a:rPr lang="en-GB" sz="1600" dirty="0"/>
              <a:t>Do you notice anything interesting about the graph we have generated?</a:t>
            </a:r>
            <a:endParaRPr lang="en-GB" sz="1750" dirty="0" smtClean="0"/>
          </a:p>
          <a:p>
            <a:r>
              <a:rPr lang="en-GB" dirty="0" smtClean="0"/>
              <a:t> </a:t>
            </a:r>
          </a:p>
        </p:txBody>
      </p:sp>
      <p:sp>
        <p:nvSpPr>
          <p:cNvPr id="5" name="TextBox 4"/>
          <p:cNvSpPr txBox="1"/>
          <p:nvPr/>
        </p:nvSpPr>
        <p:spPr>
          <a:xfrm>
            <a:off x="5436096" y="2260342"/>
            <a:ext cx="3384376" cy="3911858"/>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How does your interpretation of the plot change now that we calculate the bars based on the percentage of sales in each satisfaction category instead of the total across all categories?</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This is you first example of visual analytics, that is exploring data and getting insight through visualising it!</a:t>
            </a:r>
            <a:endParaRPr lang="en-GB" sz="1600" dirty="0">
              <a:latin typeface="Georgia" pitchFamily="18" charset="0"/>
            </a:endParaRPr>
          </a:p>
        </p:txBody>
      </p:sp>
      <p:pic>
        <p:nvPicPr>
          <p:cNvPr id="4" name="Picture 3"/>
          <p:cNvPicPr>
            <a:picLocks noChangeAspect="1"/>
          </p:cNvPicPr>
          <p:nvPr/>
        </p:nvPicPr>
        <p:blipFill>
          <a:blip r:embed="rId3"/>
          <a:stretch>
            <a:fillRect/>
          </a:stretch>
        </p:blipFill>
        <p:spPr>
          <a:xfrm>
            <a:off x="533400" y="2240820"/>
            <a:ext cx="4810592" cy="399649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129</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637574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Why visualise?</a:t>
            </a:r>
            <a:endParaRPr lang="en-GB" sz="2000" dirty="0"/>
          </a:p>
        </p:txBody>
      </p:sp>
      <p:sp>
        <p:nvSpPr>
          <p:cNvPr id="3" name="Content Placeholder 2"/>
          <p:cNvSpPr>
            <a:spLocks noGrp="1"/>
          </p:cNvSpPr>
          <p:nvPr>
            <p:ph sz="quarter" idx="15"/>
          </p:nvPr>
        </p:nvSpPr>
        <p:spPr>
          <a:xfrm>
            <a:off x="533400" y="1844824"/>
            <a:ext cx="8077200" cy="4327376"/>
          </a:xfrm>
        </p:spPr>
        <p:txBody>
          <a:bodyPr anchor="t"/>
          <a:lstStyle/>
          <a:p>
            <a:r>
              <a:rPr lang="en-GB" sz="1800" b="1" dirty="0" smtClean="0">
                <a:solidFill>
                  <a:schemeClr val="accent1"/>
                </a:solidFill>
              </a:rPr>
              <a:t>To Analyse</a:t>
            </a:r>
          </a:p>
          <a:p>
            <a:r>
              <a:rPr lang="en-GB" sz="1800" dirty="0" smtClean="0"/>
              <a:t>If you need to </a:t>
            </a:r>
            <a:r>
              <a:rPr lang="en-GB" sz="1800" b="1" dirty="0" smtClean="0">
                <a:solidFill>
                  <a:schemeClr val="accent5"/>
                </a:solidFill>
              </a:rPr>
              <a:t>find</a:t>
            </a:r>
            <a:r>
              <a:rPr lang="en-GB" sz="1800" dirty="0" smtClean="0">
                <a:solidFill>
                  <a:schemeClr val="accent5"/>
                </a:solidFill>
              </a:rPr>
              <a:t> </a:t>
            </a:r>
            <a:r>
              <a:rPr lang="en-GB" sz="1800" dirty="0" smtClean="0"/>
              <a:t>something buried inside </a:t>
            </a:r>
            <a:r>
              <a:rPr lang="en-GB" sz="1800" b="1" dirty="0" smtClean="0">
                <a:solidFill>
                  <a:schemeClr val="accent5"/>
                </a:solidFill>
              </a:rPr>
              <a:t>1,000,000,000</a:t>
            </a:r>
            <a:r>
              <a:rPr lang="en-GB" sz="1800" dirty="0" smtClean="0">
                <a:solidFill>
                  <a:schemeClr val="tx2"/>
                </a:solidFill>
              </a:rPr>
              <a:t> </a:t>
            </a:r>
            <a:r>
              <a:rPr lang="en-GB" sz="1800" dirty="0" smtClean="0"/>
              <a:t>of data points</a:t>
            </a:r>
          </a:p>
          <a:p>
            <a:pPr marL="11430" indent="-285750">
              <a:buFont typeface="Arial" panose="020B0604020202020204" pitchFamily="34" charset="0"/>
              <a:buChar char="•"/>
            </a:pPr>
            <a:r>
              <a:rPr lang="en-GB" sz="1800" dirty="0" smtClean="0"/>
              <a:t>Would </a:t>
            </a:r>
            <a:r>
              <a:rPr lang="en-GB" sz="1800" dirty="0"/>
              <a:t>you rather </a:t>
            </a:r>
            <a:r>
              <a:rPr lang="en-GB" sz="1800" b="1" dirty="0" smtClean="0">
                <a:solidFill>
                  <a:schemeClr val="accent5"/>
                </a:solidFill>
              </a:rPr>
              <a:t>read</a:t>
            </a:r>
            <a:r>
              <a:rPr lang="en-GB" sz="1800" dirty="0" smtClean="0">
                <a:solidFill>
                  <a:schemeClr val="accent5"/>
                </a:solidFill>
              </a:rPr>
              <a:t> </a:t>
            </a:r>
            <a:r>
              <a:rPr lang="en-GB" sz="1800" dirty="0"/>
              <a:t>through the data or </a:t>
            </a:r>
            <a:r>
              <a:rPr lang="en-GB" sz="1800" b="1" dirty="0" smtClean="0">
                <a:solidFill>
                  <a:schemeClr val="accent5"/>
                </a:solidFill>
              </a:rPr>
              <a:t>visualise</a:t>
            </a:r>
            <a:r>
              <a:rPr lang="en-GB" sz="1800" dirty="0" smtClean="0">
                <a:solidFill>
                  <a:schemeClr val="accent5"/>
                </a:solidFill>
              </a:rPr>
              <a:t> </a:t>
            </a:r>
            <a:r>
              <a:rPr lang="en-GB" sz="1800" dirty="0" smtClean="0"/>
              <a:t>it?</a:t>
            </a:r>
          </a:p>
          <a:p>
            <a:pPr marL="11430" indent="-285750">
              <a:buFont typeface="Arial" panose="020B0604020202020204" pitchFamily="34" charset="0"/>
              <a:buChar char="•"/>
            </a:pPr>
            <a:r>
              <a:rPr lang="en-GB" sz="1800" dirty="0" smtClean="0"/>
              <a:t>What </a:t>
            </a:r>
            <a:r>
              <a:rPr lang="en-GB" sz="1800" dirty="0"/>
              <a:t>if you don’t even know </a:t>
            </a:r>
            <a:r>
              <a:rPr lang="en-GB" sz="1800" b="1" dirty="0" smtClean="0">
                <a:solidFill>
                  <a:schemeClr val="accent5"/>
                </a:solidFill>
              </a:rPr>
              <a:t>what</a:t>
            </a:r>
            <a:r>
              <a:rPr lang="en-GB" sz="1800" dirty="0" smtClean="0">
                <a:solidFill>
                  <a:schemeClr val="accent5"/>
                </a:solidFill>
              </a:rPr>
              <a:t> </a:t>
            </a:r>
            <a:r>
              <a:rPr lang="en-GB" sz="1800" dirty="0"/>
              <a:t>you are looking for?</a:t>
            </a:r>
          </a:p>
          <a:p>
            <a:endParaRPr lang="en-GB" sz="1800" dirty="0" smtClean="0"/>
          </a:p>
        </p:txBody>
      </p:sp>
      <p:sp>
        <p:nvSpPr>
          <p:cNvPr id="9" name="Freeform 1281"/>
          <p:cNvSpPr>
            <a:spLocks noEditPoints="1"/>
          </p:cNvSpPr>
          <p:nvPr/>
        </p:nvSpPr>
        <p:spPr bwMode="auto">
          <a:xfrm>
            <a:off x="6876256" y="2669287"/>
            <a:ext cx="689478" cy="687705"/>
          </a:xfrm>
          <a:custGeom>
            <a:avLst/>
            <a:gdLst/>
            <a:ahLst/>
            <a:cxnLst>
              <a:cxn ang="0">
                <a:pos x="1048" y="546"/>
              </a:cxn>
              <a:cxn ang="0">
                <a:pos x="43" y="546"/>
              </a:cxn>
              <a:cxn ang="0">
                <a:pos x="546" y="0"/>
              </a:cxn>
              <a:cxn ang="0">
                <a:pos x="546" y="1092"/>
              </a:cxn>
              <a:cxn ang="0">
                <a:pos x="546" y="0"/>
              </a:cxn>
              <a:cxn ang="0">
                <a:pos x="644" y="451"/>
              </a:cxn>
              <a:cxn ang="0">
                <a:pos x="682" y="702"/>
              </a:cxn>
              <a:cxn ang="0">
                <a:pos x="756" y="748"/>
              </a:cxn>
              <a:cxn ang="0">
                <a:pos x="693" y="377"/>
              </a:cxn>
              <a:cxn ang="0">
                <a:pos x="731" y="758"/>
              </a:cxn>
              <a:cxn ang="0">
                <a:pos x="666" y="758"/>
              </a:cxn>
              <a:cxn ang="0">
                <a:pos x="610" y="328"/>
              </a:cxn>
              <a:cxn ang="0">
                <a:pos x="610" y="424"/>
              </a:cxn>
              <a:cxn ang="0">
                <a:pos x="610" y="328"/>
              </a:cxn>
              <a:cxn ang="0">
                <a:pos x="707" y="815"/>
              </a:cxn>
              <a:cxn ang="0">
                <a:pos x="640" y="758"/>
              </a:cxn>
              <a:cxn ang="0">
                <a:pos x="310" y="815"/>
              </a:cxn>
              <a:cxn ang="0">
                <a:pos x="288" y="888"/>
              </a:cxn>
              <a:cxn ang="0">
                <a:pos x="782" y="910"/>
              </a:cxn>
              <a:cxn ang="0">
                <a:pos x="804" y="837"/>
              </a:cxn>
              <a:cxn ang="0">
                <a:pos x="535" y="683"/>
              </a:cxn>
              <a:cxn ang="0">
                <a:pos x="305" y="600"/>
              </a:cxn>
              <a:cxn ang="0">
                <a:pos x="535" y="683"/>
              </a:cxn>
              <a:cxn ang="0">
                <a:pos x="500" y="631"/>
              </a:cxn>
              <a:cxn ang="0">
                <a:pos x="530" y="623"/>
              </a:cxn>
              <a:cxn ang="0">
                <a:pos x="610" y="458"/>
              </a:cxn>
              <a:cxn ang="0">
                <a:pos x="610" y="293"/>
              </a:cxn>
              <a:cxn ang="0">
                <a:pos x="723" y="288"/>
              </a:cxn>
              <a:cxn ang="0">
                <a:pos x="715" y="258"/>
              </a:cxn>
              <a:cxn ang="0">
                <a:pos x="713" y="203"/>
              </a:cxn>
              <a:cxn ang="0">
                <a:pos x="760" y="181"/>
              </a:cxn>
              <a:cxn ang="0">
                <a:pos x="627" y="154"/>
              </a:cxn>
              <a:cxn ang="0">
                <a:pos x="630" y="209"/>
              </a:cxn>
              <a:cxn ang="0">
                <a:pos x="575" y="202"/>
              </a:cxn>
              <a:cxn ang="0">
                <a:pos x="379" y="554"/>
              </a:cxn>
            </a:cxnLst>
            <a:rect l="0" t="0" r="r" b="b"/>
            <a:pathLst>
              <a:path w="1092" h="1092">
                <a:moveTo>
                  <a:pt x="546" y="44"/>
                </a:moveTo>
                <a:cubicBezTo>
                  <a:pt x="823" y="44"/>
                  <a:pt x="1048" y="269"/>
                  <a:pt x="1048" y="546"/>
                </a:cubicBezTo>
                <a:cubicBezTo>
                  <a:pt x="1048" y="824"/>
                  <a:pt x="823" y="1049"/>
                  <a:pt x="546" y="1049"/>
                </a:cubicBezTo>
                <a:cubicBezTo>
                  <a:pt x="269" y="1049"/>
                  <a:pt x="43" y="824"/>
                  <a:pt x="43" y="546"/>
                </a:cubicBezTo>
                <a:cubicBezTo>
                  <a:pt x="43" y="269"/>
                  <a:pt x="269" y="44"/>
                  <a:pt x="546" y="44"/>
                </a:cubicBezTo>
                <a:moveTo>
                  <a:pt x="546" y="0"/>
                </a:moveTo>
                <a:cubicBezTo>
                  <a:pt x="244" y="0"/>
                  <a:pt x="0" y="245"/>
                  <a:pt x="0" y="546"/>
                </a:cubicBezTo>
                <a:cubicBezTo>
                  <a:pt x="0" y="848"/>
                  <a:pt x="244" y="1092"/>
                  <a:pt x="546" y="1092"/>
                </a:cubicBezTo>
                <a:cubicBezTo>
                  <a:pt x="847" y="1092"/>
                  <a:pt x="1092" y="848"/>
                  <a:pt x="1092" y="546"/>
                </a:cubicBezTo>
                <a:cubicBezTo>
                  <a:pt x="1092" y="245"/>
                  <a:pt x="847" y="0"/>
                  <a:pt x="546" y="0"/>
                </a:cubicBezTo>
                <a:close/>
                <a:moveTo>
                  <a:pt x="693" y="377"/>
                </a:moveTo>
                <a:cubicBezTo>
                  <a:pt x="692" y="410"/>
                  <a:pt x="672" y="438"/>
                  <a:pt x="644" y="451"/>
                </a:cubicBezTo>
                <a:cubicBezTo>
                  <a:pt x="683" y="490"/>
                  <a:pt x="707" y="544"/>
                  <a:pt x="707" y="602"/>
                </a:cubicBezTo>
                <a:cubicBezTo>
                  <a:pt x="707" y="638"/>
                  <a:pt x="698" y="672"/>
                  <a:pt x="682" y="702"/>
                </a:cubicBezTo>
                <a:cubicBezTo>
                  <a:pt x="687" y="700"/>
                  <a:pt x="693" y="699"/>
                  <a:pt x="698" y="699"/>
                </a:cubicBezTo>
                <a:cubicBezTo>
                  <a:pt x="727" y="699"/>
                  <a:pt x="751" y="720"/>
                  <a:pt x="756" y="748"/>
                </a:cubicBezTo>
                <a:cubicBezTo>
                  <a:pt x="780" y="705"/>
                  <a:pt x="793" y="655"/>
                  <a:pt x="793" y="602"/>
                </a:cubicBezTo>
                <a:cubicBezTo>
                  <a:pt x="793" y="515"/>
                  <a:pt x="756" y="434"/>
                  <a:pt x="693" y="377"/>
                </a:cubicBezTo>
                <a:close/>
                <a:moveTo>
                  <a:pt x="698" y="790"/>
                </a:moveTo>
                <a:cubicBezTo>
                  <a:pt x="716" y="790"/>
                  <a:pt x="731" y="776"/>
                  <a:pt x="731" y="758"/>
                </a:cubicBezTo>
                <a:cubicBezTo>
                  <a:pt x="731" y="740"/>
                  <a:pt x="716" y="725"/>
                  <a:pt x="698" y="725"/>
                </a:cubicBezTo>
                <a:cubicBezTo>
                  <a:pt x="681" y="725"/>
                  <a:pt x="666" y="740"/>
                  <a:pt x="666" y="758"/>
                </a:cubicBezTo>
                <a:cubicBezTo>
                  <a:pt x="666" y="776"/>
                  <a:pt x="681" y="790"/>
                  <a:pt x="698" y="790"/>
                </a:cubicBezTo>
                <a:close/>
                <a:moveTo>
                  <a:pt x="610" y="328"/>
                </a:moveTo>
                <a:cubicBezTo>
                  <a:pt x="584" y="328"/>
                  <a:pt x="562" y="349"/>
                  <a:pt x="562" y="376"/>
                </a:cubicBezTo>
                <a:cubicBezTo>
                  <a:pt x="562" y="402"/>
                  <a:pt x="584" y="424"/>
                  <a:pt x="610" y="424"/>
                </a:cubicBezTo>
                <a:cubicBezTo>
                  <a:pt x="637" y="424"/>
                  <a:pt x="658" y="402"/>
                  <a:pt x="658" y="376"/>
                </a:cubicBezTo>
                <a:cubicBezTo>
                  <a:pt x="658" y="349"/>
                  <a:pt x="637" y="328"/>
                  <a:pt x="610" y="328"/>
                </a:cubicBezTo>
                <a:close/>
                <a:moveTo>
                  <a:pt x="782" y="815"/>
                </a:moveTo>
                <a:cubicBezTo>
                  <a:pt x="707" y="815"/>
                  <a:pt x="707" y="815"/>
                  <a:pt x="707" y="815"/>
                </a:cubicBezTo>
                <a:cubicBezTo>
                  <a:pt x="704" y="816"/>
                  <a:pt x="701" y="816"/>
                  <a:pt x="698" y="816"/>
                </a:cubicBezTo>
                <a:cubicBezTo>
                  <a:pt x="666" y="816"/>
                  <a:pt x="640" y="790"/>
                  <a:pt x="640" y="758"/>
                </a:cubicBezTo>
                <a:cubicBezTo>
                  <a:pt x="608" y="788"/>
                  <a:pt x="567" y="809"/>
                  <a:pt x="521" y="815"/>
                </a:cubicBezTo>
                <a:cubicBezTo>
                  <a:pt x="310" y="815"/>
                  <a:pt x="310" y="815"/>
                  <a:pt x="310" y="815"/>
                </a:cubicBezTo>
                <a:cubicBezTo>
                  <a:pt x="298" y="815"/>
                  <a:pt x="288" y="825"/>
                  <a:pt x="288" y="837"/>
                </a:cubicBezTo>
                <a:cubicBezTo>
                  <a:pt x="288" y="888"/>
                  <a:pt x="288" y="888"/>
                  <a:pt x="288" y="888"/>
                </a:cubicBezTo>
                <a:cubicBezTo>
                  <a:pt x="288" y="900"/>
                  <a:pt x="298" y="910"/>
                  <a:pt x="310" y="910"/>
                </a:cubicBezTo>
                <a:cubicBezTo>
                  <a:pt x="782" y="910"/>
                  <a:pt x="782" y="910"/>
                  <a:pt x="782" y="910"/>
                </a:cubicBezTo>
                <a:cubicBezTo>
                  <a:pt x="794" y="910"/>
                  <a:pt x="804" y="900"/>
                  <a:pt x="804" y="888"/>
                </a:cubicBezTo>
                <a:cubicBezTo>
                  <a:pt x="804" y="837"/>
                  <a:pt x="804" y="837"/>
                  <a:pt x="804" y="837"/>
                </a:cubicBezTo>
                <a:cubicBezTo>
                  <a:pt x="804" y="825"/>
                  <a:pt x="794" y="815"/>
                  <a:pt x="782" y="815"/>
                </a:cubicBezTo>
                <a:close/>
                <a:moveTo>
                  <a:pt x="535" y="683"/>
                </a:moveTo>
                <a:cubicBezTo>
                  <a:pt x="326" y="563"/>
                  <a:pt x="326" y="563"/>
                  <a:pt x="326" y="563"/>
                </a:cubicBezTo>
                <a:cubicBezTo>
                  <a:pt x="305" y="600"/>
                  <a:pt x="305" y="600"/>
                  <a:pt x="305" y="600"/>
                </a:cubicBezTo>
                <a:cubicBezTo>
                  <a:pt x="513" y="721"/>
                  <a:pt x="513" y="721"/>
                  <a:pt x="513" y="721"/>
                </a:cubicBezTo>
                <a:lnTo>
                  <a:pt x="535" y="683"/>
                </a:lnTo>
                <a:close/>
                <a:moveTo>
                  <a:pt x="389" y="567"/>
                </a:moveTo>
                <a:cubicBezTo>
                  <a:pt x="500" y="631"/>
                  <a:pt x="500" y="631"/>
                  <a:pt x="500" y="631"/>
                </a:cubicBezTo>
                <a:cubicBezTo>
                  <a:pt x="504" y="633"/>
                  <a:pt x="507" y="634"/>
                  <a:pt x="511" y="634"/>
                </a:cubicBezTo>
                <a:cubicBezTo>
                  <a:pt x="518" y="634"/>
                  <a:pt x="526" y="630"/>
                  <a:pt x="530" y="623"/>
                </a:cubicBezTo>
                <a:cubicBezTo>
                  <a:pt x="626" y="457"/>
                  <a:pt x="626" y="457"/>
                  <a:pt x="626" y="457"/>
                </a:cubicBezTo>
                <a:cubicBezTo>
                  <a:pt x="621" y="458"/>
                  <a:pt x="616" y="458"/>
                  <a:pt x="610" y="458"/>
                </a:cubicBezTo>
                <a:cubicBezTo>
                  <a:pt x="565" y="458"/>
                  <a:pt x="528" y="421"/>
                  <a:pt x="528" y="376"/>
                </a:cubicBezTo>
                <a:cubicBezTo>
                  <a:pt x="528" y="330"/>
                  <a:pt x="565" y="293"/>
                  <a:pt x="610" y="293"/>
                </a:cubicBezTo>
                <a:cubicBezTo>
                  <a:pt x="646" y="293"/>
                  <a:pt x="677" y="317"/>
                  <a:pt x="688" y="349"/>
                </a:cubicBezTo>
                <a:cubicBezTo>
                  <a:pt x="723" y="288"/>
                  <a:pt x="723" y="288"/>
                  <a:pt x="723" y="288"/>
                </a:cubicBezTo>
                <a:cubicBezTo>
                  <a:pt x="726" y="283"/>
                  <a:pt x="727" y="277"/>
                  <a:pt x="725" y="272"/>
                </a:cubicBezTo>
                <a:cubicBezTo>
                  <a:pt x="724" y="266"/>
                  <a:pt x="720" y="261"/>
                  <a:pt x="715" y="258"/>
                </a:cubicBezTo>
                <a:cubicBezTo>
                  <a:pt x="690" y="244"/>
                  <a:pt x="690" y="244"/>
                  <a:pt x="690" y="244"/>
                </a:cubicBezTo>
                <a:cubicBezTo>
                  <a:pt x="713" y="203"/>
                  <a:pt x="713" y="203"/>
                  <a:pt x="713" y="203"/>
                </a:cubicBezTo>
                <a:cubicBezTo>
                  <a:pt x="738" y="218"/>
                  <a:pt x="738" y="218"/>
                  <a:pt x="738" y="218"/>
                </a:cubicBezTo>
                <a:cubicBezTo>
                  <a:pt x="760" y="181"/>
                  <a:pt x="760" y="181"/>
                  <a:pt x="760" y="181"/>
                </a:cubicBezTo>
                <a:cubicBezTo>
                  <a:pt x="649" y="117"/>
                  <a:pt x="649" y="117"/>
                  <a:pt x="649" y="117"/>
                </a:cubicBezTo>
                <a:cubicBezTo>
                  <a:pt x="627" y="154"/>
                  <a:pt x="627" y="154"/>
                  <a:pt x="627" y="154"/>
                </a:cubicBezTo>
                <a:cubicBezTo>
                  <a:pt x="653" y="169"/>
                  <a:pt x="653" y="169"/>
                  <a:pt x="653" y="169"/>
                </a:cubicBezTo>
                <a:cubicBezTo>
                  <a:pt x="630" y="209"/>
                  <a:pt x="630" y="209"/>
                  <a:pt x="630" y="209"/>
                </a:cubicBezTo>
                <a:cubicBezTo>
                  <a:pt x="604" y="194"/>
                  <a:pt x="604" y="194"/>
                  <a:pt x="604" y="194"/>
                </a:cubicBezTo>
                <a:cubicBezTo>
                  <a:pt x="594" y="188"/>
                  <a:pt x="581" y="192"/>
                  <a:pt x="575" y="202"/>
                </a:cubicBezTo>
                <a:cubicBezTo>
                  <a:pt x="381" y="537"/>
                  <a:pt x="381" y="537"/>
                  <a:pt x="381" y="537"/>
                </a:cubicBezTo>
                <a:cubicBezTo>
                  <a:pt x="378" y="542"/>
                  <a:pt x="378" y="548"/>
                  <a:pt x="379" y="554"/>
                </a:cubicBezTo>
                <a:cubicBezTo>
                  <a:pt x="380" y="559"/>
                  <a:pt x="384" y="564"/>
                  <a:pt x="389" y="567"/>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pic>
        <p:nvPicPr>
          <p:cNvPr id="8"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854" y="3733562"/>
            <a:ext cx="2968291" cy="2514838"/>
          </a:xfrm>
          <a:prstGeom prst="rect">
            <a:avLst/>
          </a:prstGeom>
        </p:spPr>
      </p:pic>
      <p:cxnSp>
        <p:nvCxnSpPr>
          <p:cNvPr id="10" name="Straight Arrow Connector 9"/>
          <p:cNvCxnSpPr/>
          <p:nvPr/>
        </p:nvCxnSpPr>
        <p:spPr>
          <a:xfrm flipH="1">
            <a:off x="5004048" y="5445224"/>
            <a:ext cx="360040" cy="360040"/>
          </a:xfrm>
          <a:prstGeom prst="straightConnector1">
            <a:avLst/>
          </a:prstGeom>
          <a:ln>
            <a:solidFill>
              <a:schemeClr val="accent2"/>
            </a:solidFill>
            <a:headEnd w="lg" len="lg"/>
            <a:tailEnd type="triangle"/>
          </a:ln>
        </p:spPr>
        <p:style>
          <a:lnRef idx="3">
            <a:schemeClr val="accent1"/>
          </a:lnRef>
          <a:fillRef idx="0">
            <a:schemeClr val="accent1"/>
          </a:fillRef>
          <a:effectRef idx="2">
            <a:schemeClr val="accent1"/>
          </a:effectRef>
          <a:fontRef idx="minor">
            <a:schemeClr val="tx1"/>
          </a:fontRef>
        </p:style>
      </p:cxnSp>
      <p:sp>
        <p:nvSpPr>
          <p:cNvPr id="7" name="Slide Number Placeholder 6"/>
          <p:cNvSpPr>
            <a:spLocks noGrp="1"/>
          </p:cNvSpPr>
          <p:nvPr>
            <p:ph type="sldNum" sz="quarter" idx="18"/>
          </p:nvPr>
        </p:nvSpPr>
        <p:spPr/>
        <p:txBody>
          <a:bodyPr/>
          <a:lstStyle/>
          <a:p>
            <a:fld id="{F5E609D5-BB2C-4735-B62A-4AB7F7AFBFEB}" type="slidenum">
              <a:rPr lang="en-GB" smtClean="0"/>
              <a:pPr/>
              <a:t>13</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82227789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a:solidFill>
                  <a:schemeClr val="tx2"/>
                </a:solidFill>
              </a:rPr>
              <a:t>Talking point </a:t>
            </a:r>
            <a:endParaRPr lang="en-GB" b="1" dirty="0">
              <a:solidFill>
                <a:schemeClr val="tx2"/>
              </a:solidFill>
            </a:endParaRPr>
          </a:p>
          <a:p>
            <a:pPr>
              <a:spcAft>
                <a:spcPts val="600"/>
              </a:spcAft>
            </a:pPr>
            <a:r>
              <a:rPr lang="en-GB" sz="1600" dirty="0"/>
              <a:t>Adding some details</a:t>
            </a:r>
            <a:endParaRPr lang="en-GB" sz="1750" dirty="0"/>
          </a:p>
          <a:p>
            <a:r>
              <a:rPr lang="en-GB" dirty="0"/>
              <a:t> </a:t>
            </a:r>
          </a:p>
        </p:txBody>
      </p:sp>
      <p:sp>
        <p:nvSpPr>
          <p:cNvPr id="5" name="TextBox 4"/>
          <p:cNvSpPr txBox="1"/>
          <p:nvPr/>
        </p:nvSpPr>
        <p:spPr>
          <a:xfrm>
            <a:off x="5436096" y="2260342"/>
            <a:ext cx="3384376" cy="3911858"/>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Try dragging Measures or Dimensions on to the different choices in the Marks menu.</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Try the ‘</a:t>
            </a:r>
            <a:r>
              <a:rPr lang="en-GB" sz="1600" dirty="0" smtClean="0">
                <a:solidFill>
                  <a:schemeClr val="accent1"/>
                </a:solidFill>
                <a:latin typeface="Georgia" pitchFamily="18" charset="0"/>
              </a:rPr>
              <a:t>Number of Records</a:t>
            </a:r>
            <a:r>
              <a:rPr lang="en-GB" sz="1600" dirty="0" smtClean="0">
                <a:latin typeface="Georgia" pitchFamily="18" charset="0"/>
              </a:rPr>
              <a:t>’ measure on the ‘</a:t>
            </a:r>
            <a:r>
              <a:rPr lang="en-GB" sz="1600" dirty="0" smtClean="0">
                <a:solidFill>
                  <a:schemeClr val="accent1"/>
                </a:solidFill>
                <a:latin typeface="Georgia" pitchFamily="18" charset="0"/>
              </a:rPr>
              <a:t>Label</a:t>
            </a:r>
            <a:r>
              <a:rPr lang="en-GB" sz="1600" dirty="0" smtClean="0">
                <a:latin typeface="Georgia" pitchFamily="18" charset="0"/>
              </a:rPr>
              <a:t>’ mark</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Or the ‘</a:t>
            </a:r>
            <a:r>
              <a:rPr lang="en-GB" sz="1600" dirty="0" smtClean="0">
                <a:solidFill>
                  <a:schemeClr val="accent1"/>
                </a:solidFill>
                <a:latin typeface="Georgia" pitchFamily="18" charset="0"/>
              </a:rPr>
              <a:t>Customer</a:t>
            </a:r>
            <a:r>
              <a:rPr lang="en-GB" sz="1600" dirty="0" smtClean="0">
                <a:latin typeface="Georgia" pitchFamily="18" charset="0"/>
              </a:rPr>
              <a:t> </a:t>
            </a:r>
            <a:r>
              <a:rPr lang="en-GB" sz="1600" dirty="0" smtClean="0">
                <a:solidFill>
                  <a:schemeClr val="accent1"/>
                </a:solidFill>
                <a:latin typeface="Georgia" pitchFamily="18" charset="0"/>
              </a:rPr>
              <a:t>satisfaction</a:t>
            </a:r>
            <a:r>
              <a:rPr lang="en-GB" sz="1600" dirty="0" smtClean="0">
                <a:latin typeface="Georgia" pitchFamily="18" charset="0"/>
              </a:rPr>
              <a:t>’ dimension on the ‘</a:t>
            </a:r>
            <a:r>
              <a:rPr lang="en-GB" sz="1600" dirty="0" smtClean="0">
                <a:solidFill>
                  <a:schemeClr val="accent1"/>
                </a:solidFill>
                <a:latin typeface="Georgia" pitchFamily="18" charset="0"/>
              </a:rPr>
              <a:t>Colour</a:t>
            </a:r>
            <a:r>
              <a:rPr lang="en-GB" sz="1600" dirty="0" smtClean="0">
                <a:latin typeface="Georgia" pitchFamily="18" charset="0"/>
              </a:rPr>
              <a:t>’ mark for example.</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Does this help further interpret our data?</a:t>
            </a:r>
            <a:endParaRPr lang="en-GB" sz="1600" dirty="0">
              <a:latin typeface="Georgia" pitchFamily="18" charset="0"/>
            </a:endParaRPr>
          </a:p>
        </p:txBody>
      </p:sp>
      <p:pic>
        <p:nvPicPr>
          <p:cNvPr id="10" name="Picture 9"/>
          <p:cNvPicPr>
            <a:picLocks noChangeAspect="1"/>
          </p:cNvPicPr>
          <p:nvPr/>
        </p:nvPicPr>
        <p:blipFill>
          <a:blip r:embed="rId3"/>
          <a:stretch>
            <a:fillRect/>
          </a:stretch>
        </p:blipFill>
        <p:spPr>
          <a:xfrm>
            <a:off x="530352" y="2238050"/>
            <a:ext cx="4758680" cy="408655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130</a:t>
            </a:fld>
            <a:endParaRPr lang="en-GB"/>
          </a:p>
        </p:txBody>
      </p:sp>
      <p:sp>
        <p:nvSpPr>
          <p:cNvPr id="6" name="Date Placeholder 5"/>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2702206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a:solidFill>
                  <a:schemeClr val="tx2"/>
                </a:solidFill>
              </a:rPr>
              <a:t>Age Distribution </a:t>
            </a:r>
            <a:endParaRPr lang="en-GB" b="1" dirty="0">
              <a:solidFill>
                <a:schemeClr val="tx2"/>
              </a:solidFill>
            </a:endParaRPr>
          </a:p>
          <a:p>
            <a:pPr>
              <a:spcAft>
                <a:spcPts val="600"/>
              </a:spcAft>
            </a:pPr>
            <a:r>
              <a:rPr lang="en-GB" sz="1600" dirty="0"/>
              <a:t>Creating a new Worksheet</a:t>
            </a:r>
            <a:endParaRPr lang="en-GB" sz="1750" dirty="0"/>
          </a:p>
          <a:p>
            <a:r>
              <a:rPr lang="en-GB" dirty="0"/>
              <a:t> </a:t>
            </a:r>
          </a:p>
        </p:txBody>
      </p:sp>
      <p:sp>
        <p:nvSpPr>
          <p:cNvPr id="5" name="TextBox 4"/>
          <p:cNvSpPr txBox="1"/>
          <p:nvPr/>
        </p:nvSpPr>
        <p:spPr>
          <a:xfrm>
            <a:off x="5580112" y="2260342"/>
            <a:ext cx="3240360" cy="3911858"/>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Click on the ‘</a:t>
            </a:r>
            <a:r>
              <a:rPr lang="en-GB" sz="1600" dirty="0" smtClean="0">
                <a:solidFill>
                  <a:schemeClr val="accent1"/>
                </a:solidFill>
                <a:latin typeface="Georgia" pitchFamily="18" charset="0"/>
              </a:rPr>
              <a:t>Worksheet</a:t>
            </a:r>
            <a:r>
              <a:rPr lang="en-GB" sz="1600" dirty="0" smtClean="0">
                <a:latin typeface="Georgia" pitchFamily="18" charset="0"/>
              </a:rPr>
              <a:t>‘ menu and select ‘</a:t>
            </a:r>
            <a:r>
              <a:rPr lang="en-GB" sz="1600" dirty="0" smtClean="0">
                <a:solidFill>
                  <a:schemeClr val="accent1"/>
                </a:solidFill>
                <a:latin typeface="Georgia" pitchFamily="18" charset="0"/>
              </a:rPr>
              <a:t>New</a:t>
            </a:r>
            <a:r>
              <a:rPr lang="en-GB" sz="1600" dirty="0" smtClean="0">
                <a:latin typeface="Georgia" pitchFamily="18" charset="0"/>
              </a:rPr>
              <a:t> </a:t>
            </a:r>
            <a:r>
              <a:rPr lang="en-GB" sz="1600" dirty="0" smtClean="0">
                <a:solidFill>
                  <a:schemeClr val="accent1"/>
                </a:solidFill>
                <a:latin typeface="Georgia" pitchFamily="18" charset="0"/>
              </a:rPr>
              <a:t>Worksheet</a:t>
            </a:r>
            <a:r>
              <a:rPr lang="en-GB" sz="1600" dirty="0" smtClean="0">
                <a:latin typeface="Georgia" pitchFamily="18" charset="0"/>
              </a:rPr>
              <a:t>’</a:t>
            </a:r>
            <a:endParaRPr lang="en-GB" sz="1600" dirty="0">
              <a:latin typeface="Georgia" pitchFamily="18" charset="0"/>
            </a:endParaRPr>
          </a:p>
        </p:txBody>
      </p:sp>
      <p:pic>
        <p:nvPicPr>
          <p:cNvPr id="4" name="Picture 3"/>
          <p:cNvPicPr>
            <a:picLocks noChangeAspect="1"/>
          </p:cNvPicPr>
          <p:nvPr/>
        </p:nvPicPr>
        <p:blipFill>
          <a:blip r:embed="rId3"/>
          <a:stretch>
            <a:fillRect/>
          </a:stretch>
        </p:blipFill>
        <p:spPr>
          <a:xfrm>
            <a:off x="529443" y="2265053"/>
            <a:ext cx="4958524" cy="265556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131</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8562318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759424"/>
          </a:xfrm>
        </p:spPr>
        <p:txBody>
          <a:bodyPr/>
          <a:lstStyle/>
          <a:p>
            <a:pPr>
              <a:spcAft>
                <a:spcPts val="600"/>
              </a:spcAft>
            </a:pPr>
            <a:r>
              <a:rPr lang="en-GB" b="1">
                <a:solidFill>
                  <a:schemeClr val="tx2"/>
                </a:solidFill>
              </a:rPr>
              <a:t>Age Distribution </a:t>
            </a:r>
            <a:endParaRPr lang="en-GB" b="1" dirty="0">
              <a:solidFill>
                <a:schemeClr val="tx2"/>
              </a:solidFill>
            </a:endParaRPr>
          </a:p>
          <a:p>
            <a:pPr>
              <a:spcAft>
                <a:spcPts val="600"/>
              </a:spcAft>
            </a:pPr>
            <a:r>
              <a:rPr lang="en-GB" sz="1600" dirty="0"/>
              <a:t>Creating dimension bins out of measure values </a:t>
            </a:r>
            <a:endParaRPr lang="en-GB" sz="1750" dirty="0"/>
          </a:p>
          <a:p>
            <a:r>
              <a:rPr lang="en-GB" dirty="0"/>
              <a:t> </a:t>
            </a:r>
          </a:p>
        </p:txBody>
      </p:sp>
      <p:sp>
        <p:nvSpPr>
          <p:cNvPr id="5" name="TextBox 4"/>
          <p:cNvSpPr txBox="1"/>
          <p:nvPr/>
        </p:nvSpPr>
        <p:spPr>
          <a:xfrm>
            <a:off x="4283968" y="2260342"/>
            <a:ext cx="4536504" cy="3911858"/>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Right click on  ‘</a:t>
            </a:r>
            <a:r>
              <a:rPr lang="en-GB" sz="1600" dirty="0" smtClean="0">
                <a:solidFill>
                  <a:schemeClr val="accent1"/>
                </a:solidFill>
                <a:latin typeface="Georgia" pitchFamily="18" charset="0"/>
              </a:rPr>
              <a:t>Age</a:t>
            </a:r>
            <a:r>
              <a:rPr lang="en-GB" sz="1600" dirty="0" smtClean="0">
                <a:latin typeface="Georgia" pitchFamily="18" charset="0"/>
              </a:rPr>
              <a:t>’ in the Measures menu open ‘</a:t>
            </a:r>
            <a:r>
              <a:rPr lang="en-GB" sz="1600" dirty="0" smtClean="0">
                <a:solidFill>
                  <a:schemeClr val="accent1"/>
                </a:solidFill>
                <a:latin typeface="Georgia" pitchFamily="18" charset="0"/>
              </a:rPr>
              <a:t>Create</a:t>
            </a:r>
            <a:r>
              <a:rPr lang="en-GB" sz="1600" dirty="0" smtClean="0">
                <a:latin typeface="Georgia" pitchFamily="18" charset="0"/>
              </a:rPr>
              <a:t>’ and select ‘Bins’.</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Input ’</a:t>
            </a:r>
            <a:r>
              <a:rPr lang="en-GB" sz="1600" dirty="0" smtClean="0">
                <a:solidFill>
                  <a:schemeClr val="accent1"/>
                </a:solidFill>
                <a:latin typeface="Georgia" pitchFamily="18" charset="0"/>
              </a:rPr>
              <a:t>10</a:t>
            </a:r>
            <a:r>
              <a:rPr lang="en-GB" sz="1600" dirty="0" smtClean="0">
                <a:latin typeface="Georgia" pitchFamily="18" charset="0"/>
              </a:rPr>
              <a:t>’ in the ‘</a:t>
            </a:r>
            <a:r>
              <a:rPr lang="en-GB" sz="1600" dirty="0" smtClean="0">
                <a:solidFill>
                  <a:schemeClr val="accent1"/>
                </a:solidFill>
                <a:latin typeface="Georgia" pitchFamily="18" charset="0"/>
              </a:rPr>
              <a:t>size of bins</a:t>
            </a:r>
            <a:r>
              <a:rPr lang="en-GB" sz="1600" dirty="0" smtClean="0">
                <a:latin typeface="Georgia" pitchFamily="18" charset="0"/>
              </a:rPr>
              <a:t>’ field</a:t>
            </a:r>
            <a:r>
              <a:rPr lang="en-GB" sz="1600" dirty="0">
                <a:latin typeface="Georgia" pitchFamily="18" charset="0"/>
              </a:rPr>
              <a:t> </a:t>
            </a:r>
            <a:r>
              <a:rPr lang="en-GB" sz="1600" dirty="0" smtClean="0">
                <a:latin typeface="Georgia" pitchFamily="18" charset="0"/>
              </a:rPr>
              <a:t>and click OK</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You will notice that this creates a dimension ‘</a:t>
            </a:r>
            <a:r>
              <a:rPr lang="en-GB" sz="1600" dirty="0" smtClean="0">
                <a:solidFill>
                  <a:schemeClr val="accent1"/>
                </a:solidFill>
                <a:latin typeface="Georgia" pitchFamily="18" charset="0"/>
              </a:rPr>
              <a:t>Age (bin)</a:t>
            </a:r>
            <a:r>
              <a:rPr lang="en-GB" sz="1600" dirty="0" smtClean="0">
                <a:latin typeface="Georgia" pitchFamily="18" charset="0"/>
              </a:rPr>
              <a:t>’ which contains groups of all values in the ‘</a:t>
            </a:r>
            <a:r>
              <a:rPr lang="en-GB" sz="1600" dirty="0" smtClean="0">
                <a:solidFill>
                  <a:schemeClr val="accent1"/>
                </a:solidFill>
                <a:latin typeface="Georgia" pitchFamily="18" charset="0"/>
              </a:rPr>
              <a:t>Age</a:t>
            </a:r>
            <a:r>
              <a:rPr lang="en-GB" sz="1600" dirty="0" smtClean="0">
                <a:latin typeface="Georgia" pitchFamily="18" charset="0"/>
              </a:rPr>
              <a:t>’ measure in increments of 10.</a:t>
            </a:r>
            <a:endParaRPr lang="en-GB" sz="1600" dirty="0">
              <a:latin typeface="Georgia" pitchFamily="18" charset="0"/>
            </a:endParaRPr>
          </a:p>
        </p:txBody>
      </p:sp>
      <p:pic>
        <p:nvPicPr>
          <p:cNvPr id="10" name="Picture 9"/>
          <p:cNvPicPr>
            <a:picLocks noChangeAspect="1"/>
          </p:cNvPicPr>
          <p:nvPr/>
        </p:nvPicPr>
        <p:blipFill>
          <a:blip r:embed="rId3"/>
          <a:stretch>
            <a:fillRect/>
          </a:stretch>
        </p:blipFill>
        <p:spPr>
          <a:xfrm>
            <a:off x="530353" y="2169740"/>
            <a:ext cx="3321568" cy="4137151"/>
          </a:xfrm>
          <a:prstGeom prst="rect">
            <a:avLst/>
          </a:prstGeom>
        </p:spPr>
      </p:pic>
      <p:pic>
        <p:nvPicPr>
          <p:cNvPr id="11" name="Picture 10"/>
          <p:cNvPicPr>
            <a:picLocks noChangeAspect="1"/>
          </p:cNvPicPr>
          <p:nvPr/>
        </p:nvPicPr>
        <p:blipFill>
          <a:blip r:embed="rId4"/>
          <a:stretch>
            <a:fillRect/>
          </a:stretch>
        </p:blipFill>
        <p:spPr>
          <a:xfrm>
            <a:off x="1668516" y="3213545"/>
            <a:ext cx="2183405" cy="122989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132</a:t>
            </a:fld>
            <a:endParaRPr lang="en-GB"/>
          </a:p>
        </p:txBody>
      </p:sp>
      <p:sp>
        <p:nvSpPr>
          <p:cNvPr id="6" name="Date Placeholder 5"/>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74411318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759424"/>
          </a:xfrm>
        </p:spPr>
        <p:txBody>
          <a:bodyPr/>
          <a:lstStyle/>
          <a:p>
            <a:pPr>
              <a:spcAft>
                <a:spcPts val="600"/>
              </a:spcAft>
            </a:pPr>
            <a:r>
              <a:rPr lang="en-GB" b="1" dirty="0">
                <a:solidFill>
                  <a:schemeClr val="tx2"/>
                </a:solidFill>
              </a:rPr>
              <a:t>Age Distribution </a:t>
            </a:r>
          </a:p>
          <a:p>
            <a:pPr>
              <a:spcAft>
                <a:spcPts val="600"/>
              </a:spcAft>
            </a:pPr>
            <a:r>
              <a:rPr lang="en-GB" sz="1600" dirty="0"/>
              <a:t>Drag and drop the ‘</a:t>
            </a:r>
            <a:r>
              <a:rPr lang="en-GB" sz="1600" dirty="0">
                <a:solidFill>
                  <a:schemeClr val="accent1"/>
                </a:solidFill>
              </a:rPr>
              <a:t>Y</a:t>
            </a:r>
            <a:r>
              <a:rPr lang="en-GB" sz="1600" dirty="0"/>
              <a:t>’ and ‘</a:t>
            </a:r>
            <a:r>
              <a:rPr lang="en-GB" sz="1600" dirty="0">
                <a:solidFill>
                  <a:schemeClr val="accent1"/>
                </a:solidFill>
              </a:rPr>
              <a:t>Age (Bin)</a:t>
            </a:r>
            <a:r>
              <a:rPr lang="en-GB" sz="1600" dirty="0"/>
              <a:t>’ dimensions into the columns field and then the ‘</a:t>
            </a:r>
            <a:r>
              <a:rPr lang="en-GB" sz="1600" dirty="0">
                <a:solidFill>
                  <a:schemeClr val="accent1"/>
                </a:solidFill>
              </a:rPr>
              <a:t>Number of Records</a:t>
            </a:r>
            <a:r>
              <a:rPr lang="en-GB" sz="1600" dirty="0"/>
              <a:t>’ measure into the rows </a:t>
            </a:r>
            <a:r>
              <a:rPr lang="en-GB" sz="1600" dirty="0" smtClean="0"/>
              <a:t>field.</a:t>
            </a:r>
            <a:endParaRPr lang="en-GB" sz="1800" dirty="0"/>
          </a:p>
          <a:p>
            <a:r>
              <a:rPr lang="en-GB" dirty="0"/>
              <a:t> </a:t>
            </a:r>
          </a:p>
        </p:txBody>
      </p:sp>
      <p:sp>
        <p:nvSpPr>
          <p:cNvPr id="5" name="TextBox 4"/>
          <p:cNvSpPr txBox="1"/>
          <p:nvPr/>
        </p:nvSpPr>
        <p:spPr>
          <a:xfrm>
            <a:off x="6660232" y="3068960"/>
            <a:ext cx="2160240" cy="3103240"/>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You should now have a graph that looks like this one.</a:t>
            </a:r>
            <a:endParaRPr lang="en-GB" sz="1600" dirty="0">
              <a:latin typeface="Georgia" pitchFamily="18" charset="0"/>
            </a:endParaRPr>
          </a:p>
        </p:txBody>
      </p:sp>
      <p:pic>
        <p:nvPicPr>
          <p:cNvPr id="6" name="Picture 5"/>
          <p:cNvPicPr>
            <a:picLocks noChangeAspect="1"/>
          </p:cNvPicPr>
          <p:nvPr/>
        </p:nvPicPr>
        <p:blipFill>
          <a:blip r:embed="rId3"/>
          <a:stretch>
            <a:fillRect/>
          </a:stretch>
        </p:blipFill>
        <p:spPr>
          <a:xfrm>
            <a:off x="533400" y="2444818"/>
            <a:ext cx="5986622" cy="3648478"/>
          </a:xfrm>
          <a:prstGeom prst="rect">
            <a:avLst/>
          </a:prstGeom>
        </p:spPr>
      </p:pic>
      <p:cxnSp>
        <p:nvCxnSpPr>
          <p:cNvPr id="11" name="Straight Arrow Connector 10"/>
          <p:cNvCxnSpPr/>
          <p:nvPr/>
        </p:nvCxnSpPr>
        <p:spPr>
          <a:xfrm flipV="1">
            <a:off x="827584" y="2564904"/>
            <a:ext cx="2448272" cy="158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71600" y="2852936"/>
            <a:ext cx="1728192"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259632" y="2780928"/>
            <a:ext cx="2160240" cy="288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133</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4" name="Footer Placeholder 13"/>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44666240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a:solidFill>
                  <a:schemeClr val="tx2"/>
                </a:solidFill>
              </a:rPr>
              <a:t>Age Distribution </a:t>
            </a:r>
            <a:endParaRPr lang="en-GB" b="1" dirty="0">
              <a:solidFill>
                <a:schemeClr val="tx2"/>
              </a:solidFill>
            </a:endParaRPr>
          </a:p>
          <a:p>
            <a:r>
              <a:rPr lang="en-GB" dirty="0"/>
              <a:t> </a:t>
            </a:r>
          </a:p>
        </p:txBody>
      </p:sp>
      <p:sp>
        <p:nvSpPr>
          <p:cNvPr id="5" name="TextBox 4"/>
          <p:cNvSpPr txBox="1"/>
          <p:nvPr/>
        </p:nvSpPr>
        <p:spPr>
          <a:xfrm>
            <a:off x="5616234" y="2053952"/>
            <a:ext cx="3276245" cy="4183360"/>
          </a:xfrm>
          <a:prstGeom prst="rect">
            <a:avLst/>
          </a:prstGeom>
          <a:noFill/>
        </p:spPr>
        <p:txBody>
          <a:bodyPr wrap="square" lIns="0" tIns="0" rIns="0" bIns="0" rtlCol="0">
            <a:noAutofit/>
          </a:bodyPr>
          <a:lstStyle/>
          <a:p>
            <a:pPr>
              <a:spcAft>
                <a:spcPts val="900"/>
              </a:spcAft>
            </a:pPr>
            <a:r>
              <a:rPr lang="en-GB" sz="1600" dirty="0">
                <a:latin typeface="Georgia" pitchFamily="18" charset="0"/>
              </a:rPr>
              <a:t>As in the previous example right click on  the arrow in </a:t>
            </a:r>
            <a:r>
              <a:rPr lang="en-GB" sz="1600" dirty="0" smtClean="0">
                <a:latin typeface="Georgia" pitchFamily="18" charset="0"/>
              </a:rPr>
              <a:t>‘</a:t>
            </a:r>
            <a:r>
              <a:rPr lang="en-GB" sz="1600" dirty="0" smtClean="0">
                <a:solidFill>
                  <a:schemeClr val="accent1"/>
                </a:solidFill>
                <a:latin typeface="Georgia" pitchFamily="18" charset="0"/>
              </a:rPr>
              <a:t>SUM(Number </a:t>
            </a:r>
            <a:r>
              <a:rPr lang="en-GB" sz="1600" dirty="0">
                <a:solidFill>
                  <a:schemeClr val="accent1"/>
                </a:solidFill>
                <a:latin typeface="Georgia" pitchFamily="18" charset="0"/>
              </a:rPr>
              <a:t>of Records)</a:t>
            </a:r>
            <a:r>
              <a:rPr lang="en-GB" sz="1600" dirty="0">
                <a:latin typeface="Georgia" pitchFamily="18" charset="0"/>
              </a:rPr>
              <a:t>’</a:t>
            </a:r>
            <a:r>
              <a:rPr lang="en-GB" sz="1600" dirty="0">
                <a:solidFill>
                  <a:schemeClr val="accent1"/>
                </a:solidFill>
                <a:latin typeface="Georgia" pitchFamily="18" charset="0"/>
              </a:rPr>
              <a:t> </a:t>
            </a:r>
            <a:r>
              <a:rPr lang="en-GB" sz="1600" dirty="0">
                <a:latin typeface="Georgia" pitchFamily="18" charset="0"/>
              </a:rPr>
              <a:t>and select </a:t>
            </a:r>
          </a:p>
          <a:p>
            <a:pPr marL="285750" indent="-285750">
              <a:spcAft>
                <a:spcPts val="900"/>
              </a:spcAft>
              <a:buFont typeface="Arial" panose="020B0604020202020204" pitchFamily="34" charset="0"/>
              <a:buChar char="•"/>
            </a:pPr>
            <a:r>
              <a:rPr lang="en-GB" sz="1600" dirty="0">
                <a:latin typeface="Georgia" pitchFamily="18" charset="0"/>
              </a:rPr>
              <a:t>‘</a:t>
            </a:r>
            <a:r>
              <a:rPr lang="en-GB" sz="1600" dirty="0">
                <a:solidFill>
                  <a:schemeClr val="accent1"/>
                </a:solidFill>
                <a:latin typeface="Georgia" pitchFamily="18" charset="0"/>
              </a:rPr>
              <a:t>Quick Table Calculation </a:t>
            </a:r>
            <a:r>
              <a:rPr lang="en-GB" sz="1600" dirty="0" smtClean="0">
                <a:solidFill>
                  <a:schemeClr val="accent1"/>
                </a:solidFill>
                <a:latin typeface="Georgia" pitchFamily="18" charset="0"/>
              </a:rPr>
              <a:t>-&gt; </a:t>
            </a:r>
            <a:r>
              <a:rPr lang="en-GB" sz="1600" dirty="0">
                <a:solidFill>
                  <a:schemeClr val="accent1"/>
                </a:solidFill>
                <a:latin typeface="Georgia" pitchFamily="18" charset="0"/>
              </a:rPr>
              <a:t>Percent of Total</a:t>
            </a:r>
            <a:r>
              <a:rPr lang="en-GB" sz="1600" dirty="0">
                <a:latin typeface="Georgia" pitchFamily="18" charset="0"/>
              </a:rPr>
              <a:t>’</a:t>
            </a:r>
          </a:p>
          <a:p>
            <a:pPr marL="285750" indent="-285750">
              <a:spcAft>
                <a:spcPts val="900"/>
              </a:spcAft>
              <a:buFont typeface="Arial" panose="020B0604020202020204" pitchFamily="34" charset="0"/>
              <a:buChar char="•"/>
            </a:pPr>
            <a:r>
              <a:rPr lang="en-GB" sz="1600" dirty="0">
                <a:latin typeface="Georgia" pitchFamily="18" charset="0"/>
              </a:rPr>
              <a:t>And ‘</a:t>
            </a:r>
            <a:r>
              <a:rPr lang="en-GB" sz="1600" dirty="0">
                <a:solidFill>
                  <a:schemeClr val="accent1"/>
                </a:solidFill>
                <a:latin typeface="Georgia" pitchFamily="18" charset="0"/>
              </a:rPr>
              <a:t>Compute using -&gt; </a:t>
            </a:r>
            <a:r>
              <a:rPr lang="en-GB" sz="1600" dirty="0" smtClean="0">
                <a:solidFill>
                  <a:schemeClr val="accent1"/>
                </a:solidFill>
                <a:latin typeface="Georgia" pitchFamily="18" charset="0"/>
              </a:rPr>
              <a:t>Pane</a:t>
            </a:r>
            <a:r>
              <a:rPr lang="en-GB" sz="1600" dirty="0">
                <a:latin typeface="Georgia" pitchFamily="18" charset="0"/>
              </a:rPr>
              <a:t>’</a:t>
            </a:r>
          </a:p>
          <a:p>
            <a:pPr>
              <a:spcAft>
                <a:spcPts val="900"/>
              </a:spcAft>
            </a:pPr>
            <a:r>
              <a:rPr lang="en-GB" sz="1600" dirty="0">
                <a:latin typeface="Georgia" pitchFamily="18" charset="0"/>
              </a:rPr>
              <a:t>Also drag ‘</a:t>
            </a:r>
            <a:r>
              <a:rPr lang="en-GB" sz="1600" dirty="0">
                <a:solidFill>
                  <a:schemeClr val="accent1"/>
                </a:solidFill>
                <a:latin typeface="Georgia" pitchFamily="18" charset="0"/>
              </a:rPr>
              <a:t>Y</a:t>
            </a:r>
            <a:r>
              <a:rPr lang="en-GB" sz="1600" dirty="0">
                <a:latin typeface="Georgia" pitchFamily="18" charset="0"/>
              </a:rPr>
              <a:t>’ from dimensions on to the ‘</a:t>
            </a:r>
            <a:r>
              <a:rPr lang="en-GB" sz="1600" dirty="0" smtClean="0">
                <a:solidFill>
                  <a:schemeClr val="accent1"/>
                </a:solidFill>
                <a:latin typeface="Georgia" pitchFamily="18" charset="0"/>
              </a:rPr>
              <a:t>Colour</a:t>
            </a:r>
            <a:r>
              <a:rPr lang="en-GB" sz="1600" dirty="0" smtClean="0">
                <a:latin typeface="Georgia" pitchFamily="18" charset="0"/>
              </a:rPr>
              <a:t>’ </a:t>
            </a:r>
            <a:r>
              <a:rPr lang="en-GB" sz="1600" dirty="0">
                <a:latin typeface="Georgia" pitchFamily="18" charset="0"/>
              </a:rPr>
              <a:t>marker</a:t>
            </a:r>
          </a:p>
          <a:p>
            <a:pPr>
              <a:spcAft>
                <a:spcPts val="900"/>
              </a:spcAft>
            </a:pPr>
            <a:r>
              <a:rPr lang="en-GB" sz="1600" dirty="0">
                <a:latin typeface="Georgia" pitchFamily="18" charset="0"/>
              </a:rPr>
              <a:t>and right click on the sheet name to rename it to ‘</a:t>
            </a:r>
            <a:r>
              <a:rPr lang="en-GB" sz="1600" dirty="0">
                <a:solidFill>
                  <a:schemeClr val="accent1"/>
                </a:solidFill>
                <a:latin typeface="Georgia" pitchFamily="18" charset="0"/>
              </a:rPr>
              <a:t>Age Distributions</a:t>
            </a:r>
            <a:r>
              <a:rPr lang="en-GB" sz="1600" dirty="0">
                <a:latin typeface="Georgia" pitchFamily="18" charset="0"/>
              </a:rPr>
              <a:t>’</a:t>
            </a:r>
          </a:p>
        </p:txBody>
      </p:sp>
      <p:pic>
        <p:nvPicPr>
          <p:cNvPr id="6" name="Picture 5"/>
          <p:cNvPicPr>
            <a:picLocks noChangeAspect="1"/>
          </p:cNvPicPr>
          <p:nvPr/>
        </p:nvPicPr>
        <p:blipFill>
          <a:blip r:embed="rId3"/>
          <a:stretch>
            <a:fillRect/>
          </a:stretch>
        </p:blipFill>
        <p:spPr>
          <a:xfrm>
            <a:off x="533400" y="2204864"/>
            <a:ext cx="5000128" cy="381642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134</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6624493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84784"/>
            <a:ext cx="8287072" cy="4687416"/>
          </a:xfrm>
        </p:spPr>
        <p:txBody>
          <a:bodyPr/>
          <a:lstStyle/>
          <a:p>
            <a:pPr>
              <a:spcAft>
                <a:spcPts val="600"/>
              </a:spcAft>
            </a:pPr>
            <a:r>
              <a:rPr lang="en-GB" b="1">
                <a:solidFill>
                  <a:schemeClr val="tx2"/>
                </a:solidFill>
              </a:rPr>
              <a:t>Age Distribution </a:t>
            </a:r>
            <a:endParaRPr lang="en-GB" b="1" dirty="0">
              <a:solidFill>
                <a:schemeClr val="tx2"/>
              </a:solidFill>
            </a:endParaRPr>
          </a:p>
          <a:p>
            <a:r>
              <a:rPr lang="en-GB" sz="1600" dirty="0"/>
              <a:t>The resulting chart displays the age distribution of call recipients grouped by whether they accepted a sale or not.</a:t>
            </a:r>
          </a:p>
          <a:p>
            <a:endParaRPr lang="en-GB" dirty="0"/>
          </a:p>
        </p:txBody>
      </p:sp>
      <p:sp>
        <p:nvSpPr>
          <p:cNvPr id="5" name="TextBox 4"/>
          <p:cNvSpPr txBox="1"/>
          <p:nvPr/>
        </p:nvSpPr>
        <p:spPr>
          <a:xfrm>
            <a:off x="5616235" y="2492896"/>
            <a:ext cx="3240360" cy="3744416"/>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What do you notice?</a:t>
            </a:r>
          </a:p>
          <a:p>
            <a:pPr marL="285750" indent="-285750">
              <a:spcAft>
                <a:spcPts val="900"/>
              </a:spcAft>
              <a:buFont typeface="Arial" panose="020B0604020202020204" pitchFamily="34" charset="0"/>
              <a:buChar char="•"/>
            </a:pPr>
            <a:r>
              <a:rPr lang="en-GB" sz="1600" dirty="0" smtClean="0">
                <a:latin typeface="Georgia" pitchFamily="18" charset="0"/>
              </a:rPr>
              <a:t>Is the distribution slightly heavier on the older side in the ‘yes’ group?</a:t>
            </a:r>
          </a:p>
          <a:p>
            <a:pPr marL="285750" indent="-285750">
              <a:spcAft>
                <a:spcPts val="900"/>
              </a:spcAft>
              <a:buFont typeface="Arial" panose="020B0604020202020204" pitchFamily="34" charset="0"/>
              <a:buChar char="•"/>
            </a:pPr>
            <a:r>
              <a:rPr lang="en-GB" sz="1600" dirty="0" smtClean="0">
                <a:latin typeface="Georgia" pitchFamily="18" charset="0"/>
              </a:rPr>
              <a:t>You show it to a friend and he says: ‘Of course more old people accept. They have more time to spend on the phone as they are less busy.’</a:t>
            </a:r>
          </a:p>
          <a:p>
            <a:pPr marL="285750" indent="-285750">
              <a:spcAft>
                <a:spcPts val="900"/>
              </a:spcAft>
              <a:buFont typeface="Arial" panose="020B0604020202020204" pitchFamily="34" charset="0"/>
              <a:buChar char="•"/>
            </a:pPr>
            <a:r>
              <a:rPr lang="en-GB" sz="1600" dirty="0" smtClean="0">
                <a:latin typeface="Georgia" pitchFamily="18" charset="0"/>
              </a:rPr>
              <a:t>Is he correct?</a:t>
            </a:r>
          </a:p>
        </p:txBody>
      </p:sp>
      <p:pic>
        <p:nvPicPr>
          <p:cNvPr id="6" name="Picture 5"/>
          <p:cNvPicPr>
            <a:picLocks noChangeAspect="1"/>
          </p:cNvPicPr>
          <p:nvPr/>
        </p:nvPicPr>
        <p:blipFill>
          <a:blip r:embed="rId3"/>
          <a:stretch>
            <a:fillRect/>
          </a:stretch>
        </p:blipFill>
        <p:spPr>
          <a:xfrm>
            <a:off x="533400" y="2420888"/>
            <a:ext cx="5000128" cy="381642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135</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40102055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687416"/>
          </a:xfrm>
        </p:spPr>
        <p:txBody>
          <a:bodyPr/>
          <a:lstStyle/>
          <a:p>
            <a:pPr>
              <a:spcAft>
                <a:spcPts val="0"/>
              </a:spcAft>
            </a:pPr>
            <a:r>
              <a:rPr lang="en-GB" b="1" dirty="0" smtClean="0">
                <a:solidFill>
                  <a:schemeClr val="tx2"/>
                </a:solidFill>
              </a:rPr>
              <a:t>Let’s Investigate!</a:t>
            </a:r>
          </a:p>
          <a:p>
            <a:r>
              <a:rPr lang="en-GB" sz="1600" dirty="0" smtClean="0"/>
              <a:t>Create a New Worksheet. Drag and drop the ‘</a:t>
            </a:r>
            <a:r>
              <a:rPr lang="en-GB" sz="1600" dirty="0" smtClean="0">
                <a:solidFill>
                  <a:schemeClr val="tx2"/>
                </a:solidFill>
              </a:rPr>
              <a:t>Age</a:t>
            </a:r>
            <a:r>
              <a:rPr lang="en-GB" sz="1600" dirty="0" smtClean="0"/>
              <a:t>’ measure into the column field and ‘</a:t>
            </a:r>
            <a:r>
              <a:rPr lang="en-GB" sz="1600" dirty="0" smtClean="0">
                <a:solidFill>
                  <a:schemeClr val="tx2"/>
                </a:solidFill>
              </a:rPr>
              <a:t>Length</a:t>
            </a:r>
            <a:r>
              <a:rPr lang="en-GB" sz="1600" dirty="0" smtClean="0"/>
              <a:t>’ measure into the rows field. </a:t>
            </a:r>
            <a:endParaRPr lang="en-GB" sz="1600" dirty="0"/>
          </a:p>
          <a:p>
            <a:endParaRPr lang="en-GB" dirty="0" smtClean="0"/>
          </a:p>
        </p:txBody>
      </p:sp>
      <p:sp>
        <p:nvSpPr>
          <p:cNvPr id="5" name="TextBox 4"/>
          <p:cNvSpPr txBox="1"/>
          <p:nvPr/>
        </p:nvSpPr>
        <p:spPr>
          <a:xfrm>
            <a:off x="6876255" y="2492896"/>
            <a:ext cx="1980339" cy="3744416"/>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Open the drop down menu of ‘</a:t>
            </a:r>
            <a:r>
              <a:rPr lang="en-GB" sz="1600" dirty="0" smtClean="0">
                <a:solidFill>
                  <a:schemeClr val="tx2"/>
                </a:solidFill>
                <a:latin typeface="Georgia" pitchFamily="18" charset="0"/>
              </a:rPr>
              <a:t>Age</a:t>
            </a:r>
            <a:r>
              <a:rPr lang="en-GB" sz="1600" dirty="0" smtClean="0">
                <a:latin typeface="Georgia" pitchFamily="18" charset="0"/>
              </a:rPr>
              <a:t>’ and select ‘</a:t>
            </a:r>
            <a:r>
              <a:rPr lang="en-GB" sz="1600" dirty="0" smtClean="0">
                <a:solidFill>
                  <a:schemeClr val="tx2"/>
                </a:solidFill>
                <a:latin typeface="Georgia" pitchFamily="18" charset="0"/>
              </a:rPr>
              <a:t>Dimension</a:t>
            </a:r>
            <a:r>
              <a:rPr lang="en-GB" sz="1600" dirty="0" smtClean="0">
                <a:latin typeface="Georgia" pitchFamily="18" charset="0"/>
              </a:rPr>
              <a:t>’</a:t>
            </a:r>
            <a:endParaRPr lang="en-GB" sz="1600" dirty="0">
              <a:latin typeface="Georgia" pitchFamily="18" charset="0"/>
            </a:endParaRPr>
          </a:p>
        </p:txBody>
      </p:sp>
      <p:pic>
        <p:nvPicPr>
          <p:cNvPr id="4" name="Picture 3"/>
          <p:cNvPicPr>
            <a:picLocks noChangeAspect="1"/>
          </p:cNvPicPr>
          <p:nvPr/>
        </p:nvPicPr>
        <p:blipFill>
          <a:blip r:embed="rId3"/>
          <a:stretch>
            <a:fillRect/>
          </a:stretch>
        </p:blipFill>
        <p:spPr>
          <a:xfrm>
            <a:off x="533400" y="2420404"/>
            <a:ext cx="6128019" cy="37449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136</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3878719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687416"/>
          </a:xfrm>
        </p:spPr>
        <p:txBody>
          <a:bodyPr/>
          <a:lstStyle/>
          <a:p>
            <a:pPr>
              <a:spcAft>
                <a:spcPts val="0"/>
              </a:spcAft>
            </a:pPr>
            <a:r>
              <a:rPr lang="en-GB" b="1" dirty="0" smtClean="0">
                <a:solidFill>
                  <a:schemeClr val="tx2"/>
                </a:solidFill>
              </a:rPr>
              <a:t>Let’s Investigate!</a:t>
            </a:r>
          </a:p>
          <a:p>
            <a:r>
              <a:rPr lang="en-GB" sz="1600" dirty="0" smtClean="0"/>
              <a:t>Drag and drop the ‘</a:t>
            </a:r>
            <a:r>
              <a:rPr lang="en-GB" sz="1600" dirty="0" smtClean="0">
                <a:solidFill>
                  <a:schemeClr val="tx2"/>
                </a:solidFill>
              </a:rPr>
              <a:t>Y</a:t>
            </a:r>
            <a:r>
              <a:rPr lang="en-GB" sz="1600" dirty="0" smtClean="0"/>
              <a:t>’ dimension onto the ‘</a:t>
            </a:r>
            <a:r>
              <a:rPr lang="en-GB" sz="1600" dirty="0" smtClean="0">
                <a:solidFill>
                  <a:schemeClr val="tx2"/>
                </a:solidFill>
              </a:rPr>
              <a:t>Colour</a:t>
            </a:r>
            <a:r>
              <a:rPr lang="en-GB" sz="1600" dirty="0" smtClean="0"/>
              <a:t>’ marker.</a:t>
            </a:r>
            <a:endParaRPr lang="en-GB" sz="1600" dirty="0"/>
          </a:p>
          <a:p>
            <a:endParaRPr lang="en-GB" dirty="0" smtClean="0"/>
          </a:p>
        </p:txBody>
      </p:sp>
      <p:sp>
        <p:nvSpPr>
          <p:cNvPr id="5" name="TextBox 4"/>
          <p:cNvSpPr txBox="1"/>
          <p:nvPr/>
        </p:nvSpPr>
        <p:spPr>
          <a:xfrm>
            <a:off x="6228768" y="2354372"/>
            <a:ext cx="2381832" cy="3370697"/>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As you see we now have a graph displaying the length of the calls based on age and split by sale or no sale.</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What do you see?</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How does this stack up against your friend’s comment?</a:t>
            </a:r>
            <a:endParaRPr lang="en-GB" sz="1600" dirty="0">
              <a:latin typeface="Georgia" pitchFamily="18" charset="0"/>
            </a:endParaRPr>
          </a:p>
        </p:txBody>
      </p:sp>
      <p:pic>
        <p:nvPicPr>
          <p:cNvPr id="6" name="Picture 5"/>
          <p:cNvPicPr>
            <a:picLocks noChangeAspect="1"/>
          </p:cNvPicPr>
          <p:nvPr/>
        </p:nvPicPr>
        <p:blipFill>
          <a:blip r:embed="rId3"/>
          <a:stretch>
            <a:fillRect/>
          </a:stretch>
        </p:blipFill>
        <p:spPr>
          <a:xfrm>
            <a:off x="533400" y="2354372"/>
            <a:ext cx="5607149" cy="3168352"/>
          </a:xfrm>
          <a:prstGeom prst="rect">
            <a:avLst/>
          </a:prstGeom>
        </p:spPr>
      </p:pic>
      <p:cxnSp>
        <p:nvCxnSpPr>
          <p:cNvPr id="11" name="Straight Arrow Connector 10"/>
          <p:cNvCxnSpPr/>
          <p:nvPr/>
        </p:nvCxnSpPr>
        <p:spPr>
          <a:xfrm flipV="1">
            <a:off x="683568" y="3429000"/>
            <a:ext cx="100811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137</a:t>
            </a:fld>
            <a:endParaRPr lang="en-GB"/>
          </a:p>
        </p:txBody>
      </p:sp>
      <p:sp>
        <p:nvSpPr>
          <p:cNvPr id="12" name="Date Placeholder 11"/>
          <p:cNvSpPr>
            <a:spLocks noGrp="1"/>
          </p:cNvSpPr>
          <p:nvPr>
            <p:ph type="dt" sz="half" idx="16"/>
          </p:nvPr>
        </p:nvSpPr>
        <p:spPr/>
        <p:txBody>
          <a:bodyPr/>
          <a:lstStyle/>
          <a:p>
            <a:r>
              <a:rPr lang="en-GB" smtClean="0"/>
              <a:t>November 2016</a:t>
            </a:r>
            <a:endParaRPr lang="en-GB"/>
          </a:p>
        </p:txBody>
      </p:sp>
      <p:sp>
        <p:nvSpPr>
          <p:cNvPr id="13" name="Footer Placeholder 12"/>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35371927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759424"/>
          </a:xfrm>
        </p:spPr>
        <p:txBody>
          <a:bodyPr/>
          <a:lstStyle/>
          <a:p>
            <a:pPr>
              <a:spcAft>
                <a:spcPts val="0"/>
              </a:spcAft>
            </a:pPr>
            <a:r>
              <a:rPr lang="en-GB" b="1" dirty="0" smtClean="0">
                <a:solidFill>
                  <a:schemeClr val="tx2"/>
                </a:solidFill>
              </a:rPr>
              <a:t>Let’s Investigate!</a:t>
            </a:r>
          </a:p>
          <a:p>
            <a:r>
              <a:rPr lang="en-GB" sz="1600" dirty="0" smtClean="0"/>
              <a:t>Right click on the plot and select ‘</a:t>
            </a:r>
            <a:r>
              <a:rPr lang="en-GB" sz="1600" dirty="0" smtClean="0">
                <a:solidFill>
                  <a:schemeClr val="tx2"/>
                </a:solidFill>
              </a:rPr>
              <a:t>Trend lines -&gt; Show trend lines</a:t>
            </a:r>
            <a:r>
              <a:rPr lang="en-GB" sz="1600" dirty="0" smtClean="0"/>
              <a:t>’. Also rename the sheet to ‘</a:t>
            </a:r>
            <a:r>
              <a:rPr lang="en-GB" sz="1600" dirty="0" smtClean="0">
                <a:solidFill>
                  <a:schemeClr val="tx2"/>
                </a:solidFill>
              </a:rPr>
              <a:t>Age vs Length</a:t>
            </a:r>
            <a:r>
              <a:rPr lang="en-GB" sz="1600" dirty="0" smtClean="0"/>
              <a:t>’</a:t>
            </a:r>
            <a:endParaRPr lang="en-GB" sz="1600" dirty="0"/>
          </a:p>
          <a:p>
            <a:endParaRPr lang="en-GB" dirty="0" smtClean="0"/>
          </a:p>
        </p:txBody>
      </p:sp>
      <p:sp>
        <p:nvSpPr>
          <p:cNvPr id="5" name="TextBox 4"/>
          <p:cNvSpPr txBox="1"/>
          <p:nvPr/>
        </p:nvSpPr>
        <p:spPr>
          <a:xfrm>
            <a:off x="6876255" y="2276872"/>
            <a:ext cx="1980339" cy="3960440"/>
          </a:xfrm>
          <a:prstGeom prst="rect">
            <a:avLst/>
          </a:prstGeom>
          <a:noFill/>
        </p:spPr>
        <p:txBody>
          <a:bodyPr wrap="square" lIns="0" tIns="0" rIns="0" bIns="0" rtlCol="0">
            <a:noAutofit/>
          </a:bodyPr>
          <a:lstStyle/>
          <a:p>
            <a:pPr>
              <a:spcAft>
                <a:spcPts val="900"/>
              </a:spcAft>
            </a:pPr>
            <a:r>
              <a:rPr lang="en-GB" sz="1600" dirty="0" smtClean="0">
                <a:latin typeface="Georgia" pitchFamily="18" charset="0"/>
              </a:rPr>
              <a:t>It seems like with the trend lines fitted we can put this debate to rest. It is clear that as age goes up the length of the calls goes down.</a:t>
            </a:r>
          </a:p>
          <a:p>
            <a:pPr>
              <a:spcAft>
                <a:spcPts val="900"/>
              </a:spcAft>
            </a:pPr>
            <a:r>
              <a:rPr lang="en-GB" sz="1600" b="1" dirty="0" smtClean="0">
                <a:latin typeface="Georgia" pitchFamily="18" charset="0"/>
              </a:rPr>
              <a:t>Tip</a:t>
            </a:r>
            <a:r>
              <a:rPr lang="en-GB" sz="1600" dirty="0" smtClean="0">
                <a:latin typeface="Georgia" pitchFamily="18" charset="0"/>
              </a:rPr>
              <a:t>: you can hover your mouse over a trend line to inspect statistical summary information.</a:t>
            </a:r>
          </a:p>
        </p:txBody>
      </p:sp>
      <p:pic>
        <p:nvPicPr>
          <p:cNvPr id="4" name="Picture 3"/>
          <p:cNvPicPr>
            <a:picLocks noChangeAspect="1"/>
          </p:cNvPicPr>
          <p:nvPr/>
        </p:nvPicPr>
        <p:blipFill>
          <a:blip r:embed="rId3"/>
          <a:stretch>
            <a:fillRect/>
          </a:stretch>
        </p:blipFill>
        <p:spPr>
          <a:xfrm>
            <a:off x="533400" y="2276872"/>
            <a:ext cx="6150789" cy="3890647"/>
          </a:xfrm>
          <a:prstGeom prst="rect">
            <a:avLst/>
          </a:prstGeom>
        </p:spPr>
      </p:pic>
      <p:pic>
        <p:nvPicPr>
          <p:cNvPr id="10" name="Picture 9"/>
          <p:cNvPicPr>
            <a:picLocks noChangeAspect="1"/>
          </p:cNvPicPr>
          <p:nvPr/>
        </p:nvPicPr>
        <p:blipFill>
          <a:blip r:embed="rId4"/>
          <a:stretch>
            <a:fillRect/>
          </a:stretch>
        </p:blipFill>
        <p:spPr>
          <a:xfrm>
            <a:off x="1360959" y="3356992"/>
            <a:ext cx="1266825" cy="39052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138</a:t>
            </a:fld>
            <a:endParaRPr lang="en-GB"/>
          </a:p>
        </p:txBody>
      </p:sp>
      <p:sp>
        <p:nvSpPr>
          <p:cNvPr id="12" name="Date Placeholder 11"/>
          <p:cNvSpPr>
            <a:spLocks noGrp="1"/>
          </p:cNvSpPr>
          <p:nvPr>
            <p:ph type="dt" sz="half" idx="16"/>
          </p:nvPr>
        </p:nvSpPr>
        <p:spPr/>
        <p:txBody>
          <a:bodyPr/>
          <a:lstStyle/>
          <a:p>
            <a:r>
              <a:rPr lang="en-GB" smtClean="0"/>
              <a:t>November 2016</a:t>
            </a:r>
            <a:endParaRPr lang="en-GB"/>
          </a:p>
        </p:txBody>
      </p:sp>
      <p:sp>
        <p:nvSpPr>
          <p:cNvPr id="13" name="Footer Placeholder 12"/>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6343072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759424"/>
          </a:xfrm>
        </p:spPr>
        <p:txBody>
          <a:bodyPr/>
          <a:lstStyle/>
          <a:p>
            <a:pPr>
              <a:spcAft>
                <a:spcPts val="0"/>
              </a:spcAft>
            </a:pPr>
            <a:r>
              <a:rPr lang="en-GB" b="1" dirty="0" smtClean="0">
                <a:solidFill>
                  <a:schemeClr val="tx2"/>
                </a:solidFill>
              </a:rPr>
              <a:t>Let’s make a dashboard!</a:t>
            </a:r>
          </a:p>
          <a:p>
            <a:r>
              <a:rPr lang="en-GB" sz="1600" dirty="0" smtClean="0"/>
              <a:t>Click on Dashboard from the top menu and select ‘</a:t>
            </a:r>
            <a:r>
              <a:rPr lang="en-GB" sz="1600" dirty="0" smtClean="0">
                <a:solidFill>
                  <a:schemeClr val="tx2"/>
                </a:solidFill>
              </a:rPr>
              <a:t>New Dashboard</a:t>
            </a:r>
            <a:r>
              <a:rPr lang="en-GB" sz="1600" dirty="0" smtClean="0"/>
              <a:t>’. </a:t>
            </a:r>
            <a:endParaRPr lang="en-GB" sz="1600" dirty="0"/>
          </a:p>
          <a:p>
            <a:endParaRPr lang="en-GB" dirty="0" smtClean="0"/>
          </a:p>
        </p:txBody>
      </p:sp>
      <p:sp>
        <p:nvSpPr>
          <p:cNvPr id="5" name="TextBox 4"/>
          <p:cNvSpPr txBox="1"/>
          <p:nvPr/>
        </p:nvSpPr>
        <p:spPr>
          <a:xfrm>
            <a:off x="6876255" y="2276872"/>
            <a:ext cx="1980339" cy="3960440"/>
          </a:xfrm>
          <a:prstGeom prst="rect">
            <a:avLst/>
          </a:prstGeom>
          <a:noFill/>
        </p:spPr>
        <p:txBody>
          <a:bodyPr wrap="square" lIns="0" tIns="0" rIns="0" bIns="0" rtlCol="0">
            <a:noAutofit/>
          </a:bodyPr>
          <a:lstStyle/>
          <a:p>
            <a:pPr>
              <a:spcAft>
                <a:spcPts val="900"/>
              </a:spcAft>
            </a:pPr>
            <a:endParaRPr lang="en-GB" sz="1600" dirty="0" smtClean="0">
              <a:latin typeface="Georgia" pitchFamily="18" charset="0"/>
            </a:endParaRPr>
          </a:p>
        </p:txBody>
      </p:sp>
      <p:pic>
        <p:nvPicPr>
          <p:cNvPr id="6" name="Picture 5"/>
          <p:cNvPicPr>
            <a:picLocks noChangeAspect="1"/>
          </p:cNvPicPr>
          <p:nvPr/>
        </p:nvPicPr>
        <p:blipFill>
          <a:blip r:embed="rId3"/>
          <a:stretch>
            <a:fillRect/>
          </a:stretch>
        </p:blipFill>
        <p:spPr>
          <a:xfrm>
            <a:off x="533399" y="2390488"/>
            <a:ext cx="6306733" cy="326696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139</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750941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sz="2000" dirty="0"/>
          </a:p>
        </p:txBody>
      </p:sp>
      <p:sp>
        <p:nvSpPr>
          <p:cNvPr id="3" name="Content Placeholder 2"/>
          <p:cNvSpPr>
            <a:spLocks noGrp="1"/>
          </p:cNvSpPr>
          <p:nvPr>
            <p:ph sz="quarter" idx="15"/>
          </p:nvPr>
        </p:nvSpPr>
        <p:spPr>
          <a:xfrm>
            <a:off x="533400" y="1657597"/>
            <a:ext cx="8077200" cy="4514603"/>
          </a:xfrm>
        </p:spPr>
        <p:txBody>
          <a:bodyPr anchor="t"/>
          <a:lstStyle/>
          <a:p>
            <a:r>
              <a:rPr lang="en-GB" sz="1800" b="1" dirty="0">
                <a:solidFill>
                  <a:schemeClr val="tx2"/>
                </a:solidFill>
              </a:rPr>
              <a:t>To </a:t>
            </a:r>
            <a:r>
              <a:rPr lang="en-GB" sz="1800" b="1" dirty="0" smtClean="0">
                <a:solidFill>
                  <a:schemeClr val="tx2"/>
                </a:solidFill>
              </a:rPr>
              <a:t>Analyse</a:t>
            </a:r>
            <a:endParaRPr lang="en-GB" sz="1800" b="1" dirty="0">
              <a:solidFill>
                <a:schemeClr val="tx2"/>
              </a:solidFill>
            </a:endParaRPr>
          </a:p>
          <a:p>
            <a:pPr defTabSz="719138"/>
            <a:r>
              <a:rPr lang="en-GB" sz="1600" dirty="0" smtClean="0"/>
              <a:t>	A well-designed </a:t>
            </a:r>
            <a:r>
              <a:rPr lang="en-GB" sz="1600" b="1" dirty="0" smtClean="0">
                <a:solidFill>
                  <a:schemeClr val="accent5"/>
                </a:solidFill>
              </a:rPr>
              <a:t>dashboard</a:t>
            </a:r>
            <a:r>
              <a:rPr lang="en-GB" sz="1600" dirty="0" smtClean="0">
                <a:solidFill>
                  <a:schemeClr val="tx2"/>
                </a:solidFill>
              </a:rPr>
              <a:t> </a:t>
            </a:r>
            <a:r>
              <a:rPr lang="en-GB" sz="1600" dirty="0" smtClean="0"/>
              <a:t>allows decision makers to analyse</a:t>
            </a:r>
            <a:r>
              <a:rPr lang="en-GB" sz="1600" dirty="0" smtClean="0">
                <a:solidFill>
                  <a:schemeClr val="tx2"/>
                </a:solidFill>
              </a:rPr>
              <a:t> </a:t>
            </a:r>
            <a:r>
              <a:rPr lang="en-GB" sz="1600" b="1" dirty="0" smtClean="0">
                <a:solidFill>
                  <a:schemeClr val="accent5"/>
                </a:solidFill>
              </a:rPr>
              <a:t>massive</a:t>
            </a:r>
            <a:r>
              <a:rPr lang="en-GB" sz="1600" dirty="0" smtClean="0">
                <a:solidFill>
                  <a:schemeClr val="accent5"/>
                </a:solidFill>
              </a:rPr>
              <a:t> 	</a:t>
            </a:r>
            <a:r>
              <a:rPr lang="en-GB" sz="1600" dirty="0" smtClean="0"/>
              <a:t>datasets at a glance</a:t>
            </a:r>
            <a:endParaRPr lang="en-GB" sz="1600" dirty="0">
              <a:solidFill>
                <a:schemeClr val="tx2"/>
              </a:solidFill>
            </a:endParaRPr>
          </a:p>
        </p:txBody>
      </p:sp>
      <p:sp>
        <p:nvSpPr>
          <p:cNvPr id="8" name="Freeform 1275"/>
          <p:cNvSpPr>
            <a:spLocks noEditPoints="1"/>
          </p:cNvSpPr>
          <p:nvPr/>
        </p:nvSpPr>
        <p:spPr bwMode="auto">
          <a:xfrm>
            <a:off x="530352" y="2060848"/>
            <a:ext cx="504056" cy="504056"/>
          </a:xfrm>
          <a:custGeom>
            <a:avLst/>
            <a:gdLst/>
            <a:ahLst/>
            <a:cxnLst>
              <a:cxn ang="0">
                <a:pos x="546" y="44"/>
              </a:cxn>
              <a:cxn ang="0">
                <a:pos x="1048" y="546"/>
              </a:cxn>
              <a:cxn ang="0">
                <a:pos x="546" y="1049"/>
              </a:cxn>
              <a:cxn ang="0">
                <a:pos x="43" y="546"/>
              </a:cxn>
              <a:cxn ang="0">
                <a:pos x="546" y="44"/>
              </a:cxn>
              <a:cxn ang="0">
                <a:pos x="546" y="0"/>
              </a:cxn>
              <a:cxn ang="0">
                <a:pos x="0" y="546"/>
              </a:cxn>
              <a:cxn ang="0">
                <a:pos x="546" y="1092"/>
              </a:cxn>
              <a:cxn ang="0">
                <a:pos x="1092" y="546"/>
              </a:cxn>
              <a:cxn ang="0">
                <a:pos x="546" y="0"/>
              </a:cxn>
              <a:cxn ang="0">
                <a:pos x="546" y="294"/>
              </a:cxn>
              <a:cxn ang="0">
                <a:pos x="135" y="546"/>
              </a:cxn>
              <a:cxn ang="0">
                <a:pos x="546" y="799"/>
              </a:cxn>
              <a:cxn ang="0">
                <a:pos x="956" y="546"/>
              </a:cxn>
              <a:cxn ang="0">
                <a:pos x="546" y="294"/>
              </a:cxn>
              <a:cxn ang="0">
                <a:pos x="546" y="755"/>
              </a:cxn>
              <a:cxn ang="0">
                <a:pos x="337" y="546"/>
              </a:cxn>
              <a:cxn ang="0">
                <a:pos x="546" y="337"/>
              </a:cxn>
              <a:cxn ang="0">
                <a:pos x="755" y="546"/>
              </a:cxn>
              <a:cxn ang="0">
                <a:pos x="546" y="755"/>
              </a:cxn>
              <a:cxn ang="0">
                <a:pos x="660" y="546"/>
              </a:cxn>
              <a:cxn ang="0">
                <a:pos x="546" y="661"/>
              </a:cxn>
              <a:cxn ang="0">
                <a:pos x="431" y="546"/>
              </a:cxn>
              <a:cxn ang="0">
                <a:pos x="546" y="432"/>
              </a:cxn>
              <a:cxn ang="0">
                <a:pos x="660" y="546"/>
              </a:cxn>
            </a:cxnLst>
            <a:rect l="0" t="0" r="r" b="b"/>
            <a:pathLst>
              <a:path w="1092" h="1092">
                <a:moveTo>
                  <a:pt x="546" y="44"/>
                </a:moveTo>
                <a:cubicBezTo>
                  <a:pt x="823" y="44"/>
                  <a:pt x="1048" y="269"/>
                  <a:pt x="1048" y="546"/>
                </a:cubicBezTo>
                <a:cubicBezTo>
                  <a:pt x="1048" y="824"/>
                  <a:pt x="823" y="1049"/>
                  <a:pt x="546" y="1049"/>
                </a:cubicBezTo>
                <a:cubicBezTo>
                  <a:pt x="269" y="1049"/>
                  <a:pt x="43" y="824"/>
                  <a:pt x="43" y="546"/>
                </a:cubicBezTo>
                <a:cubicBezTo>
                  <a:pt x="43" y="269"/>
                  <a:pt x="269" y="44"/>
                  <a:pt x="546" y="44"/>
                </a:cubicBezTo>
                <a:moveTo>
                  <a:pt x="546" y="0"/>
                </a:moveTo>
                <a:cubicBezTo>
                  <a:pt x="244" y="0"/>
                  <a:pt x="0" y="245"/>
                  <a:pt x="0" y="546"/>
                </a:cubicBezTo>
                <a:cubicBezTo>
                  <a:pt x="0" y="848"/>
                  <a:pt x="244" y="1092"/>
                  <a:pt x="546" y="1092"/>
                </a:cubicBezTo>
                <a:cubicBezTo>
                  <a:pt x="847" y="1092"/>
                  <a:pt x="1092" y="848"/>
                  <a:pt x="1092" y="546"/>
                </a:cubicBezTo>
                <a:cubicBezTo>
                  <a:pt x="1092" y="245"/>
                  <a:pt x="847" y="0"/>
                  <a:pt x="546" y="0"/>
                </a:cubicBezTo>
                <a:close/>
                <a:moveTo>
                  <a:pt x="546" y="294"/>
                </a:moveTo>
                <a:cubicBezTo>
                  <a:pt x="366" y="294"/>
                  <a:pt x="211" y="397"/>
                  <a:pt x="135" y="546"/>
                </a:cubicBezTo>
                <a:cubicBezTo>
                  <a:pt x="211" y="696"/>
                  <a:pt x="366" y="799"/>
                  <a:pt x="546" y="799"/>
                </a:cubicBezTo>
                <a:cubicBezTo>
                  <a:pt x="725" y="799"/>
                  <a:pt x="880" y="696"/>
                  <a:pt x="956" y="546"/>
                </a:cubicBezTo>
                <a:cubicBezTo>
                  <a:pt x="880" y="397"/>
                  <a:pt x="725" y="294"/>
                  <a:pt x="546" y="294"/>
                </a:cubicBezTo>
                <a:close/>
                <a:moveTo>
                  <a:pt x="546" y="755"/>
                </a:moveTo>
                <a:cubicBezTo>
                  <a:pt x="430" y="755"/>
                  <a:pt x="337" y="662"/>
                  <a:pt x="337" y="546"/>
                </a:cubicBezTo>
                <a:cubicBezTo>
                  <a:pt x="337" y="431"/>
                  <a:pt x="430" y="337"/>
                  <a:pt x="546" y="337"/>
                </a:cubicBezTo>
                <a:cubicBezTo>
                  <a:pt x="661" y="337"/>
                  <a:pt x="755" y="431"/>
                  <a:pt x="755" y="546"/>
                </a:cubicBezTo>
                <a:cubicBezTo>
                  <a:pt x="755" y="662"/>
                  <a:pt x="661" y="755"/>
                  <a:pt x="546" y="755"/>
                </a:cubicBezTo>
                <a:close/>
                <a:moveTo>
                  <a:pt x="660" y="546"/>
                </a:moveTo>
                <a:cubicBezTo>
                  <a:pt x="660" y="610"/>
                  <a:pt x="609" y="661"/>
                  <a:pt x="546" y="661"/>
                </a:cubicBezTo>
                <a:cubicBezTo>
                  <a:pt x="483" y="661"/>
                  <a:pt x="431" y="610"/>
                  <a:pt x="431" y="546"/>
                </a:cubicBezTo>
                <a:cubicBezTo>
                  <a:pt x="431" y="483"/>
                  <a:pt x="483" y="432"/>
                  <a:pt x="546" y="432"/>
                </a:cubicBezTo>
                <a:cubicBezTo>
                  <a:pt x="609" y="432"/>
                  <a:pt x="660" y="483"/>
                  <a:pt x="660" y="546"/>
                </a:cubicBezTo>
                <a:close/>
              </a:path>
            </a:pathLst>
          </a:custGeom>
          <a:solidFill>
            <a:schemeClr val="accent5"/>
          </a:solidFill>
          <a:ln w="9525">
            <a:noFill/>
            <a:round/>
            <a:headEnd/>
            <a:tailEnd/>
          </a:ln>
        </p:spPr>
        <p:txBody>
          <a:bodyPr vert="horz" wrap="square" lIns="78191" tIns="39095" rIns="78191" bIns="39095" numCol="1" anchor="t" anchorCtr="0" compatLnSpc="1">
            <a:prstTxWarp prst="textNoShape">
              <a:avLst/>
            </a:prstTxWarp>
          </a:bodyPr>
          <a:lstStyle/>
          <a:p>
            <a:endParaRPr lang="en-US" sz="1539"/>
          </a:p>
        </p:txBody>
      </p:sp>
      <p:pic>
        <p:nvPicPr>
          <p:cNvPr id="9"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2647494"/>
            <a:ext cx="5400600" cy="3547701"/>
          </a:xfrm>
          <a:prstGeom prst="rect">
            <a:avLst/>
          </a:prstGeom>
        </p:spPr>
      </p:pic>
      <p:sp>
        <p:nvSpPr>
          <p:cNvPr id="7" name="Slide Number Placeholder 6"/>
          <p:cNvSpPr>
            <a:spLocks noGrp="1"/>
          </p:cNvSpPr>
          <p:nvPr>
            <p:ph type="sldNum" sz="quarter" idx="18"/>
          </p:nvPr>
        </p:nvSpPr>
        <p:spPr/>
        <p:txBody>
          <a:bodyPr/>
          <a:lstStyle/>
          <a:p>
            <a:fld id="{F5E609D5-BB2C-4735-B62A-4AB7F7AFBFEB}" type="slidenum">
              <a:rPr lang="en-GB" smtClean="0"/>
              <a:pPr/>
              <a:t>14</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0136773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759424"/>
          </a:xfrm>
        </p:spPr>
        <p:txBody>
          <a:bodyPr/>
          <a:lstStyle/>
          <a:p>
            <a:pPr>
              <a:spcAft>
                <a:spcPts val="0"/>
              </a:spcAft>
            </a:pPr>
            <a:r>
              <a:rPr lang="en-GB" b="1" dirty="0">
                <a:solidFill>
                  <a:schemeClr val="tx2"/>
                </a:solidFill>
              </a:rPr>
              <a:t>Let’s make a dashboard!</a:t>
            </a:r>
          </a:p>
          <a:p>
            <a:r>
              <a:rPr lang="en-GB" sz="1600" dirty="0"/>
              <a:t>Drag and drop worksheets from the left Dashboard pane onto the workspace where </a:t>
            </a:r>
            <a:r>
              <a:rPr lang="en-GB" sz="1600" dirty="0" smtClean="0"/>
              <a:t>it </a:t>
            </a:r>
            <a:r>
              <a:rPr lang="en-GB" sz="1600" dirty="0"/>
              <a:t>says ‘</a:t>
            </a:r>
            <a:r>
              <a:rPr lang="en-GB" sz="1600" dirty="0">
                <a:solidFill>
                  <a:schemeClr val="tx2"/>
                </a:solidFill>
              </a:rPr>
              <a:t>Drag sheets here</a:t>
            </a:r>
            <a:r>
              <a:rPr lang="en-GB" sz="1600" dirty="0"/>
              <a:t>’</a:t>
            </a:r>
          </a:p>
          <a:p>
            <a:endParaRPr lang="en-GB" dirty="0"/>
          </a:p>
        </p:txBody>
      </p:sp>
      <p:sp>
        <p:nvSpPr>
          <p:cNvPr id="5" name="TextBox 4"/>
          <p:cNvSpPr txBox="1"/>
          <p:nvPr/>
        </p:nvSpPr>
        <p:spPr>
          <a:xfrm>
            <a:off x="6653577" y="2276872"/>
            <a:ext cx="2203017" cy="3960440"/>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Notice the grey bar at the top of the chart when you select it. You can use it to grab the charts and move them around to arrange the way you want.</a:t>
            </a:r>
            <a:endParaRPr lang="en-GB" sz="1600" dirty="0">
              <a:latin typeface="Georgia" pitchFamily="18" charset="0"/>
            </a:endParaRPr>
          </a:p>
        </p:txBody>
      </p:sp>
      <p:pic>
        <p:nvPicPr>
          <p:cNvPr id="6" name="Picture 5"/>
          <p:cNvPicPr>
            <a:picLocks noChangeAspect="1"/>
          </p:cNvPicPr>
          <p:nvPr/>
        </p:nvPicPr>
        <p:blipFill>
          <a:blip r:embed="rId3"/>
          <a:stretch>
            <a:fillRect/>
          </a:stretch>
        </p:blipFill>
        <p:spPr>
          <a:xfrm>
            <a:off x="533398" y="2235100"/>
            <a:ext cx="6048171" cy="4043983"/>
          </a:xfrm>
          <a:prstGeom prst="rect">
            <a:avLst/>
          </a:prstGeom>
        </p:spPr>
      </p:pic>
      <p:cxnSp>
        <p:nvCxnSpPr>
          <p:cNvPr id="12" name="Straight Arrow Connector 11"/>
          <p:cNvCxnSpPr/>
          <p:nvPr/>
        </p:nvCxnSpPr>
        <p:spPr>
          <a:xfrm>
            <a:off x="1187624" y="2717453"/>
            <a:ext cx="864096" cy="1647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403648" y="2422524"/>
            <a:ext cx="2664296" cy="107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475656" y="2364816"/>
            <a:ext cx="432048" cy="57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bwMode="ltGray">
          <a:xfrm>
            <a:off x="3779912" y="4226409"/>
            <a:ext cx="288032" cy="13869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err="1" smtClean="0">
              <a:solidFill>
                <a:schemeClr val="bg1"/>
              </a:solidFill>
              <a:latin typeface="Georgia" pitchFamily="18"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140</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93483424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759424"/>
          </a:xfrm>
        </p:spPr>
        <p:txBody>
          <a:bodyPr/>
          <a:lstStyle/>
          <a:p>
            <a:pPr>
              <a:spcAft>
                <a:spcPts val="0"/>
              </a:spcAft>
            </a:pPr>
            <a:r>
              <a:rPr lang="en-GB" b="1" dirty="0">
                <a:solidFill>
                  <a:schemeClr val="tx2"/>
                </a:solidFill>
              </a:rPr>
              <a:t>Let’s make a dashboard!</a:t>
            </a:r>
          </a:p>
          <a:p>
            <a:r>
              <a:rPr lang="en-GB" sz="1600" dirty="0" smtClean="0"/>
              <a:t>Click on ‘</a:t>
            </a:r>
            <a:r>
              <a:rPr lang="en-GB" sz="1600" dirty="0" smtClean="0">
                <a:solidFill>
                  <a:schemeClr val="tx2"/>
                </a:solidFill>
              </a:rPr>
              <a:t>Dashboard</a:t>
            </a:r>
            <a:r>
              <a:rPr lang="en-GB" sz="1600" dirty="0" smtClean="0"/>
              <a:t>’ at the top menu and select ‘</a:t>
            </a:r>
            <a:r>
              <a:rPr lang="en-GB" sz="1600" dirty="0" smtClean="0">
                <a:solidFill>
                  <a:schemeClr val="tx2"/>
                </a:solidFill>
              </a:rPr>
              <a:t>Actions</a:t>
            </a:r>
            <a:r>
              <a:rPr lang="en-GB" sz="1600" dirty="0" smtClean="0"/>
              <a:t>’. In the popup menu select ‘</a:t>
            </a:r>
            <a:r>
              <a:rPr lang="en-GB" sz="1600" dirty="0" smtClean="0">
                <a:solidFill>
                  <a:schemeClr val="tx2"/>
                </a:solidFill>
              </a:rPr>
              <a:t>Add Action -&gt; Filter…</a:t>
            </a:r>
            <a:r>
              <a:rPr lang="en-GB" sz="1600" dirty="0" smtClean="0"/>
              <a:t>’ . </a:t>
            </a:r>
            <a:endParaRPr lang="en-GB" sz="1600" dirty="0"/>
          </a:p>
          <a:p>
            <a:endParaRPr lang="en-GB" dirty="0" smtClean="0"/>
          </a:p>
        </p:txBody>
      </p:sp>
      <p:sp>
        <p:nvSpPr>
          <p:cNvPr id="5" name="TextBox 4"/>
          <p:cNvSpPr txBox="1"/>
          <p:nvPr/>
        </p:nvSpPr>
        <p:spPr>
          <a:xfrm>
            <a:off x="5945521" y="2912512"/>
            <a:ext cx="2911073" cy="3324799"/>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Make sure that you configure the Add Filter Action menu the way it is in the picture.</a:t>
            </a:r>
            <a:endParaRPr lang="en-GB" sz="1600" dirty="0">
              <a:latin typeface="Georgia" pitchFamily="18" charset="0"/>
            </a:endParaRPr>
          </a:p>
        </p:txBody>
      </p:sp>
      <p:pic>
        <p:nvPicPr>
          <p:cNvPr id="21" name="Picture 20"/>
          <p:cNvPicPr>
            <a:picLocks noChangeAspect="1"/>
          </p:cNvPicPr>
          <p:nvPr/>
        </p:nvPicPr>
        <p:blipFill>
          <a:blip r:embed="rId3"/>
          <a:stretch>
            <a:fillRect/>
          </a:stretch>
        </p:blipFill>
        <p:spPr>
          <a:xfrm>
            <a:off x="540223" y="2218372"/>
            <a:ext cx="5327921" cy="4082184"/>
          </a:xfrm>
          <a:prstGeom prst="rect">
            <a:avLst/>
          </a:prstGeom>
        </p:spPr>
      </p:pic>
      <p:pic>
        <p:nvPicPr>
          <p:cNvPr id="4" name="Picture 3"/>
          <p:cNvPicPr>
            <a:picLocks noChangeAspect="1"/>
          </p:cNvPicPr>
          <p:nvPr/>
        </p:nvPicPr>
        <p:blipFill>
          <a:blip r:embed="rId4"/>
          <a:stretch>
            <a:fillRect/>
          </a:stretch>
        </p:blipFill>
        <p:spPr>
          <a:xfrm>
            <a:off x="1115616" y="3792488"/>
            <a:ext cx="2595347" cy="1472360"/>
          </a:xfrm>
          <a:prstGeom prst="rect">
            <a:avLst/>
          </a:prstGeom>
        </p:spPr>
      </p:pic>
      <p:sp>
        <p:nvSpPr>
          <p:cNvPr id="11" name="Oval 10"/>
          <p:cNvSpPr/>
          <p:nvPr/>
        </p:nvSpPr>
        <p:spPr bwMode="ltGray">
          <a:xfrm>
            <a:off x="1331640" y="2204864"/>
            <a:ext cx="504056" cy="204856"/>
          </a:xfrm>
          <a:prstGeom prst="ellipse">
            <a:avLst/>
          </a:prstGeom>
          <a:noFill/>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err="1" smtClean="0">
              <a:solidFill>
                <a:schemeClr val="bg1"/>
              </a:solidFill>
              <a:latin typeface="Georgia" pitchFamily="18" charset="0"/>
            </a:endParaRPr>
          </a:p>
        </p:txBody>
      </p:sp>
      <p:sp>
        <p:nvSpPr>
          <p:cNvPr id="13" name="Oval 12"/>
          <p:cNvSpPr/>
          <p:nvPr/>
        </p:nvSpPr>
        <p:spPr bwMode="ltGray">
          <a:xfrm>
            <a:off x="1403648" y="3140968"/>
            <a:ext cx="504056" cy="14401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5" name="Oval 14"/>
          <p:cNvSpPr/>
          <p:nvPr/>
        </p:nvSpPr>
        <p:spPr bwMode="ltGray">
          <a:xfrm>
            <a:off x="1115616" y="4869160"/>
            <a:ext cx="864096" cy="14401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pic>
        <p:nvPicPr>
          <p:cNvPr id="18" name="Picture 17"/>
          <p:cNvPicPr>
            <a:picLocks noChangeAspect="1"/>
          </p:cNvPicPr>
          <p:nvPr/>
        </p:nvPicPr>
        <p:blipFill>
          <a:blip r:embed="rId5"/>
          <a:stretch>
            <a:fillRect/>
          </a:stretch>
        </p:blipFill>
        <p:spPr>
          <a:xfrm>
            <a:off x="3350174" y="2912513"/>
            <a:ext cx="2207152" cy="2894827"/>
          </a:xfrm>
          <a:prstGeom prst="rect">
            <a:avLst/>
          </a:prstGeom>
        </p:spPr>
      </p:pic>
      <p:sp>
        <p:nvSpPr>
          <p:cNvPr id="17" name="Oval 16"/>
          <p:cNvSpPr/>
          <p:nvPr/>
        </p:nvSpPr>
        <p:spPr bwMode="ltGray">
          <a:xfrm>
            <a:off x="4572000" y="4359926"/>
            <a:ext cx="648072" cy="14401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22" name="Oval 21"/>
          <p:cNvSpPr/>
          <p:nvPr/>
        </p:nvSpPr>
        <p:spPr bwMode="ltGray">
          <a:xfrm>
            <a:off x="4572000" y="3564212"/>
            <a:ext cx="648072" cy="14401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6" name="Slide Number Placeholder 5"/>
          <p:cNvSpPr>
            <a:spLocks noGrp="1"/>
          </p:cNvSpPr>
          <p:nvPr>
            <p:ph type="sldNum" sz="quarter" idx="18"/>
          </p:nvPr>
        </p:nvSpPr>
        <p:spPr/>
        <p:txBody>
          <a:bodyPr/>
          <a:lstStyle/>
          <a:p>
            <a:fld id="{F5E609D5-BB2C-4735-B62A-4AB7F7AFBFEB}" type="slidenum">
              <a:rPr lang="en-GB" smtClean="0"/>
              <a:pPr/>
              <a:t>141</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05223639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Intro to Tableau</a:t>
            </a:r>
            <a:endParaRPr lang="en-GB" b="0" i="0" dirty="0"/>
          </a:p>
        </p:txBody>
      </p:sp>
      <p:sp>
        <p:nvSpPr>
          <p:cNvPr id="3" name="Content Placeholder 2"/>
          <p:cNvSpPr>
            <a:spLocks noGrp="1"/>
          </p:cNvSpPr>
          <p:nvPr>
            <p:ph sz="quarter" idx="15"/>
          </p:nvPr>
        </p:nvSpPr>
        <p:spPr>
          <a:xfrm>
            <a:off x="533400" y="1412776"/>
            <a:ext cx="8287072" cy="4759424"/>
          </a:xfrm>
        </p:spPr>
        <p:txBody>
          <a:bodyPr/>
          <a:lstStyle/>
          <a:p>
            <a:pPr>
              <a:spcAft>
                <a:spcPts val="0"/>
              </a:spcAft>
            </a:pPr>
            <a:r>
              <a:rPr lang="en-GB" b="1" dirty="0">
                <a:solidFill>
                  <a:schemeClr val="tx2"/>
                </a:solidFill>
              </a:rPr>
              <a:t>Let’s make a dashboard!</a:t>
            </a:r>
          </a:p>
          <a:p>
            <a:r>
              <a:rPr lang="en-GB" sz="1600" dirty="0" smtClean="0"/>
              <a:t>Now with the filter applied try selecting ‘High’, ‘Low’ or ‘Satisfactory’ form the headers in the ‘Customer Satisfaction’ headings.</a:t>
            </a:r>
            <a:endParaRPr lang="en-GB" sz="1600" dirty="0"/>
          </a:p>
          <a:p>
            <a:endParaRPr lang="en-GB" dirty="0" smtClean="0"/>
          </a:p>
        </p:txBody>
      </p:sp>
      <p:sp>
        <p:nvSpPr>
          <p:cNvPr id="5" name="TextBox 4"/>
          <p:cNvSpPr txBox="1"/>
          <p:nvPr/>
        </p:nvSpPr>
        <p:spPr>
          <a:xfrm>
            <a:off x="6588225" y="2420888"/>
            <a:ext cx="2268370" cy="3816423"/>
          </a:xfrm>
          <a:prstGeom prst="rect">
            <a:avLst/>
          </a:prstGeom>
          <a:noFill/>
        </p:spPr>
        <p:txBody>
          <a:bodyPr wrap="square" lIns="0" tIns="0" rIns="0" bIns="0" rtlCol="0">
            <a:noAutofit/>
          </a:bodyPr>
          <a:lstStyle/>
          <a:p>
            <a:pPr marL="285750" indent="-285750">
              <a:spcAft>
                <a:spcPts val="900"/>
              </a:spcAft>
              <a:buFont typeface="Arial" panose="020B0604020202020204" pitchFamily="34" charset="0"/>
              <a:buChar char="•"/>
            </a:pPr>
            <a:r>
              <a:rPr lang="en-GB" sz="1600" dirty="0" smtClean="0">
                <a:latin typeface="Georgia" pitchFamily="18" charset="0"/>
              </a:rPr>
              <a:t>We now have a perfect example of an interactive dashboard.</a:t>
            </a:r>
            <a:endParaRPr lang="en-GB" sz="1600" dirty="0">
              <a:latin typeface="Georgia" pitchFamily="18" charset="0"/>
            </a:endParaRPr>
          </a:p>
          <a:p>
            <a:pPr marL="285750" indent="-285750">
              <a:spcAft>
                <a:spcPts val="900"/>
              </a:spcAft>
              <a:buFont typeface="Arial" panose="020B0604020202020204" pitchFamily="34" charset="0"/>
              <a:buChar char="•"/>
            </a:pPr>
            <a:r>
              <a:rPr lang="en-GB" sz="1600" dirty="0" smtClean="0">
                <a:latin typeface="Georgia" pitchFamily="18" charset="0"/>
              </a:rPr>
              <a:t>Here we can easily configure the values displayed and the way they are calculated to effectively explore our data.</a:t>
            </a:r>
            <a:endParaRPr lang="en-GB" sz="1600" dirty="0">
              <a:latin typeface="Georgia" pitchFamily="18" charset="0"/>
            </a:endParaRPr>
          </a:p>
        </p:txBody>
      </p:sp>
      <p:pic>
        <p:nvPicPr>
          <p:cNvPr id="6" name="Picture 5"/>
          <p:cNvPicPr>
            <a:picLocks noChangeAspect="1"/>
          </p:cNvPicPr>
          <p:nvPr/>
        </p:nvPicPr>
        <p:blipFill>
          <a:blip r:embed="rId3"/>
          <a:stretch>
            <a:fillRect/>
          </a:stretch>
        </p:blipFill>
        <p:spPr>
          <a:xfrm>
            <a:off x="584699" y="2318619"/>
            <a:ext cx="6003525" cy="384668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347" t="31508" r="11341" b="34246"/>
          <a:stretch/>
        </p:blipFill>
        <p:spPr>
          <a:xfrm>
            <a:off x="7098432" y="631772"/>
            <a:ext cx="1512168" cy="36404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142</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2" name="Footer Placeholder 11"/>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59487776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err="1" smtClean="0"/>
              <a:t>Qlik</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143</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95904520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err="1" smtClean="0"/>
              <a:t>Qlik</a:t>
            </a:r>
            <a:r>
              <a:rPr lang="en-GB" sz="2000" b="0" i="0" dirty="0" smtClean="0"/>
              <a:t> Sense</a:t>
            </a:r>
            <a:endParaRPr lang="en-GB" sz="2000" b="0" i="0" dirty="0"/>
          </a:p>
        </p:txBody>
      </p:sp>
      <p:sp>
        <p:nvSpPr>
          <p:cNvPr id="15" name="Content Placeholder 2"/>
          <p:cNvSpPr txBox="1">
            <a:spLocks/>
          </p:cNvSpPr>
          <p:nvPr/>
        </p:nvSpPr>
        <p:spPr>
          <a:xfrm>
            <a:off x="533400" y="1839292"/>
            <a:ext cx="8077200" cy="1229668"/>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dirty="0" err="1" smtClean="0"/>
              <a:t>Qlik</a:t>
            </a:r>
            <a:r>
              <a:rPr lang="en-GB" sz="1800" dirty="0" smtClean="0"/>
              <a:t> Sense is a powerful tool that allows to see the relations in a dataset, as well as to build charts and dashboards to </a:t>
            </a:r>
            <a:r>
              <a:rPr lang="en-GB" sz="1800" dirty="0"/>
              <a:t>visually </a:t>
            </a:r>
            <a:r>
              <a:rPr lang="en-GB" sz="1800" dirty="0" smtClean="0"/>
              <a:t>represent it.  </a:t>
            </a:r>
            <a:endParaRPr lang="en-GB" sz="1800" dirty="0"/>
          </a:p>
        </p:txBody>
      </p:sp>
      <p:sp>
        <p:nvSpPr>
          <p:cNvPr id="16" name="Date Placeholder 3"/>
          <p:cNvSpPr>
            <a:spLocks noGrp="1"/>
          </p:cNvSpPr>
          <p:nvPr>
            <p:ph type="dt" sz="half" idx="16"/>
          </p:nvPr>
        </p:nvSpPr>
        <p:spPr>
          <a:xfrm>
            <a:off x="7086600" y="6324600"/>
            <a:ext cx="1524000" cy="152400"/>
          </a:xfrm>
        </p:spPr>
        <p:txBody>
          <a:bodyPr/>
          <a:lstStyle/>
          <a:p>
            <a:r>
              <a:rPr lang="en-GB" smtClean="0"/>
              <a:t>November 2016</a:t>
            </a:r>
            <a:endParaRPr lang="en-GB"/>
          </a:p>
        </p:txBody>
      </p:sp>
      <p:sp>
        <p:nvSpPr>
          <p:cNvPr id="17" name="Footer Placeholder 4"/>
          <p:cNvSpPr>
            <a:spLocks noGrp="1"/>
          </p:cNvSpPr>
          <p:nvPr>
            <p:ph type="ftr" sz="quarter" idx="17"/>
          </p:nvPr>
        </p:nvSpPr>
        <p:spPr>
          <a:xfrm>
            <a:off x="530352" y="6324600"/>
            <a:ext cx="5260848" cy="150876"/>
          </a:xfrm>
        </p:spPr>
        <p:txBody>
          <a:bodyPr/>
          <a:lstStyle/>
          <a:p>
            <a:r>
              <a:rPr lang="en-GB" smtClean="0"/>
              <a:t>Introductory Visualisation Training</a:t>
            </a:r>
            <a:endParaRPr lang="en-GB"/>
          </a:p>
        </p:txBody>
      </p:sp>
      <p:sp>
        <p:nvSpPr>
          <p:cNvPr id="18" name="Slide Number Placeholder 5"/>
          <p:cNvSpPr>
            <a:spLocks noGrp="1"/>
          </p:cNvSpPr>
          <p:nvPr>
            <p:ph type="sldNum" sz="quarter" idx="18"/>
          </p:nvPr>
        </p:nvSpPr>
        <p:spPr>
          <a:xfrm>
            <a:off x="7086600" y="6477000"/>
            <a:ext cx="1527048" cy="152400"/>
          </a:xfrm>
        </p:spPr>
        <p:txBody>
          <a:bodyPr/>
          <a:lstStyle/>
          <a:p>
            <a:fld id="{F5E609D5-BB2C-4735-B62A-4AB7F7AFBFEB}" type="slidenum">
              <a:rPr lang="en-GB" smtClean="0"/>
              <a:pPr/>
              <a:t>144</a:t>
            </a:fld>
            <a:endParaRPr lang="en-GB"/>
          </a:p>
        </p:txBody>
      </p:sp>
      <p:pic>
        <p:nvPicPr>
          <p:cNvPr id="1026" name="Picture 2" descr="Image result for qlikview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2487" y="3421433"/>
            <a:ext cx="4899025" cy="256973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27304" y="5991166"/>
            <a:ext cx="5628872" cy="412189"/>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smtClean="0"/>
              <a:t>Copyright </a:t>
            </a:r>
            <a:r>
              <a:rPr lang="en-GB" sz="1000" dirty="0"/>
              <a:t>© </a:t>
            </a:r>
            <a:r>
              <a:rPr lang="en-GB" sz="1000" dirty="0" smtClean="0"/>
              <a:t>1993-2016 </a:t>
            </a:r>
            <a:r>
              <a:rPr lang="en-GB" sz="1000" dirty="0" err="1" smtClean="0"/>
              <a:t>QlikTech</a:t>
            </a:r>
            <a:r>
              <a:rPr lang="en-GB" sz="1000" dirty="0" smtClean="0"/>
              <a:t> International </a:t>
            </a:r>
            <a:r>
              <a:rPr lang="en-GB" sz="1000" dirty="0"/>
              <a:t>AB, All Rights Reserved.</a:t>
            </a:r>
          </a:p>
          <a:p>
            <a:pPr>
              <a:spcAft>
                <a:spcPts val="600"/>
              </a:spcAft>
            </a:pPr>
            <a:r>
              <a:rPr lang="en-GB" sz="1000" dirty="0"/>
              <a:t> </a:t>
            </a:r>
          </a:p>
        </p:txBody>
      </p:sp>
    </p:spTree>
    <p:extLst>
      <p:ext uri="{BB962C8B-B14F-4D97-AF65-F5344CB8AC3E}">
        <p14:creationId xmlns:p14="http://schemas.microsoft.com/office/powerpoint/2010/main" val="34625249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Intro to </a:t>
            </a:r>
            <a:r>
              <a:rPr lang="en-GB" sz="2000" b="0" i="0" dirty="0" err="1" smtClean="0"/>
              <a:t>Qlik</a:t>
            </a:r>
            <a:r>
              <a:rPr lang="en-GB" sz="2000" b="0" i="0" dirty="0" smtClean="0"/>
              <a:t> </a:t>
            </a:r>
            <a:r>
              <a:rPr lang="en-GB" sz="2000" b="0" i="0" dirty="0"/>
              <a:t>Sense</a:t>
            </a:r>
            <a:endParaRPr lang="en-GB" sz="200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145</a:t>
            </a:fld>
            <a:endParaRPr lang="en-GB"/>
          </a:p>
        </p:txBody>
      </p:sp>
      <p:pic>
        <p:nvPicPr>
          <p:cNvPr id="7" name="Picture 6"/>
          <p:cNvPicPr>
            <a:picLocks noChangeAspect="1"/>
          </p:cNvPicPr>
          <p:nvPr/>
        </p:nvPicPr>
        <p:blipFill>
          <a:blip r:embed="rId2"/>
          <a:stretch>
            <a:fillRect/>
          </a:stretch>
        </p:blipFill>
        <p:spPr>
          <a:xfrm>
            <a:off x="702109" y="2129024"/>
            <a:ext cx="4917334" cy="1222251"/>
          </a:xfrm>
          <a:prstGeom prst="rect">
            <a:avLst/>
          </a:prstGeom>
        </p:spPr>
      </p:pic>
      <p:pic>
        <p:nvPicPr>
          <p:cNvPr id="8" name="Picture 7"/>
          <p:cNvPicPr>
            <a:picLocks noChangeAspect="1"/>
          </p:cNvPicPr>
          <p:nvPr/>
        </p:nvPicPr>
        <p:blipFill>
          <a:blip r:embed="rId3"/>
          <a:stretch>
            <a:fillRect/>
          </a:stretch>
        </p:blipFill>
        <p:spPr>
          <a:xfrm>
            <a:off x="3315047" y="3627475"/>
            <a:ext cx="3528814" cy="1360301"/>
          </a:xfrm>
          <a:prstGeom prst="rect">
            <a:avLst/>
          </a:prstGeom>
        </p:spPr>
      </p:pic>
      <p:sp>
        <p:nvSpPr>
          <p:cNvPr id="11" name="Content Placeholder 2"/>
          <p:cNvSpPr>
            <a:spLocks noGrp="1"/>
          </p:cNvSpPr>
          <p:nvPr>
            <p:ph sz="quarter" idx="15"/>
          </p:nvPr>
        </p:nvSpPr>
        <p:spPr>
          <a:xfrm>
            <a:off x="533400" y="1628800"/>
            <a:ext cx="8077200" cy="4419600"/>
          </a:xfrm>
        </p:spPr>
        <p:txBody>
          <a:bodyPr/>
          <a:lstStyle/>
          <a:p>
            <a:r>
              <a:rPr lang="en-GB" b="1" dirty="0" smtClean="0">
                <a:solidFill>
                  <a:schemeClr val="tx2"/>
                </a:solidFill>
              </a:rPr>
              <a:t>Getting started</a:t>
            </a:r>
          </a:p>
          <a:p>
            <a:r>
              <a:rPr lang="en-GB" dirty="0" smtClean="0"/>
              <a:t> </a:t>
            </a:r>
          </a:p>
        </p:txBody>
      </p:sp>
      <p:sp>
        <p:nvSpPr>
          <p:cNvPr id="12" name="Rounded Rectangle 11"/>
          <p:cNvSpPr/>
          <p:nvPr/>
        </p:nvSpPr>
        <p:spPr bwMode="ltGray">
          <a:xfrm>
            <a:off x="3419872" y="2492896"/>
            <a:ext cx="792088" cy="316329"/>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3" name="Rounded Rectangle 12"/>
          <p:cNvSpPr/>
          <p:nvPr/>
        </p:nvSpPr>
        <p:spPr bwMode="ltGray">
          <a:xfrm>
            <a:off x="3421819" y="4149460"/>
            <a:ext cx="792088" cy="316329"/>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4" name="Rounded Rectangle 13"/>
          <p:cNvSpPr/>
          <p:nvPr/>
        </p:nvSpPr>
        <p:spPr bwMode="ltGray">
          <a:xfrm>
            <a:off x="6084168" y="4647411"/>
            <a:ext cx="792088" cy="316329"/>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16" name="Straight Arrow Connector 15"/>
          <p:cNvCxnSpPr>
            <a:stCxn id="12" idx="2"/>
            <a:endCxn id="13" idx="0"/>
          </p:cNvCxnSpPr>
          <p:nvPr/>
        </p:nvCxnSpPr>
        <p:spPr>
          <a:xfrm>
            <a:off x="3815916" y="2809225"/>
            <a:ext cx="1947" cy="134023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2"/>
            <a:endCxn id="14" idx="1"/>
          </p:cNvCxnSpPr>
          <p:nvPr/>
        </p:nvCxnSpPr>
        <p:spPr>
          <a:xfrm>
            <a:off x="3817863" y="4465789"/>
            <a:ext cx="2266305" cy="33978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2108" y="5315362"/>
            <a:ext cx="4805995" cy="633918"/>
          </a:xfrm>
          <a:prstGeom prst="rect">
            <a:avLst/>
          </a:prstGeom>
          <a:noFill/>
        </p:spPr>
        <p:txBody>
          <a:bodyPr wrap="square" lIns="0" tIns="0" rIns="0" bIns="0" rtlCol="0">
            <a:noAutofit/>
          </a:bodyPr>
          <a:lstStyle/>
          <a:p>
            <a:pPr indent="-274320">
              <a:spcAft>
                <a:spcPts val="900"/>
              </a:spcAft>
            </a:pPr>
            <a:r>
              <a:rPr lang="en-GB" sz="1600" dirty="0">
                <a:latin typeface="Georgia" pitchFamily="18" charset="0"/>
              </a:rPr>
              <a:t>From the menu on the </a:t>
            </a:r>
            <a:r>
              <a:rPr lang="en-GB" sz="1600" dirty="0" smtClean="0">
                <a:latin typeface="Georgia" pitchFamily="18" charset="0"/>
              </a:rPr>
              <a:t>top </a:t>
            </a:r>
            <a:r>
              <a:rPr lang="en-GB" sz="1600" dirty="0">
                <a:latin typeface="Georgia" pitchFamily="18" charset="0"/>
              </a:rPr>
              <a:t>select </a:t>
            </a:r>
            <a:r>
              <a:rPr lang="en-GB" sz="1600" dirty="0" smtClean="0">
                <a:latin typeface="Georgia" pitchFamily="18" charset="0"/>
              </a:rPr>
              <a:t>“</a:t>
            </a:r>
            <a:r>
              <a:rPr lang="en-GB" sz="1600" dirty="0" smtClean="0">
                <a:solidFill>
                  <a:schemeClr val="accent1"/>
                </a:solidFill>
                <a:latin typeface="Georgia" pitchFamily="18" charset="0"/>
              </a:rPr>
              <a:t>Create new app</a:t>
            </a:r>
            <a:r>
              <a:rPr lang="en-GB" sz="1600" dirty="0" smtClean="0">
                <a:latin typeface="Georgia" pitchFamily="18" charset="0"/>
              </a:rPr>
              <a:t>”, name your app and click on “</a:t>
            </a:r>
            <a:r>
              <a:rPr lang="en-GB" sz="1600" dirty="0">
                <a:solidFill>
                  <a:schemeClr val="accent1"/>
                </a:solidFill>
                <a:latin typeface="Georgia" pitchFamily="18" charset="0"/>
              </a:rPr>
              <a:t>C</a:t>
            </a:r>
            <a:r>
              <a:rPr lang="en-GB" sz="1600" dirty="0" smtClean="0">
                <a:solidFill>
                  <a:schemeClr val="accent1"/>
                </a:solidFill>
                <a:latin typeface="Georgia" pitchFamily="18" charset="0"/>
              </a:rPr>
              <a:t>reate</a:t>
            </a:r>
            <a:r>
              <a:rPr lang="en-GB" sz="1600" dirty="0" smtClean="0">
                <a:latin typeface="Georgia" pitchFamily="18" charset="0"/>
              </a:rPr>
              <a:t>”.</a:t>
            </a:r>
            <a:endParaRPr lang="en-GB" sz="2000" dirty="0" smtClean="0">
              <a:latin typeface="Georgia" pitchFamily="18" charset="0"/>
            </a:endParaRPr>
          </a:p>
        </p:txBody>
      </p:sp>
    </p:spTree>
    <p:extLst>
      <p:ext uri="{BB962C8B-B14F-4D97-AF65-F5344CB8AC3E}">
        <p14:creationId xmlns:p14="http://schemas.microsoft.com/office/powerpoint/2010/main" val="4041995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solidFill>
                  <a:srgbClr val="000000"/>
                </a:solidFill>
              </a:rPr>
              <a:t>Intro to </a:t>
            </a:r>
            <a:r>
              <a:rPr lang="en-GB" sz="2000" b="0" i="0" dirty="0" err="1">
                <a:solidFill>
                  <a:srgbClr val="000000"/>
                </a:solidFill>
              </a:rPr>
              <a:t>Qlik</a:t>
            </a:r>
            <a:r>
              <a:rPr lang="en-GB" sz="2000" b="0" i="0" dirty="0">
                <a:solidFill>
                  <a:srgbClr val="000000"/>
                </a:solidFill>
              </a:rPr>
              <a:t> Sense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146</a:t>
            </a:fld>
            <a:endParaRPr lang="en-GB"/>
          </a:p>
        </p:txBody>
      </p:sp>
      <p:sp>
        <p:nvSpPr>
          <p:cNvPr id="11" name="Content Placeholder 2"/>
          <p:cNvSpPr>
            <a:spLocks noGrp="1"/>
          </p:cNvSpPr>
          <p:nvPr>
            <p:ph sz="quarter" idx="15"/>
          </p:nvPr>
        </p:nvSpPr>
        <p:spPr>
          <a:xfrm>
            <a:off x="533400" y="1628800"/>
            <a:ext cx="8077200" cy="342060"/>
          </a:xfrm>
        </p:spPr>
        <p:txBody>
          <a:bodyPr/>
          <a:lstStyle/>
          <a:p>
            <a:r>
              <a:rPr lang="en-GB" b="1" dirty="0" smtClean="0">
                <a:solidFill>
                  <a:schemeClr val="tx2"/>
                </a:solidFill>
              </a:rPr>
              <a:t>Adding data</a:t>
            </a:r>
            <a:endParaRPr lang="en-GB" dirty="0" smtClean="0"/>
          </a:p>
        </p:txBody>
      </p:sp>
      <p:sp>
        <p:nvSpPr>
          <p:cNvPr id="20" name="TextBox 19"/>
          <p:cNvSpPr txBox="1"/>
          <p:nvPr/>
        </p:nvSpPr>
        <p:spPr>
          <a:xfrm>
            <a:off x="702108" y="5315362"/>
            <a:ext cx="4805995" cy="633918"/>
          </a:xfrm>
          <a:prstGeom prst="rect">
            <a:avLst/>
          </a:prstGeom>
          <a:noFill/>
        </p:spPr>
        <p:txBody>
          <a:bodyPr wrap="square" lIns="0" tIns="0" rIns="0" bIns="0" rtlCol="0">
            <a:noAutofit/>
          </a:bodyPr>
          <a:lstStyle/>
          <a:p>
            <a:pPr indent="-274320">
              <a:spcAft>
                <a:spcPts val="900"/>
              </a:spcAft>
            </a:pPr>
            <a:r>
              <a:rPr lang="en-GB" sz="1600" dirty="0" smtClean="0">
                <a:latin typeface="Georgia" pitchFamily="18" charset="0"/>
              </a:rPr>
              <a:t>Click on “</a:t>
            </a:r>
            <a:r>
              <a:rPr lang="en-GB" sz="1600" dirty="0">
                <a:solidFill>
                  <a:schemeClr val="accent1"/>
                </a:solidFill>
                <a:latin typeface="Georgia" pitchFamily="18" charset="0"/>
              </a:rPr>
              <a:t>A</a:t>
            </a:r>
            <a:r>
              <a:rPr lang="en-GB" sz="1600" dirty="0" smtClean="0">
                <a:solidFill>
                  <a:schemeClr val="accent1"/>
                </a:solidFill>
                <a:latin typeface="Georgia" pitchFamily="18" charset="0"/>
              </a:rPr>
              <a:t>dd data</a:t>
            </a:r>
            <a:r>
              <a:rPr lang="en-GB" sz="1600" dirty="0" smtClean="0">
                <a:latin typeface="Georgia" pitchFamily="18" charset="0"/>
              </a:rPr>
              <a:t>”, then click on “</a:t>
            </a:r>
            <a:r>
              <a:rPr lang="en-GB" sz="1600" dirty="0" smtClean="0">
                <a:solidFill>
                  <a:schemeClr val="accent1"/>
                </a:solidFill>
                <a:latin typeface="Georgia" pitchFamily="18" charset="0"/>
              </a:rPr>
              <a:t>All files</a:t>
            </a:r>
            <a:r>
              <a:rPr lang="en-GB" sz="1600" dirty="0" smtClean="0">
                <a:latin typeface="Georgia" pitchFamily="18" charset="0"/>
              </a:rPr>
              <a:t>”, select </a:t>
            </a:r>
            <a:r>
              <a:rPr lang="en-GB" sz="1600" dirty="0">
                <a:latin typeface="Georgia" pitchFamily="18" charset="0"/>
              </a:rPr>
              <a:t>the file </a:t>
            </a:r>
            <a:r>
              <a:rPr lang="en-GB" sz="1600" dirty="0" smtClean="0">
                <a:latin typeface="Georgia" pitchFamily="18" charset="0"/>
              </a:rPr>
              <a:t>“</a:t>
            </a:r>
            <a:r>
              <a:rPr lang="en-GB" sz="1600" dirty="0" smtClean="0">
                <a:solidFill>
                  <a:schemeClr val="accent1"/>
                </a:solidFill>
                <a:latin typeface="Georgia" pitchFamily="18" charset="0"/>
              </a:rPr>
              <a:t>bank_customer_data.csv</a:t>
            </a:r>
            <a:r>
              <a:rPr lang="en-GB" sz="1600" dirty="0" smtClean="0">
                <a:latin typeface="Georgia" pitchFamily="18" charset="0"/>
              </a:rPr>
              <a:t>” and click “</a:t>
            </a:r>
            <a:r>
              <a:rPr lang="en-GB" sz="1600" dirty="0" smtClean="0">
                <a:solidFill>
                  <a:schemeClr val="accent1"/>
                </a:solidFill>
                <a:latin typeface="Georgia" pitchFamily="18" charset="0"/>
              </a:rPr>
              <a:t>next</a:t>
            </a:r>
            <a:r>
              <a:rPr lang="en-GB" sz="1600" dirty="0" smtClean="0">
                <a:latin typeface="Georgia" pitchFamily="18" charset="0"/>
              </a:rPr>
              <a:t>” (the arrow pointing to the right).</a:t>
            </a:r>
            <a:endParaRPr lang="en-GB" sz="2000" dirty="0" smtClean="0">
              <a:latin typeface="Georgia" pitchFamily="18" charset="0"/>
            </a:endParaRPr>
          </a:p>
        </p:txBody>
      </p:sp>
      <p:pic>
        <p:nvPicPr>
          <p:cNvPr id="3" name="Picture 2"/>
          <p:cNvPicPr>
            <a:picLocks noChangeAspect="1"/>
          </p:cNvPicPr>
          <p:nvPr/>
        </p:nvPicPr>
        <p:blipFill>
          <a:blip r:embed="rId2"/>
          <a:stretch>
            <a:fillRect/>
          </a:stretch>
        </p:blipFill>
        <p:spPr>
          <a:xfrm>
            <a:off x="406414" y="1978500"/>
            <a:ext cx="3118495" cy="2267293"/>
          </a:xfrm>
          <a:prstGeom prst="rect">
            <a:avLst/>
          </a:prstGeom>
        </p:spPr>
      </p:pic>
      <p:pic>
        <p:nvPicPr>
          <p:cNvPr id="9" name="Picture 8"/>
          <p:cNvPicPr>
            <a:picLocks noChangeAspect="1"/>
          </p:cNvPicPr>
          <p:nvPr/>
        </p:nvPicPr>
        <p:blipFill>
          <a:blip r:embed="rId3"/>
          <a:stretch>
            <a:fillRect/>
          </a:stretch>
        </p:blipFill>
        <p:spPr>
          <a:xfrm>
            <a:off x="3331269" y="3314157"/>
            <a:ext cx="2459931" cy="1603005"/>
          </a:xfrm>
          <a:prstGeom prst="rect">
            <a:avLst/>
          </a:prstGeom>
        </p:spPr>
      </p:pic>
      <p:pic>
        <p:nvPicPr>
          <p:cNvPr id="10" name="Picture 9"/>
          <p:cNvPicPr>
            <a:picLocks noChangeAspect="1"/>
          </p:cNvPicPr>
          <p:nvPr/>
        </p:nvPicPr>
        <p:blipFill>
          <a:blip r:embed="rId4"/>
          <a:stretch>
            <a:fillRect/>
          </a:stretch>
        </p:blipFill>
        <p:spPr>
          <a:xfrm>
            <a:off x="5942888" y="3968473"/>
            <a:ext cx="2490070" cy="2135510"/>
          </a:xfrm>
          <a:prstGeom prst="rect">
            <a:avLst/>
          </a:prstGeom>
        </p:spPr>
      </p:pic>
      <p:sp>
        <p:nvSpPr>
          <p:cNvPr id="18" name="Rounded Rectangle 17"/>
          <p:cNvSpPr/>
          <p:nvPr/>
        </p:nvSpPr>
        <p:spPr bwMode="ltGray">
          <a:xfrm>
            <a:off x="530352" y="3302576"/>
            <a:ext cx="1377352" cy="943217"/>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9" name="Rounded Rectangle 18"/>
          <p:cNvSpPr/>
          <p:nvPr/>
        </p:nvSpPr>
        <p:spPr bwMode="ltGray">
          <a:xfrm>
            <a:off x="3280702" y="4049667"/>
            <a:ext cx="1219290" cy="271848"/>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21" name="Rounded Rectangle 20"/>
          <p:cNvSpPr/>
          <p:nvPr/>
        </p:nvSpPr>
        <p:spPr bwMode="ltGray">
          <a:xfrm>
            <a:off x="5995475" y="4819173"/>
            <a:ext cx="1219290" cy="271848"/>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22" name="Rounded Rectangle 21"/>
          <p:cNvSpPr/>
          <p:nvPr/>
        </p:nvSpPr>
        <p:spPr bwMode="ltGray">
          <a:xfrm>
            <a:off x="7178398" y="5814789"/>
            <a:ext cx="336405" cy="298719"/>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28" name="Elbow Connector 27"/>
          <p:cNvCxnSpPr>
            <a:stCxn id="18" idx="3"/>
            <a:endCxn id="19" idx="0"/>
          </p:cNvCxnSpPr>
          <p:nvPr/>
        </p:nvCxnSpPr>
        <p:spPr>
          <a:xfrm>
            <a:off x="1907704" y="3774185"/>
            <a:ext cx="1982643" cy="275482"/>
          </a:xfrm>
          <a:prstGeom prst="bentConnector2">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9" idx="3"/>
            <a:endCxn id="21" idx="0"/>
          </p:cNvCxnSpPr>
          <p:nvPr/>
        </p:nvCxnSpPr>
        <p:spPr>
          <a:xfrm>
            <a:off x="4499992" y="4185591"/>
            <a:ext cx="2105128" cy="633582"/>
          </a:xfrm>
          <a:prstGeom prst="bentConnector2">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1" idx="3"/>
            <a:endCxn id="22" idx="0"/>
          </p:cNvCxnSpPr>
          <p:nvPr/>
        </p:nvCxnSpPr>
        <p:spPr>
          <a:xfrm>
            <a:off x="7214765" y="4955097"/>
            <a:ext cx="131836" cy="859692"/>
          </a:xfrm>
          <a:prstGeom prst="bentConnector2">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88614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solidFill>
                  <a:srgbClr val="000000"/>
                </a:solidFill>
              </a:rPr>
              <a:t>Intro to </a:t>
            </a:r>
            <a:r>
              <a:rPr lang="en-GB" sz="2000" b="0" i="0" dirty="0" err="1">
                <a:solidFill>
                  <a:srgbClr val="000000"/>
                </a:solidFill>
              </a:rPr>
              <a:t>Qlik</a:t>
            </a:r>
            <a:r>
              <a:rPr lang="en-GB" sz="2000" b="0" i="0" dirty="0">
                <a:solidFill>
                  <a:srgbClr val="000000"/>
                </a:solidFill>
              </a:rPr>
              <a:t> Sense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147</a:t>
            </a:fld>
            <a:endParaRPr lang="en-GB"/>
          </a:p>
        </p:txBody>
      </p:sp>
      <p:sp>
        <p:nvSpPr>
          <p:cNvPr id="11" name="Content Placeholder 2"/>
          <p:cNvSpPr>
            <a:spLocks noGrp="1"/>
          </p:cNvSpPr>
          <p:nvPr>
            <p:ph sz="quarter" idx="15"/>
          </p:nvPr>
        </p:nvSpPr>
        <p:spPr>
          <a:xfrm>
            <a:off x="533400" y="1628800"/>
            <a:ext cx="8077200" cy="342060"/>
          </a:xfrm>
        </p:spPr>
        <p:txBody>
          <a:bodyPr/>
          <a:lstStyle/>
          <a:p>
            <a:r>
              <a:rPr lang="en-GB" b="1" dirty="0" smtClean="0">
                <a:solidFill>
                  <a:schemeClr val="tx2"/>
                </a:solidFill>
              </a:rPr>
              <a:t>Adding data</a:t>
            </a:r>
            <a:endParaRPr lang="en-GB" dirty="0" smtClean="0"/>
          </a:p>
        </p:txBody>
      </p:sp>
      <p:sp>
        <p:nvSpPr>
          <p:cNvPr id="20" name="TextBox 19"/>
          <p:cNvSpPr txBox="1"/>
          <p:nvPr/>
        </p:nvSpPr>
        <p:spPr>
          <a:xfrm>
            <a:off x="4932041" y="2492896"/>
            <a:ext cx="3960440" cy="2448272"/>
          </a:xfrm>
          <a:prstGeom prst="rect">
            <a:avLst/>
          </a:prstGeom>
          <a:noFill/>
        </p:spPr>
        <p:txBody>
          <a:bodyPr wrap="square" lIns="0" tIns="0" rIns="0" bIns="0" rtlCol="0">
            <a:noAutofit/>
          </a:bodyPr>
          <a:lstStyle/>
          <a:p>
            <a:pPr indent="-274320">
              <a:spcAft>
                <a:spcPts val="900"/>
              </a:spcAft>
            </a:pPr>
            <a:r>
              <a:rPr lang="en-GB" sz="1600" dirty="0" smtClean="0">
                <a:latin typeface="Georgia" pitchFamily="18" charset="0"/>
              </a:rPr>
              <a:t>Rename the column “</a:t>
            </a:r>
            <a:r>
              <a:rPr lang="en-GB" sz="1600" dirty="0">
                <a:solidFill>
                  <a:schemeClr val="accent1"/>
                </a:solidFill>
                <a:latin typeface="Georgia" pitchFamily="18" charset="0"/>
              </a:rPr>
              <a:t>Y</a:t>
            </a:r>
            <a:r>
              <a:rPr lang="en-GB" sz="1600" dirty="0" smtClean="0">
                <a:latin typeface="Georgia" pitchFamily="18" charset="0"/>
              </a:rPr>
              <a:t>” into “</a:t>
            </a:r>
            <a:r>
              <a:rPr lang="en-GB" sz="1600" dirty="0" smtClean="0">
                <a:solidFill>
                  <a:schemeClr val="accent1"/>
                </a:solidFill>
                <a:latin typeface="Georgia" pitchFamily="18" charset="0"/>
              </a:rPr>
              <a:t>Sale Made</a:t>
            </a:r>
            <a:r>
              <a:rPr lang="en-GB" sz="1600" dirty="0" smtClean="0">
                <a:latin typeface="Georgia" pitchFamily="18" charset="0"/>
              </a:rPr>
              <a:t>”, and click on “</a:t>
            </a:r>
            <a:r>
              <a:rPr lang="en-GB" sz="1600" dirty="0" smtClean="0">
                <a:solidFill>
                  <a:schemeClr val="accent1"/>
                </a:solidFill>
                <a:latin typeface="Georgia" pitchFamily="18" charset="0"/>
              </a:rPr>
              <a:t>Load data and finish</a:t>
            </a:r>
            <a:r>
              <a:rPr lang="en-GB" sz="1600" dirty="0" smtClean="0">
                <a:latin typeface="Georgia" pitchFamily="18" charset="0"/>
              </a:rPr>
              <a:t>”.</a:t>
            </a:r>
            <a:endParaRPr lang="en-GB" sz="2000" dirty="0" smtClean="0">
              <a:latin typeface="Georgia" pitchFamily="18" charset="0"/>
            </a:endParaRPr>
          </a:p>
        </p:txBody>
      </p:sp>
      <p:pic>
        <p:nvPicPr>
          <p:cNvPr id="8" name="Picture 7"/>
          <p:cNvPicPr>
            <a:picLocks noChangeAspect="1"/>
          </p:cNvPicPr>
          <p:nvPr/>
        </p:nvPicPr>
        <p:blipFill>
          <a:blip r:embed="rId2"/>
          <a:stretch>
            <a:fillRect/>
          </a:stretch>
        </p:blipFill>
        <p:spPr>
          <a:xfrm>
            <a:off x="899592" y="2094519"/>
            <a:ext cx="3767359" cy="4106421"/>
          </a:xfrm>
          <a:prstGeom prst="rect">
            <a:avLst/>
          </a:prstGeom>
        </p:spPr>
      </p:pic>
      <p:sp>
        <p:nvSpPr>
          <p:cNvPr id="18" name="Rounded Rectangle 17"/>
          <p:cNvSpPr/>
          <p:nvPr/>
        </p:nvSpPr>
        <p:spPr bwMode="ltGray">
          <a:xfrm>
            <a:off x="3811316" y="3655931"/>
            <a:ext cx="688676" cy="421142"/>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9" name="Rounded Rectangle 18"/>
          <p:cNvSpPr/>
          <p:nvPr/>
        </p:nvSpPr>
        <p:spPr bwMode="ltGray">
          <a:xfrm>
            <a:off x="3482338" y="5876702"/>
            <a:ext cx="1017654" cy="271848"/>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28" name="Elbow Connector 27"/>
          <p:cNvCxnSpPr>
            <a:stCxn id="18" idx="2"/>
            <a:endCxn id="19" idx="0"/>
          </p:cNvCxnSpPr>
          <p:nvPr/>
        </p:nvCxnSpPr>
        <p:spPr>
          <a:xfrm rot="5400000">
            <a:off x="3173596" y="4894643"/>
            <a:ext cx="1799629" cy="164489"/>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5552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solidFill>
                  <a:srgbClr val="000000"/>
                </a:solidFill>
              </a:rPr>
              <a:t>Intro to </a:t>
            </a:r>
            <a:r>
              <a:rPr lang="en-GB" sz="2000" b="0" i="0" dirty="0" err="1">
                <a:solidFill>
                  <a:srgbClr val="000000"/>
                </a:solidFill>
              </a:rPr>
              <a:t>Qlik</a:t>
            </a:r>
            <a:r>
              <a:rPr lang="en-GB" sz="2000" b="0" i="0" dirty="0">
                <a:solidFill>
                  <a:srgbClr val="000000"/>
                </a:solidFill>
              </a:rPr>
              <a:t> Sense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148</a:t>
            </a:fld>
            <a:endParaRPr lang="en-GB"/>
          </a:p>
        </p:txBody>
      </p:sp>
      <p:sp>
        <p:nvSpPr>
          <p:cNvPr id="11" name="Content Placeholder 2"/>
          <p:cNvSpPr>
            <a:spLocks noGrp="1"/>
          </p:cNvSpPr>
          <p:nvPr>
            <p:ph sz="quarter" idx="15"/>
          </p:nvPr>
        </p:nvSpPr>
        <p:spPr>
          <a:xfrm>
            <a:off x="533400" y="1628800"/>
            <a:ext cx="8077200" cy="342060"/>
          </a:xfrm>
        </p:spPr>
        <p:txBody>
          <a:bodyPr/>
          <a:lstStyle/>
          <a:p>
            <a:r>
              <a:rPr lang="en-GB" b="1" dirty="0" smtClean="0">
                <a:solidFill>
                  <a:schemeClr val="tx2"/>
                </a:solidFill>
              </a:rPr>
              <a:t>Creating Visualisation</a:t>
            </a:r>
            <a:endParaRPr lang="en-GB" dirty="0" smtClean="0"/>
          </a:p>
        </p:txBody>
      </p:sp>
      <p:sp>
        <p:nvSpPr>
          <p:cNvPr id="20" name="TextBox 19"/>
          <p:cNvSpPr txBox="1"/>
          <p:nvPr/>
        </p:nvSpPr>
        <p:spPr>
          <a:xfrm>
            <a:off x="4932041" y="2492896"/>
            <a:ext cx="3960440" cy="648072"/>
          </a:xfrm>
          <a:prstGeom prst="rect">
            <a:avLst/>
          </a:prstGeom>
          <a:noFill/>
        </p:spPr>
        <p:txBody>
          <a:bodyPr wrap="square" lIns="0" tIns="0" rIns="0" bIns="0" rtlCol="0">
            <a:noAutofit/>
          </a:bodyPr>
          <a:lstStyle/>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My new sheet</a:t>
            </a:r>
            <a:r>
              <a:rPr lang="en-GB" sz="1600" dirty="0" smtClean="0">
                <a:latin typeface="Georgia" pitchFamily="18" charset="0"/>
              </a:rPr>
              <a:t>” then “</a:t>
            </a:r>
            <a:r>
              <a:rPr lang="en-GB" sz="1600" dirty="0" smtClean="0">
                <a:solidFill>
                  <a:schemeClr val="accent1"/>
                </a:solidFill>
                <a:latin typeface="Georgia" pitchFamily="18" charset="0"/>
              </a:rPr>
              <a:t>Edit</a:t>
            </a:r>
            <a:r>
              <a:rPr lang="en-GB" sz="1600" dirty="0" smtClean="0">
                <a:latin typeface="Georgia" pitchFamily="18" charset="0"/>
              </a:rPr>
              <a:t>”.</a:t>
            </a:r>
            <a:endParaRPr lang="en-GB" sz="2000" dirty="0" smtClean="0">
              <a:latin typeface="Georgia" pitchFamily="18" charset="0"/>
            </a:endParaRPr>
          </a:p>
        </p:txBody>
      </p:sp>
      <p:pic>
        <p:nvPicPr>
          <p:cNvPr id="3" name="Picture 2"/>
          <p:cNvPicPr>
            <a:picLocks noChangeAspect="1"/>
          </p:cNvPicPr>
          <p:nvPr/>
        </p:nvPicPr>
        <p:blipFill>
          <a:blip r:embed="rId2"/>
          <a:stretch>
            <a:fillRect/>
          </a:stretch>
        </p:blipFill>
        <p:spPr>
          <a:xfrm>
            <a:off x="562375" y="2077272"/>
            <a:ext cx="3332064" cy="2554039"/>
          </a:xfrm>
          <a:prstGeom prst="rect">
            <a:avLst/>
          </a:prstGeom>
        </p:spPr>
      </p:pic>
      <p:pic>
        <p:nvPicPr>
          <p:cNvPr id="7" name="Picture 6"/>
          <p:cNvPicPr>
            <a:picLocks noChangeAspect="1"/>
          </p:cNvPicPr>
          <p:nvPr/>
        </p:nvPicPr>
        <p:blipFill>
          <a:blip r:embed="rId3"/>
          <a:stretch>
            <a:fillRect/>
          </a:stretch>
        </p:blipFill>
        <p:spPr>
          <a:xfrm>
            <a:off x="2849321" y="4472859"/>
            <a:ext cx="4165439" cy="2103512"/>
          </a:xfrm>
          <a:prstGeom prst="rect">
            <a:avLst/>
          </a:prstGeom>
        </p:spPr>
      </p:pic>
      <p:sp>
        <p:nvSpPr>
          <p:cNvPr id="14" name="Rounded Rectangle 13"/>
          <p:cNvSpPr/>
          <p:nvPr/>
        </p:nvSpPr>
        <p:spPr bwMode="ltGray">
          <a:xfrm>
            <a:off x="562374" y="3469382"/>
            <a:ext cx="985289" cy="967730"/>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5" name="Rounded Rectangle 14"/>
          <p:cNvSpPr/>
          <p:nvPr/>
        </p:nvSpPr>
        <p:spPr bwMode="ltGray">
          <a:xfrm>
            <a:off x="4932040" y="4437112"/>
            <a:ext cx="638662" cy="281257"/>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16" name="Elbow Connector 15"/>
          <p:cNvCxnSpPr>
            <a:stCxn id="14" idx="3"/>
            <a:endCxn id="15" idx="0"/>
          </p:cNvCxnSpPr>
          <p:nvPr/>
        </p:nvCxnSpPr>
        <p:spPr>
          <a:xfrm>
            <a:off x="1547663" y="3953247"/>
            <a:ext cx="3703708" cy="483865"/>
          </a:xfrm>
          <a:prstGeom prst="bentConnector2">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644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1189" y="2085578"/>
            <a:ext cx="4563849" cy="2308636"/>
          </a:xfrm>
          <a:prstGeom prst="rect">
            <a:avLst/>
          </a:prstGeom>
        </p:spPr>
      </p:pic>
      <p:sp>
        <p:nvSpPr>
          <p:cNvPr id="2" name="Title 1"/>
          <p:cNvSpPr>
            <a:spLocks noGrp="1"/>
          </p:cNvSpPr>
          <p:nvPr>
            <p:ph type="title"/>
          </p:nvPr>
        </p:nvSpPr>
        <p:spPr/>
        <p:txBody>
          <a:bodyPr/>
          <a:lstStyle/>
          <a:p>
            <a:r>
              <a:rPr lang="en-GB" dirty="0"/>
              <a:t>Data Visualisation</a:t>
            </a:r>
            <a:br>
              <a:rPr lang="en-GB" dirty="0"/>
            </a:br>
            <a:r>
              <a:rPr lang="en-GB" sz="2000" b="0" i="0" dirty="0">
                <a:solidFill>
                  <a:srgbClr val="000000"/>
                </a:solidFill>
              </a:rPr>
              <a:t>Intro to </a:t>
            </a:r>
            <a:r>
              <a:rPr lang="en-GB" sz="2000" b="0" i="0" dirty="0" err="1">
                <a:solidFill>
                  <a:srgbClr val="000000"/>
                </a:solidFill>
              </a:rPr>
              <a:t>Qlik</a:t>
            </a:r>
            <a:r>
              <a:rPr lang="en-GB" sz="2000" b="0" i="0" dirty="0">
                <a:solidFill>
                  <a:srgbClr val="000000"/>
                </a:solidFill>
              </a:rPr>
              <a:t> Sense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149</a:t>
            </a:fld>
            <a:endParaRPr lang="en-GB"/>
          </a:p>
        </p:txBody>
      </p:sp>
      <p:sp>
        <p:nvSpPr>
          <p:cNvPr id="11" name="Content Placeholder 2"/>
          <p:cNvSpPr>
            <a:spLocks noGrp="1"/>
          </p:cNvSpPr>
          <p:nvPr>
            <p:ph sz="quarter" idx="15"/>
          </p:nvPr>
        </p:nvSpPr>
        <p:spPr>
          <a:xfrm>
            <a:off x="533400" y="1628800"/>
            <a:ext cx="8077200" cy="342060"/>
          </a:xfrm>
        </p:spPr>
        <p:txBody>
          <a:bodyPr/>
          <a:lstStyle/>
          <a:p>
            <a:r>
              <a:rPr lang="en-GB" b="1" dirty="0" smtClean="0">
                <a:solidFill>
                  <a:schemeClr val="tx2"/>
                </a:solidFill>
              </a:rPr>
              <a:t>First Visualisation</a:t>
            </a:r>
            <a:endParaRPr lang="en-GB" dirty="0" smtClean="0"/>
          </a:p>
        </p:txBody>
      </p:sp>
      <p:sp>
        <p:nvSpPr>
          <p:cNvPr id="20" name="TextBox 19"/>
          <p:cNvSpPr txBox="1"/>
          <p:nvPr/>
        </p:nvSpPr>
        <p:spPr>
          <a:xfrm>
            <a:off x="5183560" y="2266532"/>
            <a:ext cx="3636912" cy="3610740"/>
          </a:xfrm>
          <a:prstGeom prst="rect">
            <a:avLst/>
          </a:prstGeom>
          <a:noFill/>
        </p:spPr>
        <p:txBody>
          <a:bodyPr wrap="square" lIns="0" tIns="0" rIns="0" bIns="0" rtlCol="0">
            <a:noAutofit/>
          </a:bodyPr>
          <a:lstStyle/>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Pie chart</a:t>
            </a:r>
            <a:r>
              <a:rPr lang="en-GB" sz="1600" dirty="0" smtClean="0">
                <a:latin typeface="Georgia" pitchFamily="18" charset="0"/>
              </a:rPr>
              <a:t>”.</a:t>
            </a:r>
          </a:p>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Add dimension</a:t>
            </a:r>
            <a:r>
              <a:rPr lang="en-GB" sz="1600" dirty="0" smtClean="0">
                <a:latin typeface="Georgia" pitchFamily="18" charset="0"/>
              </a:rPr>
              <a:t>”, then </a:t>
            </a:r>
            <a:r>
              <a:rPr lang="en-GB" sz="1600" dirty="0">
                <a:latin typeface="Georgia" pitchFamily="18" charset="0"/>
              </a:rPr>
              <a:t>select </a:t>
            </a:r>
            <a:r>
              <a:rPr lang="en-GB" sz="1600" dirty="0" smtClean="0">
                <a:latin typeface="Georgia" pitchFamily="18" charset="0"/>
              </a:rPr>
              <a:t>“</a:t>
            </a:r>
            <a:r>
              <a:rPr lang="en-GB" sz="1600" dirty="0">
                <a:solidFill>
                  <a:schemeClr val="accent1"/>
                </a:solidFill>
                <a:latin typeface="Georgia" pitchFamily="18" charset="0"/>
              </a:rPr>
              <a:t>C</a:t>
            </a:r>
            <a:r>
              <a:rPr lang="en-GB" sz="1600" dirty="0" smtClean="0">
                <a:solidFill>
                  <a:schemeClr val="accent1"/>
                </a:solidFill>
                <a:latin typeface="Georgia" pitchFamily="18" charset="0"/>
              </a:rPr>
              <a:t>redit rating</a:t>
            </a:r>
            <a:r>
              <a:rPr lang="en-GB" sz="1600" dirty="0" smtClean="0">
                <a:latin typeface="Georgia" pitchFamily="18" charset="0"/>
              </a:rPr>
              <a:t>” .</a:t>
            </a:r>
          </a:p>
          <a:p>
            <a:pPr indent="-274320">
              <a:spcAft>
                <a:spcPts val="900"/>
              </a:spcAft>
            </a:pPr>
            <a:r>
              <a:rPr lang="en-GB" sz="1600" dirty="0">
                <a:latin typeface="Georgia" pitchFamily="18" charset="0"/>
              </a:rPr>
              <a:t>Click on “</a:t>
            </a:r>
            <a:r>
              <a:rPr lang="en-GB" sz="1600" dirty="0">
                <a:solidFill>
                  <a:schemeClr val="accent1"/>
                </a:solidFill>
                <a:latin typeface="Georgia" pitchFamily="18" charset="0"/>
              </a:rPr>
              <a:t>Add </a:t>
            </a:r>
            <a:r>
              <a:rPr lang="en-GB" sz="1600" dirty="0" smtClean="0">
                <a:solidFill>
                  <a:schemeClr val="accent1"/>
                </a:solidFill>
                <a:latin typeface="Georgia" pitchFamily="18" charset="0"/>
              </a:rPr>
              <a:t>measure</a:t>
            </a:r>
            <a:r>
              <a:rPr lang="en-GB" sz="1600" dirty="0" smtClean="0">
                <a:latin typeface="Georgia" pitchFamily="18" charset="0"/>
              </a:rPr>
              <a:t>”, </a:t>
            </a:r>
            <a:r>
              <a:rPr lang="en-GB" sz="1600" dirty="0">
                <a:latin typeface="Georgia" pitchFamily="18" charset="0"/>
              </a:rPr>
              <a:t>select </a:t>
            </a:r>
            <a:r>
              <a:rPr lang="en-GB" sz="1600" dirty="0" smtClean="0">
                <a:latin typeface="Georgia" pitchFamily="18" charset="0"/>
              </a:rPr>
              <a:t>“</a:t>
            </a:r>
            <a:r>
              <a:rPr lang="en-GB" sz="1600" dirty="0" smtClean="0">
                <a:solidFill>
                  <a:schemeClr val="accent1"/>
                </a:solidFill>
                <a:latin typeface="Georgia" pitchFamily="18" charset="0"/>
              </a:rPr>
              <a:t>Credit rating</a:t>
            </a:r>
            <a:r>
              <a:rPr lang="en-GB" sz="1600" dirty="0" smtClean="0">
                <a:latin typeface="Georgia" pitchFamily="18" charset="0"/>
              </a:rPr>
              <a:t>” and then click on “</a:t>
            </a:r>
            <a:r>
              <a:rPr lang="en-GB" sz="1600" dirty="0" smtClean="0">
                <a:solidFill>
                  <a:schemeClr val="accent1"/>
                </a:solidFill>
                <a:latin typeface="Georgia" pitchFamily="18" charset="0"/>
              </a:rPr>
              <a:t>Count</a:t>
            </a:r>
            <a:r>
              <a:rPr lang="en-GB" sz="1600" dirty="0" smtClean="0">
                <a:latin typeface="Georgia" pitchFamily="18" charset="0"/>
              </a:rPr>
              <a:t>”.</a:t>
            </a:r>
          </a:p>
          <a:p>
            <a:pPr indent="-274320">
              <a:spcAft>
                <a:spcPts val="900"/>
              </a:spcAft>
            </a:pPr>
            <a:r>
              <a:rPr lang="en-GB" sz="1600" dirty="0" smtClean="0">
                <a:latin typeface="Georgia" pitchFamily="18" charset="0"/>
              </a:rPr>
              <a:t>Double click on “</a:t>
            </a:r>
            <a:r>
              <a:rPr lang="en-GB" sz="1600" dirty="0" smtClean="0">
                <a:solidFill>
                  <a:schemeClr val="accent1"/>
                </a:solidFill>
                <a:latin typeface="Georgia" pitchFamily="18" charset="0"/>
              </a:rPr>
              <a:t>Click to add title</a:t>
            </a:r>
            <a:r>
              <a:rPr lang="en-GB" sz="1600" dirty="0" smtClean="0">
                <a:latin typeface="Georgia" pitchFamily="18" charset="0"/>
              </a:rPr>
              <a:t>” to set the title of your chart.</a:t>
            </a:r>
          </a:p>
          <a:p>
            <a:pPr indent="-274320">
              <a:spcAft>
                <a:spcPts val="900"/>
              </a:spcAft>
            </a:pPr>
            <a:r>
              <a:rPr lang="en-GB" sz="1600" dirty="0" smtClean="0">
                <a:latin typeface="Georgia" pitchFamily="18" charset="0"/>
              </a:rPr>
              <a:t>You now have a pie chart that gives an overview of </a:t>
            </a:r>
            <a:r>
              <a:rPr lang="en-GB" sz="1600" dirty="0">
                <a:latin typeface="Georgia" pitchFamily="18" charset="0"/>
              </a:rPr>
              <a:t>the </a:t>
            </a:r>
            <a:r>
              <a:rPr lang="en-GB" sz="1600" dirty="0" smtClean="0">
                <a:latin typeface="Georgia" pitchFamily="18" charset="0"/>
              </a:rPr>
              <a:t>customers’ </a:t>
            </a:r>
            <a:r>
              <a:rPr lang="en-GB" sz="1600" dirty="0">
                <a:latin typeface="Georgia" pitchFamily="18" charset="0"/>
              </a:rPr>
              <a:t>credit </a:t>
            </a:r>
            <a:r>
              <a:rPr lang="en-GB" sz="1600" dirty="0" smtClean="0">
                <a:latin typeface="Georgia" pitchFamily="18" charset="0"/>
              </a:rPr>
              <a:t>rating.</a:t>
            </a:r>
          </a:p>
        </p:txBody>
      </p:sp>
      <p:sp>
        <p:nvSpPr>
          <p:cNvPr id="14" name="Rounded Rectangle 13"/>
          <p:cNvSpPr/>
          <p:nvPr/>
        </p:nvSpPr>
        <p:spPr bwMode="ltGray">
          <a:xfrm>
            <a:off x="562375" y="3717032"/>
            <a:ext cx="913282" cy="184214"/>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5" name="Rounded Rectangle 14"/>
          <p:cNvSpPr/>
          <p:nvPr/>
        </p:nvSpPr>
        <p:spPr bwMode="ltGray">
          <a:xfrm>
            <a:off x="1691680" y="2780928"/>
            <a:ext cx="864096" cy="360040"/>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16" name="Elbow Connector 15"/>
          <p:cNvCxnSpPr>
            <a:endCxn id="15" idx="1"/>
          </p:cNvCxnSpPr>
          <p:nvPr/>
        </p:nvCxnSpPr>
        <p:spPr>
          <a:xfrm rot="5400000" flipH="1" flipV="1">
            <a:off x="953598" y="2978950"/>
            <a:ext cx="756084" cy="720080"/>
          </a:xfrm>
          <a:prstGeom prst="bentConnector2">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bwMode="ltGray">
          <a:xfrm>
            <a:off x="1547664" y="2348880"/>
            <a:ext cx="864096" cy="157466"/>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22" name="Elbow Connector 21"/>
          <p:cNvCxnSpPr>
            <a:stCxn id="15" idx="3"/>
            <a:endCxn id="21" idx="3"/>
          </p:cNvCxnSpPr>
          <p:nvPr/>
        </p:nvCxnSpPr>
        <p:spPr>
          <a:xfrm flipH="1" flipV="1">
            <a:off x="2411760" y="2427613"/>
            <a:ext cx="144016" cy="533335"/>
          </a:xfrm>
          <a:prstGeom prst="bentConnector3">
            <a:avLst>
              <a:gd name="adj1" fmla="val -158732"/>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stretch>
            <a:fillRect/>
          </a:stretch>
        </p:blipFill>
        <p:spPr>
          <a:xfrm>
            <a:off x="2815200" y="3980355"/>
            <a:ext cx="2094417" cy="1973585"/>
          </a:xfrm>
          <a:prstGeom prst="rect">
            <a:avLst/>
          </a:prstGeom>
        </p:spPr>
      </p:pic>
    </p:spTree>
    <p:extLst>
      <p:ext uri="{BB962C8B-B14F-4D97-AF65-F5344CB8AC3E}">
        <p14:creationId xmlns:p14="http://schemas.microsoft.com/office/powerpoint/2010/main" val="272892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visualise?</a:t>
            </a:r>
            <a:endParaRPr lang="en-GB" sz="2000" dirty="0"/>
          </a:p>
        </p:txBody>
      </p:sp>
      <p:sp>
        <p:nvSpPr>
          <p:cNvPr id="3" name="Content Placeholder 2"/>
          <p:cNvSpPr>
            <a:spLocks noGrp="1"/>
          </p:cNvSpPr>
          <p:nvPr>
            <p:ph sz="quarter" idx="15"/>
          </p:nvPr>
        </p:nvSpPr>
        <p:spPr>
          <a:xfrm>
            <a:off x="533400" y="1884556"/>
            <a:ext cx="8077200" cy="4064724"/>
          </a:xfrm>
        </p:spPr>
        <p:txBody>
          <a:bodyPr anchor="t"/>
          <a:lstStyle/>
          <a:p>
            <a:pPr>
              <a:spcAft>
                <a:spcPts val="1200"/>
              </a:spcAft>
            </a:pPr>
            <a:r>
              <a:rPr lang="en-GB" sz="1800" b="1" dirty="0" smtClean="0">
                <a:solidFill>
                  <a:schemeClr val="tx2"/>
                </a:solidFill>
              </a:rPr>
              <a:t>To Communicate</a:t>
            </a:r>
            <a:endParaRPr lang="en-GB" sz="1800" b="1" dirty="0"/>
          </a:p>
          <a:p>
            <a:pPr marL="268288" indent="-268288">
              <a:spcAft>
                <a:spcPts val="1200"/>
              </a:spcAft>
              <a:buFont typeface="Arial" panose="020B0604020202020204" pitchFamily="34" charset="0"/>
              <a:buChar char="•"/>
            </a:pPr>
            <a:r>
              <a:rPr lang="en-GB" sz="1800" dirty="0" smtClean="0"/>
              <a:t>The right visualisation can </a:t>
            </a:r>
            <a:r>
              <a:rPr lang="en-GB" sz="1800" b="1" dirty="0" smtClean="0">
                <a:solidFill>
                  <a:schemeClr val="accent5"/>
                </a:solidFill>
              </a:rPr>
              <a:t>emphasize</a:t>
            </a:r>
            <a:r>
              <a:rPr lang="en-GB" sz="1800" dirty="0" smtClean="0">
                <a:solidFill>
                  <a:schemeClr val="accent5"/>
                </a:solidFill>
              </a:rPr>
              <a:t> </a:t>
            </a:r>
            <a:r>
              <a:rPr lang="en-GB" sz="1800" dirty="0" smtClean="0"/>
              <a:t>key points, provide</a:t>
            </a:r>
            <a:r>
              <a:rPr lang="en-GB" sz="1800" dirty="0" smtClean="0">
                <a:solidFill>
                  <a:schemeClr val="tx2"/>
                </a:solidFill>
              </a:rPr>
              <a:t> </a:t>
            </a:r>
            <a:r>
              <a:rPr lang="en-GB" sz="1800" b="1" dirty="0" smtClean="0">
                <a:solidFill>
                  <a:schemeClr val="accent5"/>
                </a:solidFill>
              </a:rPr>
              <a:t>context</a:t>
            </a:r>
            <a:r>
              <a:rPr lang="en-GB" sz="1800" dirty="0" smtClean="0">
                <a:solidFill>
                  <a:schemeClr val="accent5"/>
                </a:solidFill>
              </a:rPr>
              <a:t> </a:t>
            </a:r>
            <a:r>
              <a:rPr lang="en-GB" sz="1800" dirty="0" smtClean="0"/>
              <a:t>and</a:t>
            </a:r>
            <a:r>
              <a:rPr lang="en-GB" sz="1800" dirty="0" smtClean="0">
                <a:solidFill>
                  <a:schemeClr val="tx2"/>
                </a:solidFill>
              </a:rPr>
              <a:t> </a:t>
            </a:r>
            <a:r>
              <a:rPr lang="en-GB" sz="1800" b="1" dirty="0" smtClean="0">
                <a:solidFill>
                  <a:schemeClr val="accent5"/>
                </a:solidFill>
              </a:rPr>
              <a:t>engage</a:t>
            </a:r>
            <a:r>
              <a:rPr lang="en-GB" sz="1800" dirty="0" smtClean="0">
                <a:solidFill>
                  <a:schemeClr val="accent5"/>
                </a:solidFill>
              </a:rPr>
              <a:t> </a:t>
            </a:r>
            <a:r>
              <a:rPr lang="en-GB" sz="1800" dirty="0" smtClean="0"/>
              <a:t>the audience.</a:t>
            </a:r>
            <a:endParaRPr lang="en-GB" sz="1800" dirty="0"/>
          </a:p>
          <a:p>
            <a:pPr marL="268288" indent="-268288">
              <a:spcAft>
                <a:spcPts val="1200"/>
              </a:spcAft>
              <a:buFont typeface="Arial" panose="020B0604020202020204" pitchFamily="34" charset="0"/>
              <a:buChar char="•"/>
            </a:pPr>
            <a:r>
              <a:rPr lang="en-GB" sz="1800" dirty="0" smtClean="0"/>
              <a:t>Great </a:t>
            </a:r>
            <a:r>
              <a:rPr lang="en-GB" sz="1800" dirty="0"/>
              <a:t>speakers use </a:t>
            </a:r>
            <a:r>
              <a:rPr lang="en-GB" sz="1800" dirty="0" smtClean="0"/>
              <a:t>visualisations to </a:t>
            </a:r>
            <a:r>
              <a:rPr lang="en-GB" sz="1800" b="1" dirty="0">
                <a:solidFill>
                  <a:schemeClr val="accent5"/>
                </a:solidFill>
              </a:rPr>
              <a:t>support</a:t>
            </a:r>
            <a:r>
              <a:rPr lang="en-GB" sz="1800" dirty="0">
                <a:solidFill>
                  <a:schemeClr val="accent5"/>
                </a:solidFill>
              </a:rPr>
              <a:t> </a:t>
            </a:r>
            <a:r>
              <a:rPr lang="en-GB" sz="1800" dirty="0"/>
              <a:t>their ideas and make them </a:t>
            </a:r>
            <a:r>
              <a:rPr lang="en-GB" sz="1800" b="1" dirty="0" smtClean="0">
                <a:solidFill>
                  <a:schemeClr val="accent5"/>
                </a:solidFill>
              </a:rPr>
              <a:t>memorable</a:t>
            </a:r>
            <a:r>
              <a:rPr lang="en-GB" sz="1800" dirty="0" smtClean="0"/>
              <a:t>.</a:t>
            </a:r>
          </a:p>
          <a:p>
            <a:pPr marL="285750" indent="-285750">
              <a:spcAft>
                <a:spcPts val="1200"/>
              </a:spcAft>
              <a:buFont typeface="Arial" panose="020B0604020202020204" pitchFamily="34" charset="0"/>
              <a:buChar char="•"/>
            </a:pPr>
            <a:r>
              <a:rPr lang="en-GB" sz="1800" dirty="0"/>
              <a:t>Sometimes the visualisation </a:t>
            </a:r>
            <a:r>
              <a:rPr lang="en-GB" sz="1800" b="1" dirty="0">
                <a:solidFill>
                  <a:schemeClr val="accent5"/>
                </a:solidFill>
              </a:rPr>
              <a:t>communicates</a:t>
            </a:r>
            <a:r>
              <a:rPr lang="en-GB" sz="1800" dirty="0">
                <a:solidFill>
                  <a:schemeClr val="accent5"/>
                </a:solidFill>
              </a:rPr>
              <a:t> </a:t>
            </a:r>
            <a:r>
              <a:rPr lang="en-GB" sz="1800" dirty="0"/>
              <a:t>all the information </a:t>
            </a:r>
            <a:r>
              <a:rPr lang="en-GB" sz="1800" b="1" dirty="0">
                <a:solidFill>
                  <a:schemeClr val="accent5"/>
                </a:solidFill>
              </a:rPr>
              <a:t>on its </a:t>
            </a:r>
            <a:r>
              <a:rPr lang="en-GB" sz="1800" b="1" dirty="0" smtClean="0">
                <a:solidFill>
                  <a:schemeClr val="accent5"/>
                </a:solidFill>
              </a:rPr>
              <a:t>own</a:t>
            </a:r>
            <a:r>
              <a:rPr lang="en-GB" sz="1800" dirty="0" smtClean="0">
                <a:solidFill>
                  <a:schemeClr val="tx2"/>
                </a:solidFill>
              </a:rPr>
              <a:t>.</a:t>
            </a:r>
            <a:endParaRPr lang="en-GB" sz="1800" dirty="0"/>
          </a:p>
          <a:p>
            <a:pPr marL="285750" indent="-285750">
              <a:spcAft>
                <a:spcPts val="1200"/>
              </a:spcAft>
              <a:buFont typeface="Arial" panose="020B0604020202020204" pitchFamily="34" charset="0"/>
              <a:buChar char="•"/>
            </a:pPr>
            <a:r>
              <a:rPr lang="en-GB" sz="1800" dirty="0"/>
              <a:t>This is the case with </a:t>
            </a:r>
            <a:r>
              <a:rPr lang="en-GB" sz="1800" b="1" dirty="0">
                <a:solidFill>
                  <a:schemeClr val="accent5"/>
                </a:solidFill>
              </a:rPr>
              <a:t>infographics</a:t>
            </a:r>
            <a:r>
              <a:rPr lang="en-GB" sz="1800" dirty="0"/>
              <a:t>. All the necessary data is compiled in a picture in such a way that the viewer needs </a:t>
            </a:r>
            <a:r>
              <a:rPr lang="en-GB" sz="1800" b="1" dirty="0">
                <a:solidFill>
                  <a:schemeClr val="accent5"/>
                </a:solidFill>
              </a:rPr>
              <a:t>no</a:t>
            </a:r>
            <a:r>
              <a:rPr lang="en-GB" sz="1800" b="1" dirty="0">
                <a:solidFill>
                  <a:schemeClr val="accent1"/>
                </a:solidFill>
              </a:rPr>
              <a:t> </a:t>
            </a:r>
            <a:r>
              <a:rPr lang="en-GB" sz="1800" b="1" dirty="0">
                <a:solidFill>
                  <a:schemeClr val="accent5"/>
                </a:solidFill>
              </a:rPr>
              <a:t>further</a:t>
            </a:r>
            <a:r>
              <a:rPr lang="en-GB" sz="1800" b="1" dirty="0">
                <a:solidFill>
                  <a:schemeClr val="accent1"/>
                </a:solidFill>
              </a:rPr>
              <a:t> </a:t>
            </a:r>
            <a:r>
              <a:rPr lang="en-GB" sz="1800" b="1" dirty="0">
                <a:solidFill>
                  <a:schemeClr val="accent5"/>
                </a:solidFill>
              </a:rPr>
              <a:t>explanation</a:t>
            </a:r>
            <a:r>
              <a:rPr lang="en-GB" sz="1800" b="1" dirty="0">
                <a:solidFill>
                  <a:schemeClr val="accent1"/>
                </a:solidFill>
              </a:rPr>
              <a:t> </a:t>
            </a:r>
            <a:r>
              <a:rPr lang="en-GB" sz="1800" dirty="0"/>
              <a:t>or text to understand the issue at hand.</a:t>
            </a:r>
          </a:p>
          <a:p>
            <a:endParaRPr lang="en-GB" sz="1800" dirty="0" smtClean="0"/>
          </a:p>
        </p:txBody>
      </p:sp>
      <p:sp>
        <p:nvSpPr>
          <p:cNvPr id="7" name="Slide Number Placeholder 6"/>
          <p:cNvSpPr>
            <a:spLocks noGrp="1"/>
          </p:cNvSpPr>
          <p:nvPr>
            <p:ph type="sldNum" sz="quarter" idx="18"/>
          </p:nvPr>
        </p:nvSpPr>
        <p:spPr/>
        <p:txBody>
          <a:bodyPr/>
          <a:lstStyle/>
          <a:p>
            <a:fld id="{F5E609D5-BB2C-4735-B62A-4AB7F7AFBFEB}" type="slidenum">
              <a:rPr lang="en-GB" smtClean="0"/>
              <a:pPr/>
              <a:t>15</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35119155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0631" y="2089923"/>
            <a:ext cx="3138161" cy="3064569"/>
          </a:xfrm>
          <a:prstGeom prst="rect">
            <a:avLst/>
          </a:prstGeom>
        </p:spPr>
      </p:pic>
      <p:sp>
        <p:nvSpPr>
          <p:cNvPr id="2" name="Title 1"/>
          <p:cNvSpPr>
            <a:spLocks noGrp="1"/>
          </p:cNvSpPr>
          <p:nvPr>
            <p:ph type="title"/>
          </p:nvPr>
        </p:nvSpPr>
        <p:spPr/>
        <p:txBody>
          <a:bodyPr/>
          <a:lstStyle/>
          <a:p>
            <a:r>
              <a:rPr lang="en-GB" dirty="0"/>
              <a:t>Data Visualisation</a:t>
            </a:r>
            <a:br>
              <a:rPr lang="en-GB" dirty="0"/>
            </a:br>
            <a:r>
              <a:rPr lang="en-GB" sz="2000" b="0" i="0" dirty="0">
                <a:solidFill>
                  <a:srgbClr val="000000"/>
                </a:solidFill>
              </a:rPr>
              <a:t>Intro to </a:t>
            </a:r>
            <a:r>
              <a:rPr lang="en-GB" sz="2000" b="0" i="0" dirty="0" err="1">
                <a:solidFill>
                  <a:srgbClr val="000000"/>
                </a:solidFill>
              </a:rPr>
              <a:t>Qlik</a:t>
            </a:r>
            <a:r>
              <a:rPr lang="en-GB" sz="2000" b="0" i="0" dirty="0">
                <a:solidFill>
                  <a:srgbClr val="000000"/>
                </a:solidFill>
              </a:rPr>
              <a:t> Sense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150</a:t>
            </a:fld>
            <a:endParaRPr lang="en-GB"/>
          </a:p>
        </p:txBody>
      </p:sp>
      <p:sp>
        <p:nvSpPr>
          <p:cNvPr id="11" name="Content Placeholder 2"/>
          <p:cNvSpPr>
            <a:spLocks noGrp="1"/>
          </p:cNvSpPr>
          <p:nvPr>
            <p:ph sz="quarter" idx="15"/>
          </p:nvPr>
        </p:nvSpPr>
        <p:spPr>
          <a:xfrm>
            <a:off x="533400" y="1628800"/>
            <a:ext cx="8077200" cy="342060"/>
          </a:xfrm>
        </p:spPr>
        <p:txBody>
          <a:bodyPr/>
          <a:lstStyle/>
          <a:p>
            <a:r>
              <a:rPr lang="en-GB" b="1" dirty="0" smtClean="0">
                <a:solidFill>
                  <a:schemeClr val="tx2"/>
                </a:solidFill>
              </a:rPr>
              <a:t>Second visualisation</a:t>
            </a:r>
            <a:endParaRPr lang="en-GB" dirty="0" smtClean="0"/>
          </a:p>
        </p:txBody>
      </p:sp>
      <p:sp>
        <p:nvSpPr>
          <p:cNvPr id="20" name="TextBox 19"/>
          <p:cNvSpPr txBox="1"/>
          <p:nvPr/>
        </p:nvSpPr>
        <p:spPr>
          <a:xfrm>
            <a:off x="5183560" y="2266532"/>
            <a:ext cx="3636912" cy="3610740"/>
          </a:xfrm>
          <a:prstGeom prst="rect">
            <a:avLst/>
          </a:prstGeom>
          <a:noFill/>
        </p:spPr>
        <p:txBody>
          <a:bodyPr wrap="square" lIns="0" tIns="0" rIns="0" bIns="0" rtlCol="0">
            <a:noAutofit/>
          </a:bodyPr>
          <a:lstStyle/>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Bar chart</a:t>
            </a:r>
            <a:r>
              <a:rPr lang="en-GB" sz="1600" dirty="0" smtClean="0">
                <a:latin typeface="Georgia" pitchFamily="18" charset="0"/>
              </a:rPr>
              <a:t>”.</a:t>
            </a:r>
          </a:p>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Add dimension</a:t>
            </a:r>
            <a:r>
              <a:rPr lang="en-GB" sz="1600" dirty="0" smtClean="0">
                <a:latin typeface="Georgia" pitchFamily="18" charset="0"/>
              </a:rPr>
              <a:t>”, then </a:t>
            </a:r>
            <a:r>
              <a:rPr lang="en-GB" sz="1600" dirty="0">
                <a:latin typeface="Georgia" pitchFamily="18" charset="0"/>
              </a:rPr>
              <a:t>select </a:t>
            </a:r>
            <a:r>
              <a:rPr lang="en-GB" sz="1600" dirty="0" smtClean="0">
                <a:latin typeface="Georgia" pitchFamily="18" charset="0"/>
              </a:rPr>
              <a:t>“</a:t>
            </a:r>
            <a:r>
              <a:rPr lang="en-GB" sz="1600" dirty="0">
                <a:solidFill>
                  <a:schemeClr val="accent1"/>
                </a:solidFill>
                <a:latin typeface="Georgia" pitchFamily="18" charset="0"/>
              </a:rPr>
              <a:t>C</a:t>
            </a:r>
            <a:r>
              <a:rPr lang="en-GB" sz="1600" dirty="0" smtClean="0">
                <a:solidFill>
                  <a:schemeClr val="accent1"/>
                </a:solidFill>
                <a:latin typeface="Georgia" pitchFamily="18" charset="0"/>
              </a:rPr>
              <a:t>redit rating</a:t>
            </a:r>
            <a:r>
              <a:rPr lang="en-GB" sz="1600" dirty="0" smtClean="0">
                <a:latin typeface="Georgia" pitchFamily="18" charset="0"/>
              </a:rPr>
              <a:t>” .</a:t>
            </a:r>
          </a:p>
          <a:p>
            <a:pPr indent="-274320">
              <a:spcAft>
                <a:spcPts val="900"/>
              </a:spcAft>
            </a:pPr>
            <a:r>
              <a:rPr lang="en-GB" sz="1600" dirty="0">
                <a:latin typeface="Georgia" pitchFamily="18" charset="0"/>
              </a:rPr>
              <a:t>Click on “</a:t>
            </a:r>
            <a:r>
              <a:rPr lang="en-GB" sz="1600" dirty="0">
                <a:solidFill>
                  <a:schemeClr val="accent1"/>
                </a:solidFill>
                <a:latin typeface="Georgia" pitchFamily="18" charset="0"/>
              </a:rPr>
              <a:t>Add </a:t>
            </a:r>
            <a:r>
              <a:rPr lang="en-GB" sz="1600" dirty="0" smtClean="0">
                <a:solidFill>
                  <a:schemeClr val="accent1"/>
                </a:solidFill>
                <a:latin typeface="Georgia" pitchFamily="18" charset="0"/>
              </a:rPr>
              <a:t>measure</a:t>
            </a:r>
            <a:r>
              <a:rPr lang="en-GB" sz="1600" dirty="0" smtClean="0">
                <a:latin typeface="Georgia" pitchFamily="18" charset="0"/>
              </a:rPr>
              <a:t>”, </a:t>
            </a:r>
            <a:r>
              <a:rPr lang="en-GB" sz="1600" dirty="0">
                <a:latin typeface="Georgia" pitchFamily="18" charset="0"/>
              </a:rPr>
              <a:t>select </a:t>
            </a:r>
            <a:r>
              <a:rPr lang="en-GB" sz="1600" dirty="0" smtClean="0">
                <a:latin typeface="Georgia" pitchFamily="18" charset="0"/>
              </a:rPr>
              <a:t>“</a:t>
            </a:r>
            <a:r>
              <a:rPr lang="en-GB" sz="1600" dirty="0" smtClean="0">
                <a:solidFill>
                  <a:schemeClr val="accent1"/>
                </a:solidFill>
                <a:latin typeface="Georgia" pitchFamily="18" charset="0"/>
              </a:rPr>
              <a:t>Age</a:t>
            </a:r>
            <a:r>
              <a:rPr lang="en-GB" sz="1600" dirty="0" smtClean="0">
                <a:latin typeface="Georgia" pitchFamily="18" charset="0"/>
              </a:rPr>
              <a:t>” and then click on “</a:t>
            </a:r>
            <a:r>
              <a:rPr lang="en-GB" sz="1600" dirty="0" smtClean="0">
                <a:solidFill>
                  <a:schemeClr val="accent1"/>
                </a:solidFill>
                <a:latin typeface="Georgia" pitchFamily="18" charset="0"/>
              </a:rPr>
              <a:t>Average</a:t>
            </a:r>
            <a:r>
              <a:rPr lang="en-GB" sz="1600" dirty="0" smtClean="0">
                <a:latin typeface="Georgia" pitchFamily="18" charset="0"/>
              </a:rPr>
              <a:t>”.</a:t>
            </a:r>
          </a:p>
          <a:p>
            <a:pPr indent="-274320">
              <a:spcAft>
                <a:spcPts val="900"/>
              </a:spcAft>
            </a:pPr>
            <a:r>
              <a:rPr lang="en-GB" sz="1600" dirty="0" smtClean="0">
                <a:latin typeface="Georgia" pitchFamily="18" charset="0"/>
              </a:rPr>
              <a:t>Double click on “</a:t>
            </a:r>
            <a:r>
              <a:rPr lang="en-GB" sz="1600" dirty="0" smtClean="0">
                <a:solidFill>
                  <a:schemeClr val="accent1"/>
                </a:solidFill>
                <a:latin typeface="Georgia" pitchFamily="18" charset="0"/>
              </a:rPr>
              <a:t>Click to add title</a:t>
            </a:r>
            <a:r>
              <a:rPr lang="en-GB" sz="1600" dirty="0" smtClean="0">
                <a:latin typeface="Georgia" pitchFamily="18" charset="0"/>
              </a:rPr>
              <a:t>” to set the title of your chart.</a:t>
            </a:r>
          </a:p>
          <a:p>
            <a:pPr indent="-274320">
              <a:spcAft>
                <a:spcPts val="900"/>
              </a:spcAft>
            </a:pPr>
            <a:r>
              <a:rPr lang="en-GB" sz="1600" dirty="0" smtClean="0">
                <a:latin typeface="Georgia" pitchFamily="18" charset="0"/>
              </a:rPr>
              <a:t>You now have a bar chart that gives you the average age in each category of rating.</a:t>
            </a:r>
          </a:p>
        </p:txBody>
      </p:sp>
      <p:sp>
        <p:nvSpPr>
          <p:cNvPr id="14" name="Rounded Rectangle 13"/>
          <p:cNvSpPr/>
          <p:nvPr/>
        </p:nvSpPr>
        <p:spPr bwMode="ltGray">
          <a:xfrm>
            <a:off x="698664" y="2630803"/>
            <a:ext cx="913282" cy="184214"/>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5" name="Rounded Rectangle 14"/>
          <p:cNvSpPr/>
          <p:nvPr/>
        </p:nvSpPr>
        <p:spPr bwMode="ltGray">
          <a:xfrm>
            <a:off x="2228154" y="4286698"/>
            <a:ext cx="1191717" cy="538323"/>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16" name="Elbow Connector 15"/>
          <p:cNvCxnSpPr>
            <a:stCxn id="14" idx="2"/>
            <a:endCxn id="15" idx="1"/>
          </p:cNvCxnSpPr>
          <p:nvPr/>
        </p:nvCxnSpPr>
        <p:spPr>
          <a:xfrm rot="16200000" flipH="1">
            <a:off x="821308" y="3149013"/>
            <a:ext cx="1740843" cy="1072849"/>
          </a:xfrm>
          <a:prstGeom prst="bentConnector2">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bwMode="ltGray">
          <a:xfrm>
            <a:off x="2123728" y="3774493"/>
            <a:ext cx="1008112" cy="182734"/>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22" name="Elbow Connector 21"/>
          <p:cNvCxnSpPr>
            <a:stCxn id="15" idx="3"/>
            <a:endCxn id="21" idx="3"/>
          </p:cNvCxnSpPr>
          <p:nvPr/>
        </p:nvCxnSpPr>
        <p:spPr>
          <a:xfrm flipH="1" flipV="1">
            <a:off x="3131840" y="3865860"/>
            <a:ext cx="288031" cy="690000"/>
          </a:xfrm>
          <a:prstGeom prst="bentConnector3">
            <a:avLst>
              <a:gd name="adj1" fmla="val -79366"/>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2241167" y="4869582"/>
            <a:ext cx="2632040" cy="1650454"/>
          </a:xfrm>
          <a:prstGeom prst="rect">
            <a:avLst/>
          </a:prstGeom>
        </p:spPr>
      </p:pic>
    </p:spTree>
    <p:extLst>
      <p:ext uri="{BB962C8B-B14F-4D97-AF65-F5344CB8AC3E}">
        <p14:creationId xmlns:p14="http://schemas.microsoft.com/office/powerpoint/2010/main" val="33853592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31510" y="2173551"/>
            <a:ext cx="3809722" cy="2506396"/>
          </a:xfrm>
          <a:prstGeom prst="rect">
            <a:avLst/>
          </a:prstGeom>
        </p:spPr>
      </p:pic>
      <p:sp>
        <p:nvSpPr>
          <p:cNvPr id="2" name="Title 1"/>
          <p:cNvSpPr>
            <a:spLocks noGrp="1"/>
          </p:cNvSpPr>
          <p:nvPr>
            <p:ph type="title"/>
          </p:nvPr>
        </p:nvSpPr>
        <p:spPr/>
        <p:txBody>
          <a:bodyPr/>
          <a:lstStyle/>
          <a:p>
            <a:r>
              <a:rPr lang="en-GB" dirty="0"/>
              <a:t>Data Visualisation</a:t>
            </a:r>
            <a:br>
              <a:rPr lang="en-GB" dirty="0"/>
            </a:br>
            <a:r>
              <a:rPr lang="en-GB" sz="2000" b="0" i="0" dirty="0">
                <a:solidFill>
                  <a:srgbClr val="000000"/>
                </a:solidFill>
              </a:rPr>
              <a:t>Intro to </a:t>
            </a:r>
            <a:r>
              <a:rPr lang="en-GB" sz="2000" b="0" i="0" dirty="0" err="1">
                <a:solidFill>
                  <a:srgbClr val="000000"/>
                </a:solidFill>
              </a:rPr>
              <a:t>Qlik</a:t>
            </a:r>
            <a:r>
              <a:rPr lang="en-GB" sz="2000" b="0" i="0" dirty="0">
                <a:solidFill>
                  <a:srgbClr val="000000"/>
                </a:solidFill>
              </a:rPr>
              <a:t> Sense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151</a:t>
            </a:fld>
            <a:endParaRPr lang="en-GB"/>
          </a:p>
        </p:txBody>
      </p:sp>
      <p:sp>
        <p:nvSpPr>
          <p:cNvPr id="11" name="Content Placeholder 2"/>
          <p:cNvSpPr>
            <a:spLocks noGrp="1"/>
          </p:cNvSpPr>
          <p:nvPr>
            <p:ph sz="quarter" idx="15"/>
          </p:nvPr>
        </p:nvSpPr>
        <p:spPr>
          <a:xfrm>
            <a:off x="533400" y="1628800"/>
            <a:ext cx="8077200" cy="342060"/>
          </a:xfrm>
        </p:spPr>
        <p:txBody>
          <a:bodyPr/>
          <a:lstStyle/>
          <a:p>
            <a:r>
              <a:rPr lang="en-GB" b="1" dirty="0" smtClean="0">
                <a:solidFill>
                  <a:schemeClr val="tx2"/>
                </a:solidFill>
              </a:rPr>
              <a:t>Third visualisation</a:t>
            </a:r>
            <a:endParaRPr lang="en-GB" dirty="0" smtClean="0"/>
          </a:p>
        </p:txBody>
      </p:sp>
      <p:sp>
        <p:nvSpPr>
          <p:cNvPr id="20" name="TextBox 19"/>
          <p:cNvSpPr txBox="1"/>
          <p:nvPr/>
        </p:nvSpPr>
        <p:spPr>
          <a:xfrm>
            <a:off x="5190004" y="1999460"/>
            <a:ext cx="3636912" cy="3610740"/>
          </a:xfrm>
          <a:prstGeom prst="rect">
            <a:avLst/>
          </a:prstGeom>
          <a:noFill/>
        </p:spPr>
        <p:txBody>
          <a:bodyPr wrap="square" lIns="0" tIns="0" rIns="0" bIns="0" rtlCol="0">
            <a:noAutofit/>
          </a:bodyPr>
          <a:lstStyle/>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Bar chart</a:t>
            </a:r>
            <a:r>
              <a:rPr lang="en-GB" sz="1600" dirty="0" smtClean="0">
                <a:latin typeface="Georgia" pitchFamily="18" charset="0"/>
              </a:rPr>
              <a:t>”.</a:t>
            </a:r>
          </a:p>
          <a:p>
            <a:pPr indent="-274320">
              <a:spcAft>
                <a:spcPts val="900"/>
              </a:spcAft>
            </a:pPr>
            <a:r>
              <a:rPr lang="en-GB" sz="1600" dirty="0">
                <a:latin typeface="Georgia" pitchFamily="18" charset="0"/>
              </a:rPr>
              <a:t>Double click to “</a:t>
            </a:r>
            <a:r>
              <a:rPr lang="en-GB" sz="1600" dirty="0">
                <a:solidFill>
                  <a:schemeClr val="accent1"/>
                </a:solidFill>
                <a:latin typeface="Georgia" pitchFamily="18" charset="0"/>
              </a:rPr>
              <a:t>Click to add title</a:t>
            </a:r>
            <a:r>
              <a:rPr lang="en-GB" sz="1600" dirty="0">
                <a:latin typeface="Georgia" pitchFamily="18" charset="0"/>
              </a:rPr>
              <a:t>” to set the title of your </a:t>
            </a:r>
            <a:r>
              <a:rPr lang="en-GB" sz="1600" dirty="0" smtClean="0">
                <a:latin typeface="Georgia" pitchFamily="18" charset="0"/>
              </a:rPr>
              <a:t>chart. </a:t>
            </a:r>
            <a:endParaRPr lang="en-GB" sz="1600" dirty="0">
              <a:latin typeface="Georgia" pitchFamily="18" charset="0"/>
            </a:endParaRPr>
          </a:p>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Add dimension</a:t>
            </a:r>
            <a:r>
              <a:rPr lang="en-GB" sz="1600" dirty="0" smtClean="0">
                <a:latin typeface="Georgia" pitchFamily="18" charset="0"/>
              </a:rPr>
              <a:t>” and select “</a:t>
            </a:r>
            <a:r>
              <a:rPr lang="en-GB" sz="1600" dirty="0">
                <a:solidFill>
                  <a:schemeClr val="accent1"/>
                </a:solidFill>
                <a:latin typeface="Georgia" pitchFamily="18" charset="0"/>
              </a:rPr>
              <a:t>J</a:t>
            </a:r>
            <a:r>
              <a:rPr lang="en-GB" sz="1600" dirty="0" smtClean="0">
                <a:solidFill>
                  <a:schemeClr val="accent1"/>
                </a:solidFill>
                <a:latin typeface="Georgia" pitchFamily="18" charset="0"/>
              </a:rPr>
              <a:t>ob</a:t>
            </a:r>
            <a:r>
              <a:rPr lang="en-GB" sz="1600" dirty="0" smtClean="0">
                <a:latin typeface="Georgia" pitchFamily="18" charset="0"/>
              </a:rPr>
              <a:t>” .</a:t>
            </a:r>
          </a:p>
          <a:p>
            <a:pPr indent="-274320">
              <a:spcAft>
                <a:spcPts val="900"/>
              </a:spcAft>
            </a:pPr>
            <a:r>
              <a:rPr lang="en-GB" sz="1600" dirty="0">
                <a:latin typeface="Georgia" pitchFamily="18" charset="0"/>
              </a:rPr>
              <a:t>Click on “</a:t>
            </a:r>
            <a:r>
              <a:rPr lang="en-GB" sz="1600" dirty="0">
                <a:solidFill>
                  <a:schemeClr val="accent1"/>
                </a:solidFill>
                <a:latin typeface="Georgia" pitchFamily="18" charset="0"/>
              </a:rPr>
              <a:t>Add </a:t>
            </a:r>
            <a:r>
              <a:rPr lang="en-GB" sz="1600" dirty="0" smtClean="0">
                <a:solidFill>
                  <a:schemeClr val="accent1"/>
                </a:solidFill>
                <a:latin typeface="Georgia" pitchFamily="18" charset="0"/>
              </a:rPr>
              <a:t>measure</a:t>
            </a:r>
            <a:r>
              <a:rPr lang="en-GB" sz="1600" dirty="0" smtClean="0">
                <a:latin typeface="Georgia" pitchFamily="18" charset="0"/>
              </a:rPr>
              <a:t>”, </a:t>
            </a:r>
            <a:r>
              <a:rPr lang="en-GB" sz="1600" dirty="0">
                <a:latin typeface="Georgia" pitchFamily="18" charset="0"/>
              </a:rPr>
              <a:t>select </a:t>
            </a:r>
            <a:r>
              <a:rPr lang="en-GB" sz="1600" dirty="0" smtClean="0">
                <a:latin typeface="Georgia" pitchFamily="18" charset="0"/>
              </a:rPr>
              <a:t>“</a:t>
            </a:r>
            <a:r>
              <a:rPr lang="en-GB" sz="1600" dirty="0" smtClean="0">
                <a:solidFill>
                  <a:schemeClr val="accent1"/>
                </a:solidFill>
                <a:latin typeface="Georgia" pitchFamily="18" charset="0"/>
              </a:rPr>
              <a:t>Function</a:t>
            </a:r>
            <a:r>
              <a:rPr lang="en-GB" sz="1600" dirty="0" smtClean="0">
                <a:latin typeface="Georgia" pitchFamily="18" charset="0"/>
              </a:rPr>
              <a:t>”, then enter the formula and click on “</a:t>
            </a:r>
            <a:r>
              <a:rPr lang="en-GB" sz="1600" dirty="0" smtClean="0">
                <a:solidFill>
                  <a:schemeClr val="accent1"/>
                </a:solidFill>
                <a:latin typeface="Georgia" pitchFamily="18" charset="0"/>
              </a:rPr>
              <a:t>Apply</a:t>
            </a:r>
            <a:r>
              <a:rPr lang="en-GB" sz="1600" dirty="0" smtClean="0">
                <a:latin typeface="Georgia" pitchFamily="18" charset="0"/>
              </a:rPr>
              <a:t>”.</a:t>
            </a:r>
          </a:p>
          <a:p>
            <a:pPr indent="-274320">
              <a:spcAft>
                <a:spcPts val="900"/>
              </a:spcAft>
            </a:pPr>
            <a:r>
              <a:rPr lang="en-GB" sz="1600" dirty="0" smtClean="0">
                <a:latin typeface="Georgia" pitchFamily="18" charset="0"/>
              </a:rPr>
              <a:t>You now have a bar chart that gives you the average rating per job.</a:t>
            </a:r>
          </a:p>
        </p:txBody>
      </p:sp>
      <p:sp>
        <p:nvSpPr>
          <p:cNvPr id="14" name="Rounded Rectangle 13"/>
          <p:cNvSpPr/>
          <p:nvPr/>
        </p:nvSpPr>
        <p:spPr bwMode="ltGray">
          <a:xfrm>
            <a:off x="698664" y="2630803"/>
            <a:ext cx="913282" cy="184214"/>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5" name="Rounded Rectangle 14"/>
          <p:cNvSpPr/>
          <p:nvPr/>
        </p:nvSpPr>
        <p:spPr bwMode="ltGray">
          <a:xfrm>
            <a:off x="3160776" y="3244853"/>
            <a:ext cx="1191717" cy="639821"/>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16" name="Elbow Connector 15"/>
          <p:cNvCxnSpPr>
            <a:stCxn id="14" idx="3"/>
            <a:endCxn id="21" idx="1"/>
          </p:cNvCxnSpPr>
          <p:nvPr/>
        </p:nvCxnSpPr>
        <p:spPr>
          <a:xfrm flipV="1">
            <a:off x="1611946" y="2597360"/>
            <a:ext cx="1517846" cy="125550"/>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bwMode="ltGray">
          <a:xfrm>
            <a:off x="3129792" y="2505993"/>
            <a:ext cx="1008112" cy="182734"/>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22" name="Elbow Connector 21"/>
          <p:cNvCxnSpPr>
            <a:stCxn id="21" idx="2"/>
            <a:endCxn id="15" idx="0"/>
          </p:cNvCxnSpPr>
          <p:nvPr/>
        </p:nvCxnSpPr>
        <p:spPr>
          <a:xfrm rot="16200000" flipH="1">
            <a:off x="3417178" y="2905396"/>
            <a:ext cx="556126" cy="122787"/>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1979712" y="4120889"/>
            <a:ext cx="2971037" cy="2110198"/>
          </a:xfrm>
          <a:prstGeom prst="rect">
            <a:avLst/>
          </a:prstGeom>
        </p:spPr>
      </p:pic>
      <p:sp>
        <p:nvSpPr>
          <p:cNvPr id="28" name="Rounded Rectangle 27"/>
          <p:cNvSpPr/>
          <p:nvPr/>
        </p:nvSpPr>
        <p:spPr bwMode="ltGray">
          <a:xfrm>
            <a:off x="2123728" y="4350338"/>
            <a:ext cx="1728192" cy="522602"/>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29" name="Elbow Connector 28"/>
          <p:cNvCxnSpPr>
            <a:stCxn id="15" idx="2"/>
            <a:endCxn id="28" idx="0"/>
          </p:cNvCxnSpPr>
          <p:nvPr/>
        </p:nvCxnSpPr>
        <p:spPr>
          <a:xfrm rot="5400000">
            <a:off x="3139398" y="3733101"/>
            <a:ext cx="465664" cy="768811"/>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bwMode="ltGray">
          <a:xfrm>
            <a:off x="4483117" y="5953940"/>
            <a:ext cx="467632" cy="278146"/>
          </a:xfrm>
          <a:prstGeom prst="round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33" name="Elbow Connector 32"/>
          <p:cNvCxnSpPr>
            <a:stCxn id="28" idx="2"/>
            <a:endCxn id="32" idx="0"/>
          </p:cNvCxnSpPr>
          <p:nvPr/>
        </p:nvCxnSpPr>
        <p:spPr>
          <a:xfrm rot="16200000" flipH="1">
            <a:off x="3311878" y="4548885"/>
            <a:ext cx="1081000" cy="1729109"/>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5"/>
          <a:stretch>
            <a:fillRect/>
          </a:stretch>
        </p:blipFill>
        <p:spPr>
          <a:xfrm>
            <a:off x="5372258" y="5013176"/>
            <a:ext cx="1491922" cy="1844824"/>
          </a:xfrm>
          <a:prstGeom prst="rect">
            <a:avLst/>
          </a:prstGeom>
        </p:spPr>
      </p:pic>
    </p:spTree>
    <p:extLst>
      <p:ext uri="{BB962C8B-B14F-4D97-AF65-F5344CB8AC3E}">
        <p14:creationId xmlns:p14="http://schemas.microsoft.com/office/powerpoint/2010/main" val="297471183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solidFill>
                  <a:srgbClr val="000000"/>
                </a:solidFill>
              </a:rPr>
              <a:t>Intro to </a:t>
            </a:r>
            <a:r>
              <a:rPr lang="en-GB" sz="2000" b="0" i="0" dirty="0" err="1">
                <a:solidFill>
                  <a:srgbClr val="000000"/>
                </a:solidFill>
              </a:rPr>
              <a:t>Qlik</a:t>
            </a:r>
            <a:r>
              <a:rPr lang="en-GB" sz="2000" b="0" i="0" dirty="0">
                <a:solidFill>
                  <a:srgbClr val="000000"/>
                </a:solidFill>
              </a:rPr>
              <a:t> Sense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152</a:t>
            </a:fld>
            <a:endParaRPr lang="en-GB"/>
          </a:p>
        </p:txBody>
      </p:sp>
      <p:sp>
        <p:nvSpPr>
          <p:cNvPr id="11" name="Content Placeholder 2"/>
          <p:cNvSpPr>
            <a:spLocks noGrp="1"/>
          </p:cNvSpPr>
          <p:nvPr>
            <p:ph sz="quarter" idx="15"/>
          </p:nvPr>
        </p:nvSpPr>
        <p:spPr>
          <a:xfrm>
            <a:off x="533400" y="1628800"/>
            <a:ext cx="8077200" cy="342060"/>
          </a:xfrm>
        </p:spPr>
        <p:txBody>
          <a:bodyPr/>
          <a:lstStyle/>
          <a:p>
            <a:r>
              <a:rPr lang="en-GB" b="1" dirty="0" smtClean="0">
                <a:solidFill>
                  <a:schemeClr val="tx2"/>
                </a:solidFill>
              </a:rPr>
              <a:t>Data Analysis</a:t>
            </a:r>
            <a:endParaRPr lang="en-GB" dirty="0" smtClean="0"/>
          </a:p>
        </p:txBody>
      </p:sp>
      <p:pic>
        <p:nvPicPr>
          <p:cNvPr id="8" name="Picture 7"/>
          <p:cNvPicPr>
            <a:picLocks noChangeAspect="1"/>
          </p:cNvPicPr>
          <p:nvPr/>
        </p:nvPicPr>
        <p:blipFill>
          <a:blip r:embed="rId2"/>
          <a:stretch>
            <a:fillRect/>
          </a:stretch>
        </p:blipFill>
        <p:spPr>
          <a:xfrm>
            <a:off x="530352" y="1955119"/>
            <a:ext cx="657272" cy="279785"/>
          </a:xfrm>
          <a:prstGeom prst="rect">
            <a:avLst/>
          </a:prstGeom>
        </p:spPr>
      </p:pic>
      <p:pic>
        <p:nvPicPr>
          <p:cNvPr id="9" name="Picture 8"/>
          <p:cNvPicPr>
            <a:picLocks noChangeAspect="1"/>
          </p:cNvPicPr>
          <p:nvPr/>
        </p:nvPicPr>
        <p:blipFill>
          <a:blip r:embed="rId3"/>
          <a:stretch>
            <a:fillRect/>
          </a:stretch>
        </p:blipFill>
        <p:spPr>
          <a:xfrm>
            <a:off x="1453974" y="1955119"/>
            <a:ext cx="7459172" cy="3391244"/>
          </a:xfrm>
          <a:prstGeom prst="rect">
            <a:avLst/>
          </a:prstGeom>
        </p:spPr>
      </p:pic>
      <p:sp>
        <p:nvSpPr>
          <p:cNvPr id="20" name="TextBox 19"/>
          <p:cNvSpPr txBox="1"/>
          <p:nvPr/>
        </p:nvSpPr>
        <p:spPr>
          <a:xfrm>
            <a:off x="827584" y="5373216"/>
            <a:ext cx="7992888" cy="288032"/>
          </a:xfrm>
          <a:prstGeom prst="rect">
            <a:avLst/>
          </a:prstGeom>
          <a:noFill/>
        </p:spPr>
        <p:txBody>
          <a:bodyPr wrap="square" lIns="0" tIns="0" rIns="0" bIns="0" rtlCol="0">
            <a:noAutofit/>
          </a:bodyPr>
          <a:lstStyle/>
          <a:p>
            <a:pPr indent="-274320">
              <a:spcAft>
                <a:spcPts val="900"/>
              </a:spcAft>
            </a:pPr>
            <a:r>
              <a:rPr lang="en-GB" sz="1600" dirty="0" smtClean="0">
                <a:latin typeface="Georgia" pitchFamily="18" charset="0"/>
              </a:rPr>
              <a:t>Click on “</a:t>
            </a:r>
            <a:r>
              <a:rPr lang="en-GB" sz="1600" dirty="0" smtClean="0">
                <a:solidFill>
                  <a:schemeClr val="accent1"/>
                </a:solidFill>
                <a:latin typeface="Georgia" pitchFamily="18" charset="0"/>
              </a:rPr>
              <a:t>Done</a:t>
            </a:r>
            <a:r>
              <a:rPr lang="en-GB" sz="1600" dirty="0" smtClean="0">
                <a:latin typeface="Georgia" pitchFamily="18" charset="0"/>
              </a:rPr>
              <a:t>”. </a:t>
            </a:r>
          </a:p>
          <a:p>
            <a:pPr indent="-274320">
              <a:spcAft>
                <a:spcPts val="900"/>
              </a:spcAft>
            </a:pPr>
            <a:r>
              <a:rPr lang="en-GB" sz="1600" dirty="0" smtClean="0">
                <a:latin typeface="Georgia" pitchFamily="18" charset="0"/>
              </a:rPr>
              <a:t>You can now dynamically analyse your data by clicking on each of the bars/sections of the pie.</a:t>
            </a:r>
          </a:p>
        </p:txBody>
      </p:sp>
    </p:spTree>
    <p:extLst>
      <p:ext uri="{BB962C8B-B14F-4D97-AF65-F5344CB8AC3E}">
        <p14:creationId xmlns:p14="http://schemas.microsoft.com/office/powerpoint/2010/main" val="33724086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a:t>Google-visualization</a:t>
            </a:r>
          </a:p>
        </p:txBody>
      </p:sp>
      <p:sp>
        <p:nvSpPr>
          <p:cNvPr id="8" name="Slide Number Placeholder 7"/>
          <p:cNvSpPr>
            <a:spLocks noGrp="1"/>
          </p:cNvSpPr>
          <p:nvPr>
            <p:ph type="sldNum" sz="quarter" idx="12"/>
          </p:nvPr>
        </p:nvSpPr>
        <p:spPr/>
        <p:txBody>
          <a:bodyPr/>
          <a:lstStyle/>
          <a:p>
            <a:fld id="{73DE2538-1682-4691-9D76-BD63A21848D4}" type="slidenum">
              <a:rPr lang="en-GB" smtClean="0"/>
              <a:pPr/>
              <a:t>153</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65304551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Google-visualization</a:t>
            </a:r>
            <a:r>
              <a:rPr lang="en-GB" b="0" dirty="0"/>
              <a:t> </a:t>
            </a:r>
            <a:r>
              <a:rPr lang="en-GB" sz="2000" b="0" i="0" dirty="0"/>
              <a:t>Bubble Chart Demo</a:t>
            </a:r>
          </a:p>
        </p:txBody>
      </p:sp>
      <p:sp>
        <p:nvSpPr>
          <p:cNvPr id="3" name="Content Placeholder 2"/>
          <p:cNvSpPr>
            <a:spLocks noGrp="1"/>
          </p:cNvSpPr>
          <p:nvPr>
            <p:ph sz="quarter" idx="15"/>
          </p:nvPr>
        </p:nvSpPr>
        <p:spPr/>
        <p:txBody>
          <a:bodyPr/>
          <a:lstStyle/>
          <a:p>
            <a:r>
              <a:rPr lang="en-GB" dirty="0" smtClean="0"/>
              <a:t>Google-visualization is a JavaScript library that allows to make, amongst others, dynamic Bubble </a:t>
            </a:r>
            <a:r>
              <a:rPr lang="en-GB" dirty="0"/>
              <a:t>C</a:t>
            </a:r>
            <a:r>
              <a:rPr lang="en-GB" dirty="0" smtClean="0"/>
              <a:t>harts. With a simple script and a google spreadsheet, one can represent any data he wants. This tool is used by </a:t>
            </a:r>
            <a:r>
              <a:rPr lang="en-GB" dirty="0" err="1" smtClean="0">
                <a:hlinkClick r:id="rId2"/>
              </a:rPr>
              <a:t>Gapminder</a:t>
            </a:r>
            <a:r>
              <a:rPr lang="en-GB" dirty="0" smtClean="0"/>
              <a:t> to create their chart. You can see an example of such chart </a:t>
            </a:r>
            <a:r>
              <a:rPr lang="en-GB" dirty="0" smtClean="0">
                <a:hlinkClick r:id="rId3"/>
              </a:rPr>
              <a:t>here</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154</a:t>
            </a:fld>
            <a:endParaRPr lang="en-GB"/>
          </a:p>
        </p:txBody>
      </p:sp>
      <p:pic>
        <p:nvPicPr>
          <p:cNvPr id="7" name="Picture 6"/>
          <p:cNvPicPr>
            <a:picLocks noChangeAspect="1"/>
          </p:cNvPicPr>
          <p:nvPr/>
        </p:nvPicPr>
        <p:blipFill>
          <a:blip r:embed="rId4"/>
          <a:stretch>
            <a:fillRect/>
          </a:stretch>
        </p:blipFill>
        <p:spPr>
          <a:xfrm>
            <a:off x="1979712" y="3565589"/>
            <a:ext cx="5184577" cy="2606611"/>
          </a:xfrm>
          <a:prstGeom prst="rect">
            <a:avLst/>
          </a:prstGeom>
        </p:spPr>
      </p:pic>
      <p:sp>
        <p:nvSpPr>
          <p:cNvPr id="8" name="Content Placeholder 2"/>
          <p:cNvSpPr txBox="1">
            <a:spLocks/>
          </p:cNvSpPr>
          <p:nvPr/>
        </p:nvSpPr>
        <p:spPr>
          <a:xfrm>
            <a:off x="530352" y="6093296"/>
            <a:ext cx="7319772" cy="66237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a:hlinkClick r:id="rId5"/>
              </a:rPr>
              <a:t>Creative Commons Attribution 3.0 </a:t>
            </a:r>
            <a:r>
              <a:rPr lang="en-GB" sz="1000" dirty="0" smtClean="0">
                <a:hlinkClick r:id="rId5"/>
              </a:rPr>
              <a:t>License</a:t>
            </a:r>
            <a:r>
              <a:rPr lang="en-GB" sz="1000" dirty="0" smtClean="0"/>
              <a:t> and </a:t>
            </a:r>
            <a:r>
              <a:rPr lang="en-GB" sz="1000" dirty="0">
                <a:hlinkClick r:id="rId6"/>
              </a:rPr>
              <a:t>Apache 2.0 License</a:t>
            </a:r>
            <a:r>
              <a:rPr lang="en-GB" sz="1000" dirty="0"/>
              <a:t>.</a:t>
            </a:r>
          </a:p>
        </p:txBody>
      </p:sp>
    </p:spTree>
    <p:extLst>
      <p:ext uri="{BB962C8B-B14F-4D97-AF65-F5344CB8AC3E}">
        <p14:creationId xmlns:p14="http://schemas.microsoft.com/office/powerpoint/2010/main" val="50260956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Google-visualization Bubble Chart Demo</a:t>
            </a:r>
            <a:endParaRPr lang="en-GB" sz="2000" i="0" dirty="0"/>
          </a:p>
        </p:txBody>
      </p:sp>
      <p:sp>
        <p:nvSpPr>
          <p:cNvPr id="3" name="Content Placeholder 2"/>
          <p:cNvSpPr>
            <a:spLocks noGrp="1"/>
          </p:cNvSpPr>
          <p:nvPr>
            <p:ph sz="quarter" idx="15"/>
          </p:nvPr>
        </p:nvSpPr>
        <p:spPr/>
        <p:txBody>
          <a:bodyPr/>
          <a:lstStyle/>
          <a:p>
            <a:r>
              <a:rPr lang="en-GB" b="1" dirty="0">
                <a:solidFill>
                  <a:schemeClr val="tx2"/>
                </a:solidFill>
              </a:rPr>
              <a:t>Getting started</a:t>
            </a:r>
          </a:p>
          <a:p>
            <a:r>
              <a:rPr lang="en-GB" dirty="0"/>
              <a:t>The </a:t>
            </a:r>
            <a:r>
              <a:rPr lang="en-GB" dirty="0" smtClean="0"/>
              <a:t>data you want to display needs to be entered in a Google spreadsheet. The first column needs to be the entity you want to analyse (e.g. countries), the second needs to be date, in order to see the evolution in time, and the next ones are the characteristics represented on the X and Y axes that you will be able to filter on.</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155</a:t>
            </a:fld>
            <a:endParaRPr lang="en-GB"/>
          </a:p>
        </p:txBody>
      </p:sp>
      <p:pic>
        <p:nvPicPr>
          <p:cNvPr id="7" name="Picture 6"/>
          <p:cNvPicPr>
            <a:picLocks noChangeAspect="1"/>
          </p:cNvPicPr>
          <p:nvPr/>
        </p:nvPicPr>
        <p:blipFill>
          <a:blip r:embed="rId2"/>
          <a:stretch>
            <a:fillRect/>
          </a:stretch>
        </p:blipFill>
        <p:spPr>
          <a:xfrm>
            <a:off x="683568" y="3861048"/>
            <a:ext cx="7410450" cy="2143125"/>
          </a:xfrm>
          <a:prstGeom prst="rect">
            <a:avLst/>
          </a:prstGeom>
        </p:spPr>
      </p:pic>
    </p:spTree>
    <p:extLst>
      <p:ext uri="{BB962C8B-B14F-4D97-AF65-F5344CB8AC3E}">
        <p14:creationId xmlns:p14="http://schemas.microsoft.com/office/powerpoint/2010/main" val="408145822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Google-visualization Bubble Chart Demo</a:t>
            </a:r>
            <a:endParaRPr lang="en-GB" sz="2000" i="0" dirty="0"/>
          </a:p>
        </p:txBody>
      </p:sp>
      <p:sp>
        <p:nvSpPr>
          <p:cNvPr id="3" name="Content Placeholder 2"/>
          <p:cNvSpPr>
            <a:spLocks noGrp="1"/>
          </p:cNvSpPr>
          <p:nvPr>
            <p:ph sz="quarter" idx="15"/>
          </p:nvPr>
        </p:nvSpPr>
        <p:spPr>
          <a:xfrm>
            <a:off x="533400" y="1828800"/>
            <a:ext cx="1950368" cy="4419600"/>
          </a:xfrm>
        </p:spPr>
        <p:txBody>
          <a:bodyPr/>
          <a:lstStyle/>
          <a:p>
            <a:r>
              <a:rPr lang="en-GB" b="1" dirty="0" smtClean="0">
                <a:solidFill>
                  <a:schemeClr val="tx2"/>
                </a:solidFill>
              </a:rPr>
              <a:t>The script</a:t>
            </a:r>
          </a:p>
          <a:p>
            <a:r>
              <a:rPr lang="en-GB" dirty="0" smtClean="0"/>
              <a:t>A simple JavaScript script will need to be developed. </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156</a:t>
            </a:fld>
            <a:endParaRPr lang="en-GB"/>
          </a:p>
        </p:txBody>
      </p:sp>
      <p:pic>
        <p:nvPicPr>
          <p:cNvPr id="9" name="Picture 8"/>
          <p:cNvPicPr>
            <a:picLocks noChangeAspect="1"/>
          </p:cNvPicPr>
          <p:nvPr/>
        </p:nvPicPr>
        <p:blipFill>
          <a:blip r:embed="rId3"/>
          <a:stretch>
            <a:fillRect/>
          </a:stretch>
        </p:blipFill>
        <p:spPr>
          <a:xfrm>
            <a:off x="2519132" y="1830735"/>
            <a:ext cx="6091468" cy="4369668"/>
          </a:xfrm>
          <a:prstGeom prst="rect">
            <a:avLst/>
          </a:prstGeom>
        </p:spPr>
      </p:pic>
    </p:spTree>
    <p:extLst>
      <p:ext uri="{BB962C8B-B14F-4D97-AF65-F5344CB8AC3E}">
        <p14:creationId xmlns:p14="http://schemas.microsoft.com/office/powerpoint/2010/main" val="4176430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Google-visualization Bubble Chart Demo</a:t>
            </a:r>
            <a:endParaRPr lang="en-GB" sz="2000" i="0" dirty="0"/>
          </a:p>
        </p:txBody>
      </p:sp>
      <p:sp>
        <p:nvSpPr>
          <p:cNvPr id="3" name="Content Placeholder 2"/>
          <p:cNvSpPr>
            <a:spLocks noGrp="1"/>
          </p:cNvSpPr>
          <p:nvPr>
            <p:ph sz="quarter" idx="15"/>
          </p:nvPr>
        </p:nvSpPr>
        <p:spPr>
          <a:xfrm>
            <a:off x="533400" y="1828800"/>
            <a:ext cx="8077200" cy="4419600"/>
          </a:xfrm>
        </p:spPr>
        <p:txBody>
          <a:bodyPr/>
          <a:lstStyle/>
          <a:p>
            <a:r>
              <a:rPr lang="en-GB" b="1" dirty="0" smtClean="0">
                <a:solidFill>
                  <a:schemeClr val="tx2"/>
                </a:solidFill>
              </a:rPr>
              <a:t>The script</a:t>
            </a:r>
          </a:p>
          <a:p>
            <a:r>
              <a:rPr lang="en-GB" dirty="0" smtClean="0"/>
              <a:t>This part of the script will load the current version of the Google-visualization library and will call the “</a:t>
            </a:r>
            <a:r>
              <a:rPr lang="en-GB" dirty="0" err="1" smtClean="0"/>
              <a:t>drawCharts</a:t>
            </a:r>
            <a:r>
              <a:rPr lang="en-GB" dirty="0" smtClean="0"/>
              <a:t>” function once the library is loaded. </a:t>
            </a:r>
          </a:p>
          <a:p>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157</a:t>
            </a:fld>
            <a:endParaRPr lang="en-GB"/>
          </a:p>
        </p:txBody>
      </p:sp>
      <p:pic>
        <p:nvPicPr>
          <p:cNvPr id="7" name="Picture 6"/>
          <p:cNvPicPr>
            <a:picLocks noChangeAspect="1"/>
          </p:cNvPicPr>
          <p:nvPr/>
        </p:nvPicPr>
        <p:blipFill>
          <a:blip r:embed="rId2"/>
          <a:stretch>
            <a:fillRect/>
          </a:stretch>
        </p:blipFill>
        <p:spPr>
          <a:xfrm>
            <a:off x="530352" y="3717032"/>
            <a:ext cx="8140077" cy="1705372"/>
          </a:xfrm>
          <a:prstGeom prst="rect">
            <a:avLst/>
          </a:prstGeom>
        </p:spPr>
      </p:pic>
    </p:spTree>
    <p:extLst>
      <p:ext uri="{BB962C8B-B14F-4D97-AF65-F5344CB8AC3E}">
        <p14:creationId xmlns:p14="http://schemas.microsoft.com/office/powerpoint/2010/main" val="132438116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Google-visualization Bubble Chart Demo</a:t>
            </a:r>
            <a:endParaRPr lang="en-GB" sz="2000" i="0" dirty="0"/>
          </a:p>
        </p:txBody>
      </p:sp>
      <p:sp>
        <p:nvSpPr>
          <p:cNvPr id="3" name="Content Placeholder 2"/>
          <p:cNvSpPr>
            <a:spLocks noGrp="1"/>
          </p:cNvSpPr>
          <p:nvPr>
            <p:ph sz="quarter" idx="15"/>
          </p:nvPr>
        </p:nvSpPr>
        <p:spPr>
          <a:xfrm>
            <a:off x="533400" y="1828800"/>
            <a:ext cx="8077200" cy="4419600"/>
          </a:xfrm>
        </p:spPr>
        <p:txBody>
          <a:bodyPr/>
          <a:lstStyle/>
          <a:p>
            <a:r>
              <a:rPr lang="en-GB" b="1" dirty="0" smtClean="0">
                <a:solidFill>
                  <a:schemeClr val="tx2"/>
                </a:solidFill>
              </a:rPr>
              <a:t>The script</a:t>
            </a:r>
          </a:p>
          <a:p>
            <a:r>
              <a:rPr lang="en-GB" dirty="0" smtClean="0"/>
              <a:t>The “</a:t>
            </a:r>
            <a:r>
              <a:rPr lang="en-GB" dirty="0" err="1" smtClean="0"/>
              <a:t>DrawChart</a:t>
            </a:r>
            <a:r>
              <a:rPr lang="en-GB" dirty="0" smtClean="0"/>
              <a:t>” function will query the spreadsheet to get the data under the form of a </a:t>
            </a:r>
            <a:r>
              <a:rPr lang="en-GB" dirty="0" err="1" smtClean="0"/>
              <a:t>JSON</a:t>
            </a:r>
            <a:r>
              <a:rPr lang="en-GB" dirty="0" smtClean="0"/>
              <a:t> file as a response. </a:t>
            </a:r>
          </a:p>
          <a:p>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158</a:t>
            </a:fld>
            <a:endParaRPr lang="en-GB"/>
          </a:p>
        </p:txBody>
      </p:sp>
      <p:pic>
        <p:nvPicPr>
          <p:cNvPr id="9" name="Picture 8"/>
          <p:cNvPicPr>
            <a:picLocks noChangeAspect="1"/>
          </p:cNvPicPr>
          <p:nvPr/>
        </p:nvPicPr>
        <p:blipFill>
          <a:blip r:embed="rId2"/>
          <a:stretch>
            <a:fillRect/>
          </a:stretch>
        </p:blipFill>
        <p:spPr>
          <a:xfrm>
            <a:off x="752475" y="3643313"/>
            <a:ext cx="7639050" cy="1838325"/>
          </a:xfrm>
          <a:prstGeom prst="rect">
            <a:avLst/>
          </a:prstGeom>
        </p:spPr>
      </p:pic>
    </p:spTree>
    <p:extLst>
      <p:ext uri="{BB962C8B-B14F-4D97-AF65-F5344CB8AC3E}">
        <p14:creationId xmlns:p14="http://schemas.microsoft.com/office/powerpoint/2010/main" val="226533263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Google-visualization Bubble Chart Demo</a:t>
            </a:r>
            <a:endParaRPr lang="en-GB" sz="2000" i="0" dirty="0"/>
          </a:p>
        </p:txBody>
      </p:sp>
      <p:sp>
        <p:nvSpPr>
          <p:cNvPr id="3" name="Content Placeholder 2"/>
          <p:cNvSpPr>
            <a:spLocks noGrp="1"/>
          </p:cNvSpPr>
          <p:nvPr>
            <p:ph sz="quarter" idx="15"/>
          </p:nvPr>
        </p:nvSpPr>
        <p:spPr>
          <a:xfrm>
            <a:off x="533400" y="1700808"/>
            <a:ext cx="8077200" cy="869628"/>
          </a:xfrm>
        </p:spPr>
        <p:txBody>
          <a:bodyPr/>
          <a:lstStyle/>
          <a:p>
            <a:r>
              <a:rPr lang="en-GB" b="1" dirty="0" smtClean="0">
                <a:solidFill>
                  <a:schemeClr val="tx2"/>
                </a:solidFill>
              </a:rPr>
              <a:t>The script</a:t>
            </a:r>
          </a:p>
          <a:p>
            <a:r>
              <a:rPr lang="en-GB" sz="1800" dirty="0" smtClean="0"/>
              <a:t>The first step is to create the URL to query the spreadsheet.</a:t>
            </a:r>
            <a:endParaRPr lang="en-GB" sz="1800" dirty="0"/>
          </a:p>
        </p:txBody>
      </p:sp>
      <p:sp>
        <p:nvSpPr>
          <p:cNvPr id="4" name="Date Placeholder 3"/>
          <p:cNvSpPr>
            <a:spLocks noGrp="1"/>
          </p:cNvSpPr>
          <p:nvPr>
            <p:ph type="dt" sz="half" idx="16"/>
          </p:nvPr>
        </p:nvSpPr>
        <p:spPr>
          <a:xfrm>
            <a:off x="7125364" y="6300936"/>
            <a:ext cx="1524000" cy="152400"/>
          </a:xfrm>
        </p:spPr>
        <p:txBody>
          <a:bodyPr/>
          <a:lstStyle/>
          <a:p>
            <a:r>
              <a:rPr lang="en-GB" dirty="0" smtClean="0"/>
              <a:t>November 2016</a:t>
            </a:r>
            <a:endParaRPr lang="en-GB" dirty="0"/>
          </a:p>
        </p:txBody>
      </p:sp>
      <p:sp>
        <p:nvSpPr>
          <p:cNvPr id="5" name="Footer Placeholder 4"/>
          <p:cNvSpPr>
            <a:spLocks noGrp="1"/>
          </p:cNvSpPr>
          <p:nvPr>
            <p:ph type="ftr" sz="quarter" idx="17"/>
          </p:nvPr>
        </p:nvSpPr>
        <p:spPr>
          <a:xfrm>
            <a:off x="530352" y="6302460"/>
            <a:ext cx="5260848" cy="150876"/>
          </a:xfrm>
        </p:spPr>
        <p:txBody>
          <a:bodyPr/>
          <a:lstStyle/>
          <a:p>
            <a:r>
              <a:rPr lang="en-GB" dirty="0" smtClean="0"/>
              <a:t>Introductory Visualisation Training</a:t>
            </a:r>
            <a:endParaRPr lang="en-GB" dirty="0"/>
          </a:p>
        </p:txBody>
      </p:sp>
      <p:sp>
        <p:nvSpPr>
          <p:cNvPr id="6" name="Slide Number Placeholder 5"/>
          <p:cNvSpPr>
            <a:spLocks noGrp="1"/>
          </p:cNvSpPr>
          <p:nvPr>
            <p:ph type="sldNum" sz="quarter" idx="18"/>
          </p:nvPr>
        </p:nvSpPr>
        <p:spPr>
          <a:xfrm>
            <a:off x="7120844" y="6453336"/>
            <a:ext cx="1527048" cy="152400"/>
          </a:xfrm>
        </p:spPr>
        <p:txBody>
          <a:bodyPr/>
          <a:lstStyle/>
          <a:p>
            <a:fld id="{F5E609D5-BB2C-4735-B62A-4AB7F7AFBFEB}" type="slidenum">
              <a:rPr lang="en-GB" smtClean="0"/>
              <a:pPr/>
              <a:t>159</a:t>
            </a:fld>
            <a:endParaRPr lang="en-GB"/>
          </a:p>
        </p:txBody>
      </p:sp>
      <p:pic>
        <p:nvPicPr>
          <p:cNvPr id="7" name="Picture 6"/>
          <p:cNvPicPr>
            <a:picLocks noChangeAspect="1"/>
          </p:cNvPicPr>
          <p:nvPr/>
        </p:nvPicPr>
        <p:blipFill>
          <a:blip r:embed="rId3"/>
          <a:stretch>
            <a:fillRect/>
          </a:stretch>
        </p:blipFill>
        <p:spPr>
          <a:xfrm>
            <a:off x="512468" y="2536716"/>
            <a:ext cx="8093990" cy="247271"/>
          </a:xfrm>
          <a:prstGeom prst="rect">
            <a:avLst/>
          </a:prstGeom>
        </p:spPr>
      </p:pic>
      <p:sp>
        <p:nvSpPr>
          <p:cNvPr id="14" name="Rounded Rectangle 13"/>
          <p:cNvSpPr/>
          <p:nvPr/>
        </p:nvSpPr>
        <p:spPr bwMode="ltGray">
          <a:xfrm>
            <a:off x="1619672" y="2420888"/>
            <a:ext cx="6912768" cy="474062"/>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7" name="Content Placeholder 2"/>
          <p:cNvSpPr txBox="1">
            <a:spLocks/>
          </p:cNvSpPr>
          <p:nvPr/>
        </p:nvSpPr>
        <p:spPr>
          <a:xfrm>
            <a:off x="3995936" y="3555320"/>
            <a:ext cx="4617712" cy="616515"/>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dirty="0" smtClean="0"/>
              <a:t>The “headers” parameter specify that the first line of the sheet contains the columns titles</a:t>
            </a:r>
            <a:endParaRPr lang="en-GB" sz="1800" dirty="0"/>
          </a:p>
        </p:txBody>
      </p:sp>
      <p:sp>
        <p:nvSpPr>
          <p:cNvPr id="18" name="Content Placeholder 2"/>
          <p:cNvSpPr txBox="1">
            <a:spLocks/>
          </p:cNvSpPr>
          <p:nvPr/>
        </p:nvSpPr>
        <p:spPr>
          <a:xfrm>
            <a:off x="553990" y="4581128"/>
            <a:ext cx="3930403" cy="434814"/>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dirty="0" smtClean="0"/>
              <a:t>The last part is the query</a:t>
            </a:r>
          </a:p>
          <a:p>
            <a:endParaRPr lang="en-GB" dirty="0"/>
          </a:p>
        </p:txBody>
      </p:sp>
      <p:sp>
        <p:nvSpPr>
          <p:cNvPr id="19" name="Content Placeholder 2"/>
          <p:cNvSpPr txBox="1">
            <a:spLocks/>
          </p:cNvSpPr>
          <p:nvPr/>
        </p:nvSpPr>
        <p:spPr>
          <a:xfrm>
            <a:off x="4859116" y="4777020"/>
            <a:ext cx="3747342" cy="308164"/>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000" dirty="0" smtClean="0"/>
              <a:t>select%20B%2CC%2CE%2CF%2CG%2CH%2CI%2CJ%2CK%2CL</a:t>
            </a:r>
          </a:p>
          <a:p>
            <a:endParaRPr lang="en-GB" sz="1000" dirty="0"/>
          </a:p>
        </p:txBody>
      </p:sp>
      <p:sp>
        <p:nvSpPr>
          <p:cNvPr id="21" name="Content Placeholder 2"/>
          <p:cNvSpPr txBox="1">
            <a:spLocks/>
          </p:cNvSpPr>
          <p:nvPr/>
        </p:nvSpPr>
        <p:spPr>
          <a:xfrm>
            <a:off x="7012582" y="4212689"/>
            <a:ext cx="1519858" cy="243209"/>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000" dirty="0" smtClean="0"/>
              <a:t>select </a:t>
            </a:r>
            <a:r>
              <a:rPr lang="en-GB" sz="1000" dirty="0" err="1"/>
              <a:t>B,C,E,F,G,H,I,J,K,L</a:t>
            </a:r>
            <a:endParaRPr lang="en-GB" sz="1000" dirty="0"/>
          </a:p>
        </p:txBody>
      </p:sp>
      <p:sp>
        <p:nvSpPr>
          <p:cNvPr id="22" name="Left-Right Arrow 21"/>
          <p:cNvSpPr/>
          <p:nvPr/>
        </p:nvSpPr>
        <p:spPr bwMode="ltGray">
          <a:xfrm rot="5400000">
            <a:off x="7647947" y="4492693"/>
            <a:ext cx="302080" cy="170760"/>
          </a:xfrm>
          <a:prstGeom prst="leftRightArrow">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23" name="Content Placeholder 2"/>
          <p:cNvSpPr txBox="1">
            <a:spLocks/>
          </p:cNvSpPr>
          <p:nvPr/>
        </p:nvSpPr>
        <p:spPr>
          <a:xfrm>
            <a:off x="4539479" y="5050235"/>
            <a:ext cx="4108413" cy="107672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800" dirty="0" smtClean="0"/>
              <a:t>The last lines create and send the query. Once the response is received, the “</a:t>
            </a:r>
            <a:r>
              <a:rPr lang="en-GB" sz="1800" dirty="0" err="1" smtClean="0"/>
              <a:t>handleQueryResponse</a:t>
            </a:r>
            <a:r>
              <a:rPr lang="en-GB" sz="1800" dirty="0" smtClean="0"/>
              <a:t>” function will be triggered.</a:t>
            </a:r>
          </a:p>
          <a:p>
            <a:endParaRPr lang="en-GB" dirty="0"/>
          </a:p>
        </p:txBody>
      </p:sp>
      <p:pic>
        <p:nvPicPr>
          <p:cNvPr id="12" name="Picture 11"/>
          <p:cNvPicPr>
            <a:picLocks noChangeAspect="1"/>
          </p:cNvPicPr>
          <p:nvPr/>
        </p:nvPicPr>
        <p:blipFill>
          <a:blip r:embed="rId4"/>
          <a:stretch>
            <a:fillRect/>
          </a:stretch>
        </p:blipFill>
        <p:spPr>
          <a:xfrm>
            <a:off x="512468" y="3716855"/>
            <a:ext cx="3317284" cy="271948"/>
          </a:xfrm>
          <a:prstGeom prst="rect">
            <a:avLst/>
          </a:prstGeom>
        </p:spPr>
      </p:pic>
      <p:sp>
        <p:nvSpPr>
          <p:cNvPr id="16" name="Rounded Rectangle 15"/>
          <p:cNvSpPr/>
          <p:nvPr/>
        </p:nvSpPr>
        <p:spPr bwMode="ltGray">
          <a:xfrm>
            <a:off x="2339752" y="3660612"/>
            <a:ext cx="504056" cy="43236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pic>
        <p:nvPicPr>
          <p:cNvPr id="24" name="Picture 23"/>
          <p:cNvPicPr>
            <a:picLocks noChangeAspect="1"/>
          </p:cNvPicPr>
          <p:nvPr/>
        </p:nvPicPr>
        <p:blipFill>
          <a:blip r:embed="rId5"/>
          <a:stretch>
            <a:fillRect/>
          </a:stretch>
        </p:blipFill>
        <p:spPr>
          <a:xfrm>
            <a:off x="512468" y="5163599"/>
            <a:ext cx="3660834" cy="446680"/>
          </a:xfrm>
          <a:prstGeom prst="rect">
            <a:avLst/>
          </a:prstGeom>
        </p:spPr>
      </p:pic>
      <p:pic>
        <p:nvPicPr>
          <p:cNvPr id="25" name="Picture 24"/>
          <p:cNvPicPr>
            <a:picLocks noChangeAspect="1"/>
          </p:cNvPicPr>
          <p:nvPr/>
        </p:nvPicPr>
        <p:blipFill>
          <a:blip r:embed="rId6"/>
          <a:stretch>
            <a:fillRect/>
          </a:stretch>
        </p:blipFill>
        <p:spPr>
          <a:xfrm>
            <a:off x="512468" y="4167867"/>
            <a:ext cx="5825601" cy="259166"/>
          </a:xfrm>
          <a:prstGeom prst="rect">
            <a:avLst/>
          </a:prstGeom>
        </p:spPr>
      </p:pic>
      <p:pic>
        <p:nvPicPr>
          <p:cNvPr id="8" name="Picture 8"/>
          <p:cNvPicPr>
            <a:picLocks noChangeAspect="1"/>
          </p:cNvPicPr>
          <p:nvPr/>
        </p:nvPicPr>
        <p:blipFill>
          <a:blip r:embed="rId7"/>
          <a:stretch>
            <a:fillRect/>
          </a:stretch>
        </p:blipFill>
        <p:spPr>
          <a:xfrm>
            <a:off x="556991" y="2996952"/>
            <a:ext cx="8447949" cy="376815"/>
          </a:xfrm>
          <a:prstGeom prst="rect">
            <a:avLst/>
          </a:prstGeom>
        </p:spPr>
      </p:pic>
      <p:sp>
        <p:nvSpPr>
          <p:cNvPr id="13" name="Rounded Rectangle 12"/>
          <p:cNvSpPr/>
          <p:nvPr/>
        </p:nvSpPr>
        <p:spPr bwMode="ltGray">
          <a:xfrm>
            <a:off x="583930" y="2950303"/>
            <a:ext cx="7444453" cy="474062"/>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5" name="Rounded Rectangle 14"/>
          <p:cNvSpPr/>
          <p:nvPr/>
        </p:nvSpPr>
        <p:spPr bwMode="ltGray">
          <a:xfrm>
            <a:off x="8460432" y="2938590"/>
            <a:ext cx="544508" cy="474062"/>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Tree>
    <p:extLst>
      <p:ext uri="{BB962C8B-B14F-4D97-AF65-F5344CB8AC3E}">
        <p14:creationId xmlns:p14="http://schemas.microsoft.com/office/powerpoint/2010/main" val="2132374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hlinkClick r:id="rId2"/>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115616" y="1302154"/>
            <a:ext cx="6862436" cy="5022446"/>
          </a:xfrm>
        </p:spPr>
      </p:pic>
      <p:sp>
        <p:nvSpPr>
          <p:cNvPr id="2" name="Title 1"/>
          <p:cNvSpPr>
            <a:spLocks noGrp="1"/>
          </p:cNvSpPr>
          <p:nvPr>
            <p:ph type="title"/>
          </p:nvPr>
        </p:nvSpPr>
        <p:spPr/>
        <p:txBody>
          <a:bodyPr/>
          <a:lstStyle/>
          <a:p>
            <a:r>
              <a:rPr lang="en-GB" dirty="0"/>
              <a:t>Data Visualisation</a:t>
            </a:r>
            <a:br>
              <a:rPr lang="en-GB" dirty="0"/>
            </a:br>
            <a:r>
              <a:rPr lang="en-GB" sz="2000" b="0" i="0" dirty="0"/>
              <a:t>Why visualise?</a:t>
            </a:r>
            <a:endParaRPr lang="en-GB" sz="2000" dirty="0"/>
          </a:p>
        </p:txBody>
      </p:sp>
      <p:sp>
        <p:nvSpPr>
          <p:cNvPr id="8" name="Slide Number Placeholder 7"/>
          <p:cNvSpPr>
            <a:spLocks noGrp="1"/>
          </p:cNvSpPr>
          <p:nvPr>
            <p:ph type="sldNum" sz="quarter" idx="18"/>
          </p:nvPr>
        </p:nvSpPr>
        <p:spPr/>
        <p:txBody>
          <a:bodyPr/>
          <a:lstStyle/>
          <a:p>
            <a:fld id="{F5E609D5-BB2C-4735-B62A-4AB7F7AFBFEB}" type="slidenum">
              <a:rPr lang="en-GB" smtClean="0"/>
              <a:pPr/>
              <a:t>16</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8198436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Google-visualization Bubble Chart Demo</a:t>
            </a:r>
            <a:endParaRPr lang="en-GB" sz="2000" i="0" dirty="0"/>
          </a:p>
        </p:txBody>
      </p:sp>
      <p:pic>
        <p:nvPicPr>
          <p:cNvPr id="7" name="Content Placeholder 6"/>
          <p:cNvPicPr>
            <a:picLocks noGrp="1" noChangeAspect="1"/>
          </p:cNvPicPr>
          <p:nvPr>
            <p:ph sz="quarter" idx="15"/>
          </p:nvPr>
        </p:nvPicPr>
        <p:blipFill>
          <a:blip r:embed="rId2"/>
          <a:stretch>
            <a:fillRect/>
          </a:stretch>
        </p:blipFill>
        <p:spPr>
          <a:xfrm>
            <a:off x="530352" y="3227576"/>
            <a:ext cx="8080248" cy="1497568"/>
          </a:xfrm>
          <a:prstGeom prst="rect">
            <a:avLst/>
          </a:prstGeom>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160</a:t>
            </a:fld>
            <a:endParaRPr lang="en-GB"/>
          </a:p>
        </p:txBody>
      </p:sp>
      <p:sp>
        <p:nvSpPr>
          <p:cNvPr id="8" name="Content Placeholder 2"/>
          <p:cNvSpPr txBox="1">
            <a:spLocks/>
          </p:cNvSpPr>
          <p:nvPr/>
        </p:nvSpPr>
        <p:spPr>
          <a:xfrm>
            <a:off x="533400" y="1839292"/>
            <a:ext cx="8077200" cy="869628"/>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dirty="0" smtClean="0">
                <a:solidFill>
                  <a:schemeClr val="tx2"/>
                </a:solidFill>
              </a:rPr>
              <a:t>The script</a:t>
            </a:r>
          </a:p>
          <a:p>
            <a:r>
              <a:rPr lang="en-GB" sz="1800" dirty="0" smtClean="0"/>
              <a:t>The </a:t>
            </a:r>
            <a:r>
              <a:rPr lang="en-GB" sz="1800" dirty="0" err="1" smtClean="0"/>
              <a:t>DataTable</a:t>
            </a:r>
            <a:r>
              <a:rPr lang="en-GB" sz="1800" dirty="0" smtClean="0"/>
              <a:t> “data” is created from the </a:t>
            </a:r>
            <a:r>
              <a:rPr lang="en-GB" sz="1800" dirty="0" err="1" smtClean="0"/>
              <a:t>JSON</a:t>
            </a:r>
            <a:r>
              <a:rPr lang="en-GB" sz="1800" dirty="0" smtClean="0"/>
              <a:t> received from the query.</a:t>
            </a:r>
          </a:p>
          <a:p>
            <a:r>
              <a:rPr lang="en-GB" sz="1800" dirty="0" smtClean="0"/>
              <a:t>Then, the chart is created and drawn according to the data.</a:t>
            </a:r>
            <a:endParaRPr lang="en-GB" sz="1800" dirty="0"/>
          </a:p>
        </p:txBody>
      </p:sp>
      <p:pic>
        <p:nvPicPr>
          <p:cNvPr id="9" name="Picture 8"/>
          <p:cNvPicPr>
            <a:picLocks noChangeAspect="1"/>
          </p:cNvPicPr>
          <p:nvPr/>
        </p:nvPicPr>
        <p:blipFill>
          <a:blip r:embed="rId3"/>
          <a:stretch>
            <a:fillRect/>
          </a:stretch>
        </p:blipFill>
        <p:spPr>
          <a:xfrm>
            <a:off x="530352" y="5517232"/>
            <a:ext cx="8080248" cy="334176"/>
          </a:xfrm>
          <a:prstGeom prst="rect">
            <a:avLst/>
          </a:prstGeom>
        </p:spPr>
      </p:pic>
      <p:sp>
        <p:nvSpPr>
          <p:cNvPr id="10" name="Oval 9"/>
          <p:cNvSpPr/>
          <p:nvPr/>
        </p:nvSpPr>
        <p:spPr bwMode="ltGray">
          <a:xfrm>
            <a:off x="6876256" y="3493128"/>
            <a:ext cx="1296144" cy="756812"/>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sp>
        <p:nvSpPr>
          <p:cNvPr id="11" name="Oval 10"/>
          <p:cNvSpPr/>
          <p:nvPr/>
        </p:nvSpPr>
        <p:spPr bwMode="ltGray">
          <a:xfrm>
            <a:off x="1331640" y="5305914"/>
            <a:ext cx="1296144" cy="756812"/>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Georgia" pitchFamily="18" charset="0"/>
            </a:endParaRPr>
          </a:p>
        </p:txBody>
      </p:sp>
      <p:cxnSp>
        <p:nvCxnSpPr>
          <p:cNvPr id="13" name="Straight Connector 12"/>
          <p:cNvCxnSpPr>
            <a:stCxn id="10" idx="3"/>
            <a:endCxn id="11" idx="7"/>
          </p:cNvCxnSpPr>
          <p:nvPr/>
        </p:nvCxnSpPr>
        <p:spPr>
          <a:xfrm flipH="1">
            <a:off x="2437968" y="4139107"/>
            <a:ext cx="4628104" cy="12776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7947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t>Google-visualization Bubble Chart </a:t>
            </a:r>
            <a:r>
              <a:rPr lang="en-GB" sz="2000" b="0" i="0" dirty="0" smtClean="0"/>
              <a:t>Demo</a:t>
            </a:r>
            <a:endParaRPr lang="en-GB" sz="2000" b="0" i="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161</a:t>
            </a:fld>
            <a:endParaRPr lang="en-GB"/>
          </a:p>
        </p:txBody>
      </p:sp>
      <p:pic>
        <p:nvPicPr>
          <p:cNvPr id="7" name="Picture 6"/>
          <p:cNvPicPr>
            <a:picLocks noChangeAspect="1"/>
          </p:cNvPicPr>
          <p:nvPr/>
        </p:nvPicPr>
        <p:blipFill>
          <a:blip r:embed="rId2"/>
          <a:stretch>
            <a:fillRect/>
          </a:stretch>
        </p:blipFill>
        <p:spPr>
          <a:xfrm>
            <a:off x="1242985" y="2780928"/>
            <a:ext cx="6605615" cy="3321055"/>
          </a:xfrm>
          <a:prstGeom prst="rect">
            <a:avLst/>
          </a:prstGeom>
        </p:spPr>
      </p:pic>
      <p:sp>
        <p:nvSpPr>
          <p:cNvPr id="10" name="Content Placeholder 2"/>
          <p:cNvSpPr txBox="1">
            <a:spLocks/>
          </p:cNvSpPr>
          <p:nvPr/>
        </p:nvSpPr>
        <p:spPr>
          <a:xfrm>
            <a:off x="533400" y="1772816"/>
            <a:ext cx="8215064" cy="863645"/>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dirty="0" smtClean="0">
                <a:solidFill>
                  <a:schemeClr val="tx2"/>
                </a:solidFill>
              </a:rPr>
              <a:t>The result</a:t>
            </a:r>
          </a:p>
          <a:p>
            <a:r>
              <a:rPr lang="en-GB" sz="1800" dirty="0" smtClean="0"/>
              <a:t>The result is this bubble chart. Each axis can represent one of the values selected in the query and the evolution can be seen by clicking on the Play button.</a:t>
            </a:r>
            <a:endParaRPr lang="en-GB" sz="1800" dirty="0"/>
          </a:p>
        </p:txBody>
      </p:sp>
    </p:spTree>
    <p:extLst>
      <p:ext uri="{BB962C8B-B14F-4D97-AF65-F5344CB8AC3E}">
        <p14:creationId xmlns:p14="http://schemas.microsoft.com/office/powerpoint/2010/main" val="320571683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D3</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162</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4667141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p:cNvPr>
          <p:cNvPicPr>
            <a:picLocks noChangeAspect="1"/>
          </p:cNvPicPr>
          <p:nvPr/>
        </p:nvPicPr>
        <p:blipFill>
          <a:blip r:embed="rId4"/>
          <a:stretch>
            <a:fillRect/>
          </a:stretch>
        </p:blipFill>
        <p:spPr>
          <a:xfrm>
            <a:off x="3405911" y="3439442"/>
            <a:ext cx="2030904" cy="1313477"/>
          </a:xfrm>
          <a:prstGeom prst="rect">
            <a:avLst/>
          </a:prstGeom>
        </p:spPr>
      </p:pic>
      <p:sp>
        <p:nvSpPr>
          <p:cNvPr id="2" name="Title 1"/>
          <p:cNvSpPr>
            <a:spLocks noGrp="1"/>
          </p:cNvSpPr>
          <p:nvPr>
            <p:ph type="title"/>
          </p:nvPr>
        </p:nvSpPr>
        <p:spPr/>
        <p:txBody>
          <a:bodyPr/>
          <a:lstStyle/>
          <a:p>
            <a:r>
              <a:rPr lang="en-GB" dirty="0" smtClean="0"/>
              <a:t>Data Visualisation</a:t>
            </a:r>
            <a:br>
              <a:rPr lang="en-GB" dirty="0" smtClean="0"/>
            </a:br>
            <a:r>
              <a:rPr lang="en-GB" sz="2000" b="0" i="0" dirty="0"/>
              <a:t>D</a:t>
            </a:r>
            <a:r>
              <a:rPr lang="en-GB" sz="2000" b="0" i="0" dirty="0" smtClean="0"/>
              <a:t>3.js</a:t>
            </a:r>
            <a:endParaRPr lang="en-GB" sz="2000" b="0" i="0" dirty="0"/>
          </a:p>
        </p:txBody>
      </p:sp>
      <p:sp>
        <p:nvSpPr>
          <p:cNvPr id="3" name="Content Placeholder 2"/>
          <p:cNvSpPr>
            <a:spLocks noGrp="1"/>
          </p:cNvSpPr>
          <p:nvPr>
            <p:ph sz="quarter" idx="15"/>
          </p:nvPr>
        </p:nvSpPr>
        <p:spPr>
          <a:xfrm>
            <a:off x="533400" y="1700808"/>
            <a:ext cx="8077200" cy="1026537"/>
          </a:xfrm>
        </p:spPr>
        <p:txBody>
          <a:bodyPr/>
          <a:lstStyle/>
          <a:p>
            <a:r>
              <a:rPr lang="en-GB" dirty="0" smtClean="0"/>
              <a:t>D3.js is a JavaScript library that allows to draw (almost) all kinds of visualisations using JavaScript, HTML and </a:t>
            </a:r>
            <a:r>
              <a:rPr lang="en-GB" dirty="0" err="1" smtClean="0"/>
              <a:t>CSS</a:t>
            </a:r>
            <a:r>
              <a:rPr lang="en-GB" dirty="0" smtClean="0"/>
              <a:t>. This tool is very technical and targeted to developers. </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163</a:t>
            </a:fld>
            <a:endParaRPr lang="en-GB"/>
          </a:p>
        </p:txBody>
      </p:sp>
      <p:pic>
        <p:nvPicPr>
          <p:cNvPr id="9" name="Picture 8">
            <a:hlinkClick r:id="rId5"/>
          </p:cNvPr>
          <p:cNvPicPr>
            <a:picLocks noChangeAspect="1"/>
          </p:cNvPicPr>
          <p:nvPr/>
        </p:nvPicPr>
        <p:blipFill>
          <a:blip r:embed="rId6"/>
          <a:stretch>
            <a:fillRect/>
          </a:stretch>
        </p:blipFill>
        <p:spPr>
          <a:xfrm>
            <a:off x="5151463" y="2693425"/>
            <a:ext cx="3462536" cy="2141354"/>
          </a:xfrm>
          <a:prstGeom prst="rect">
            <a:avLst/>
          </a:prstGeom>
        </p:spPr>
      </p:pic>
      <p:pic>
        <p:nvPicPr>
          <p:cNvPr id="10" name="Picture 9">
            <a:hlinkClick r:id="rId7"/>
          </p:cNvPr>
          <p:cNvPicPr>
            <a:picLocks noChangeAspect="1"/>
          </p:cNvPicPr>
          <p:nvPr/>
        </p:nvPicPr>
        <p:blipFill>
          <a:blip r:embed="rId8"/>
          <a:stretch>
            <a:fillRect/>
          </a:stretch>
        </p:blipFill>
        <p:spPr>
          <a:xfrm>
            <a:off x="530352" y="4491029"/>
            <a:ext cx="4360738" cy="1583660"/>
          </a:xfrm>
          <a:prstGeom prst="rect">
            <a:avLst/>
          </a:prstGeom>
        </p:spPr>
      </p:pic>
      <p:pic>
        <p:nvPicPr>
          <p:cNvPr id="8" name="Picture 7">
            <a:hlinkClick r:id="rId9"/>
          </p:cNvPr>
          <p:cNvPicPr>
            <a:picLocks noChangeAspect="1"/>
          </p:cNvPicPr>
          <p:nvPr/>
        </p:nvPicPr>
        <p:blipFill>
          <a:blip r:embed="rId10"/>
          <a:stretch>
            <a:fillRect/>
          </a:stretch>
        </p:blipFill>
        <p:spPr>
          <a:xfrm>
            <a:off x="530352" y="2782619"/>
            <a:ext cx="1936056" cy="1981659"/>
          </a:xfrm>
          <a:prstGeom prst="rect">
            <a:avLst/>
          </a:prstGeom>
        </p:spPr>
      </p:pic>
      <p:pic>
        <p:nvPicPr>
          <p:cNvPr id="12" name="Picture 11">
            <a:hlinkClick r:id="rId11"/>
          </p:cNvPr>
          <p:cNvPicPr>
            <a:picLocks noChangeAspect="1"/>
          </p:cNvPicPr>
          <p:nvPr/>
        </p:nvPicPr>
        <p:blipFill>
          <a:blip r:embed="rId12"/>
          <a:stretch>
            <a:fillRect/>
          </a:stretch>
        </p:blipFill>
        <p:spPr>
          <a:xfrm>
            <a:off x="2535983" y="2770512"/>
            <a:ext cx="1272952" cy="547011"/>
          </a:xfrm>
          <a:prstGeom prst="rect">
            <a:avLst/>
          </a:prstGeom>
        </p:spPr>
      </p:pic>
      <p:pic>
        <p:nvPicPr>
          <p:cNvPr id="7" name="Picture 12">
            <a:hlinkClick r:id="rId13"/>
          </p:cNvPr>
          <p:cNvPicPr>
            <a:picLocks noChangeAspect="1"/>
          </p:cNvPicPr>
          <p:nvPr/>
        </p:nvPicPr>
        <p:blipFill>
          <a:blip r:embed="rId14"/>
          <a:stretch>
            <a:fillRect/>
          </a:stretch>
        </p:blipFill>
        <p:spPr>
          <a:xfrm>
            <a:off x="5386153" y="4437112"/>
            <a:ext cx="2058367" cy="2020885"/>
          </a:xfrm>
          <a:prstGeom prst="rect">
            <a:avLst/>
          </a:prstGeom>
        </p:spPr>
      </p:pic>
      <p:sp>
        <p:nvSpPr>
          <p:cNvPr id="13" name="Footer Placeholder 17"/>
          <p:cNvSpPr txBox="1">
            <a:spLocks/>
          </p:cNvSpPr>
          <p:nvPr/>
        </p:nvSpPr>
        <p:spPr>
          <a:xfrm>
            <a:off x="546150" y="5926425"/>
            <a:ext cx="5260848" cy="316315"/>
          </a:xfrm>
          <a:prstGeom prst="rect">
            <a:avLst/>
          </a:prstGeom>
        </p:spPr>
        <p:txBody>
          <a:bodyPr vert="horz" lIns="0" tIns="0" rIns="0" bIns="0" anchor="b" anchorCtr="0">
            <a:noAutofit/>
          </a:bodyPr>
          <a:lstStyle>
            <a:defPPr>
              <a:defRPr lang="en-US"/>
            </a:defPPr>
            <a:lvl1pPr marL="0" algn="l"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dirty="0"/>
              <a:t>Library released under </a:t>
            </a:r>
            <a:r>
              <a:rPr lang="en-GB" dirty="0">
                <a:hlinkClick r:id="rId15"/>
              </a:rPr>
              <a:t>BSD license</a:t>
            </a:r>
            <a:r>
              <a:rPr lang="en-GB" dirty="0"/>
              <a:t>. Copyright 2015 </a:t>
            </a:r>
            <a:r>
              <a:rPr lang="en-GB" dirty="0">
                <a:hlinkClick r:id="rId16"/>
              </a:rPr>
              <a:t>Mike Bostock</a:t>
            </a:r>
            <a:r>
              <a:rPr lang="en-GB" dirty="0" smtClean="0"/>
              <a:t>.</a:t>
            </a:r>
            <a:endParaRPr lang="en-GB" dirty="0"/>
          </a:p>
        </p:txBody>
      </p:sp>
    </p:spTree>
    <p:extLst>
      <p:ext uri="{BB962C8B-B14F-4D97-AF65-F5344CB8AC3E}">
        <p14:creationId xmlns:p14="http://schemas.microsoft.com/office/powerpoint/2010/main" val="386692999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a:solidFill>
                  <a:srgbClr val="000000"/>
                </a:solidFill>
              </a:rPr>
              <a:t>D3.js</a:t>
            </a:r>
            <a:endParaRPr lang="en-GB" b="0" dirty="0"/>
          </a:p>
        </p:txBody>
      </p:sp>
      <p:sp>
        <p:nvSpPr>
          <p:cNvPr id="15" name="Content Placeholder 2"/>
          <p:cNvSpPr txBox="1">
            <a:spLocks/>
          </p:cNvSpPr>
          <p:nvPr/>
        </p:nvSpPr>
        <p:spPr>
          <a:xfrm>
            <a:off x="533400" y="1839292"/>
            <a:ext cx="2238400" cy="4292030"/>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b="1" dirty="0" smtClean="0">
                <a:solidFill>
                  <a:schemeClr val="tx2"/>
                </a:solidFill>
              </a:rPr>
              <a:t>The tool</a:t>
            </a:r>
          </a:p>
          <a:p>
            <a:r>
              <a:rPr lang="en-GB" sz="1800" dirty="0" smtClean="0"/>
              <a:t>Here is a sample of a </a:t>
            </a:r>
            <a:r>
              <a:rPr lang="en-GB" sz="1800" dirty="0" err="1" smtClean="0"/>
              <a:t>JS</a:t>
            </a:r>
            <a:r>
              <a:rPr lang="en-GB" sz="1800" dirty="0" smtClean="0"/>
              <a:t> Script drawing a network chart using D3.js</a:t>
            </a:r>
            <a:endParaRPr lang="en-GB" sz="1800" dirty="0"/>
          </a:p>
        </p:txBody>
      </p:sp>
      <p:pic>
        <p:nvPicPr>
          <p:cNvPr id="13" name="Picture 12"/>
          <p:cNvPicPr>
            <a:picLocks noChangeAspect="1"/>
          </p:cNvPicPr>
          <p:nvPr/>
        </p:nvPicPr>
        <p:blipFill>
          <a:blip r:embed="rId2"/>
          <a:stretch>
            <a:fillRect/>
          </a:stretch>
        </p:blipFill>
        <p:spPr>
          <a:xfrm>
            <a:off x="2915816" y="1567064"/>
            <a:ext cx="5694784" cy="4564258"/>
          </a:xfrm>
          <a:prstGeom prst="rect">
            <a:avLst/>
          </a:prstGeom>
        </p:spPr>
      </p:pic>
      <p:sp>
        <p:nvSpPr>
          <p:cNvPr id="16" name="Date Placeholder 3"/>
          <p:cNvSpPr>
            <a:spLocks noGrp="1"/>
          </p:cNvSpPr>
          <p:nvPr>
            <p:ph type="dt" sz="half" idx="16"/>
          </p:nvPr>
        </p:nvSpPr>
        <p:spPr>
          <a:xfrm>
            <a:off x="7086600" y="6324600"/>
            <a:ext cx="1524000" cy="152400"/>
          </a:xfrm>
        </p:spPr>
        <p:txBody>
          <a:bodyPr/>
          <a:lstStyle/>
          <a:p>
            <a:r>
              <a:rPr lang="en-GB" smtClean="0"/>
              <a:t>November 2016</a:t>
            </a:r>
            <a:endParaRPr lang="en-GB"/>
          </a:p>
        </p:txBody>
      </p:sp>
      <p:sp>
        <p:nvSpPr>
          <p:cNvPr id="17" name="Footer Placeholder 4"/>
          <p:cNvSpPr>
            <a:spLocks noGrp="1"/>
          </p:cNvSpPr>
          <p:nvPr>
            <p:ph type="ftr" sz="quarter" idx="17"/>
          </p:nvPr>
        </p:nvSpPr>
        <p:spPr>
          <a:xfrm>
            <a:off x="530352" y="6324600"/>
            <a:ext cx="5260848" cy="150876"/>
          </a:xfrm>
        </p:spPr>
        <p:txBody>
          <a:bodyPr/>
          <a:lstStyle/>
          <a:p>
            <a:r>
              <a:rPr lang="en-GB" smtClean="0"/>
              <a:t>Introductory Visualisation Training</a:t>
            </a:r>
            <a:endParaRPr lang="en-GB"/>
          </a:p>
        </p:txBody>
      </p:sp>
      <p:sp>
        <p:nvSpPr>
          <p:cNvPr id="18" name="Slide Number Placeholder 5"/>
          <p:cNvSpPr>
            <a:spLocks noGrp="1"/>
          </p:cNvSpPr>
          <p:nvPr>
            <p:ph type="sldNum" sz="quarter" idx="18"/>
          </p:nvPr>
        </p:nvSpPr>
        <p:spPr>
          <a:xfrm>
            <a:off x="7086600" y="6477000"/>
            <a:ext cx="1527048" cy="152400"/>
          </a:xfrm>
        </p:spPr>
        <p:txBody>
          <a:bodyPr/>
          <a:lstStyle/>
          <a:p>
            <a:fld id="{F5E609D5-BB2C-4735-B62A-4AB7F7AFBFEB}" type="slidenum">
              <a:rPr lang="en-GB" smtClean="0"/>
              <a:pPr/>
              <a:t>164</a:t>
            </a:fld>
            <a:endParaRPr lang="en-GB"/>
          </a:p>
        </p:txBody>
      </p:sp>
    </p:spTree>
    <p:extLst>
      <p:ext uri="{BB962C8B-B14F-4D97-AF65-F5344CB8AC3E}">
        <p14:creationId xmlns:p14="http://schemas.microsoft.com/office/powerpoint/2010/main" val="424595157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Disclaimers</a:t>
            </a:r>
            <a:endParaRPr lang="en-GB" dirty="0"/>
          </a:p>
        </p:txBody>
      </p:sp>
      <p:sp>
        <p:nvSpPr>
          <p:cNvPr id="5" name="Text Placeholder 4"/>
          <p:cNvSpPr>
            <a:spLocks noGrp="1"/>
          </p:cNvSpPr>
          <p:nvPr>
            <p:ph type="body" sz="quarter" idx="10"/>
          </p:nvPr>
        </p:nvSpPr>
        <p:spPr/>
        <p:txBody>
          <a:bodyPr/>
          <a:lstStyle/>
          <a:p>
            <a:pPr lvl="0"/>
            <a:r>
              <a:rPr lang="en-GB" dirty="0" smtClean="0"/>
              <a:t/>
            </a:r>
            <a:br>
              <a:rPr lang="en-GB" dirty="0" smtClean="0"/>
            </a:br>
            <a:r>
              <a:rPr lang="en-GB" smtClean="0"/>
              <a:t>© 2016 </a:t>
            </a:r>
            <a:r>
              <a:rPr lang="en-GB" dirty="0" smtClean="0"/>
              <a:t>PricewaterhouseCoopers. All rights reserved. “PricewaterhouseCoopers” refers to the network of member firms of PricewaterhouseCoopers International Limited, each of which is a separate and independent legal entity.</a:t>
            </a:r>
          </a:p>
        </p:txBody>
      </p:sp>
      <p:sp>
        <p:nvSpPr>
          <p:cNvPr id="3" name="TextBox 3"/>
          <p:cNvSpPr txBox="1"/>
          <p:nvPr/>
        </p:nvSpPr>
        <p:spPr>
          <a:xfrm>
            <a:off x="251520" y="1772816"/>
            <a:ext cx="8359080" cy="3240360"/>
          </a:xfrm>
          <a:prstGeom prst="rect">
            <a:avLst/>
          </a:prstGeom>
          <a:noFill/>
        </p:spPr>
        <p:txBody>
          <a:bodyPr wrap="square" lIns="0" tIns="0" rIns="0" bIns="0" rtlCol="0">
            <a:noAutofit/>
          </a:bodyPr>
          <a:lstStyle/>
          <a:p>
            <a:pPr marL="273050" indent="-6350">
              <a:spcAft>
                <a:spcPts val="900"/>
              </a:spcAft>
            </a:pPr>
            <a:r>
              <a:rPr lang="en-GB" sz="1400" dirty="0">
                <a:latin typeface="+mj-lt"/>
              </a:rPr>
              <a:t>This presentation has been carefully compiled by PwC, but no representation is made or warranty given (either express or implied) as to the completeness or accuracy of the information it contains. PwC is not liable for the information in this presentation or any decision or consequence based on the use of it. PwC will not be liable for any damages arising from the use of the information contained in this presentation. The information contained in this presentation is of a general nature and is solely for guidance on matters of general interest. This presentation is not a substitute for professional advice on any particular matter. No reader should act on the basis of any matter contained in this publication without considering appropriate professional advice.</a:t>
            </a:r>
            <a:endParaRPr lang="en-GB" sz="1600" dirty="0" smtClean="0">
              <a:latin typeface="+mj-lt"/>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smtClean="0"/>
              <a:t>Visualisation</a:t>
            </a:r>
            <a:r>
              <a:rPr lang="en-GB" sz="2000" b="0" i="0" dirty="0" smtClean="0"/>
              <a:t> Tools</a:t>
            </a:r>
            <a:endParaRPr lang="en-GB" b="0" i="0" dirty="0"/>
          </a:p>
        </p:txBody>
      </p:sp>
      <p:pic>
        <p:nvPicPr>
          <p:cNvPr id="4" name="Picture 3"/>
          <p:cNvPicPr>
            <a:picLocks noChangeAspect="1"/>
          </p:cNvPicPr>
          <p:nvPr/>
        </p:nvPicPr>
        <p:blipFill>
          <a:blip r:embed="rId3"/>
          <a:stretch>
            <a:fillRect/>
          </a:stretch>
        </p:blipFill>
        <p:spPr>
          <a:xfrm>
            <a:off x="460375" y="3635795"/>
            <a:ext cx="1217281" cy="415479"/>
          </a:xfrm>
          <a:prstGeom prst="rect">
            <a:avLst/>
          </a:prstGeom>
        </p:spPr>
      </p:pic>
      <p:pic>
        <p:nvPicPr>
          <p:cNvPr id="5" name="Picture 4"/>
          <p:cNvPicPr>
            <a:picLocks noChangeAspect="1"/>
          </p:cNvPicPr>
          <p:nvPr/>
        </p:nvPicPr>
        <p:blipFill>
          <a:blip r:embed="rId4"/>
          <a:stretch>
            <a:fillRect/>
          </a:stretch>
        </p:blipFill>
        <p:spPr>
          <a:xfrm>
            <a:off x="313242" y="2403673"/>
            <a:ext cx="1390294" cy="895320"/>
          </a:xfrm>
          <a:prstGeom prst="rect">
            <a:avLst/>
          </a:prstGeom>
        </p:spPr>
      </p:pic>
      <p:pic>
        <p:nvPicPr>
          <p:cNvPr id="1026" name="Picture 2" descr="https://upload.wikimedia.org/wikipedia/en/0/04/Gephi-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935" y="4251315"/>
            <a:ext cx="1440160" cy="560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4316059" y="2395720"/>
            <a:ext cx="1268383" cy="553363"/>
          </a:xfrm>
          <a:prstGeom prst="rect">
            <a:avLst/>
          </a:prstGeom>
        </p:spPr>
      </p:pic>
      <p:sp>
        <p:nvSpPr>
          <p:cNvPr id="12" name="AutoShape 4" descr="https://cartodb-libs.global.ssl.fastly.net/cartodb.com/static/logos_full_cartodb_ligh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7"/>
          <a:stretch>
            <a:fillRect/>
          </a:stretch>
        </p:blipFill>
        <p:spPr>
          <a:xfrm>
            <a:off x="235577" y="5011837"/>
            <a:ext cx="1666875" cy="600075"/>
          </a:xfrm>
          <a:prstGeom prst="rect">
            <a:avLst/>
          </a:prstGeom>
        </p:spPr>
      </p:pic>
      <p:pic>
        <p:nvPicPr>
          <p:cNvPr id="14" name="Picture 13"/>
          <p:cNvPicPr>
            <a:picLocks noChangeAspect="1"/>
          </p:cNvPicPr>
          <p:nvPr/>
        </p:nvPicPr>
        <p:blipFill>
          <a:blip r:embed="rId8"/>
          <a:stretch>
            <a:fillRect/>
          </a:stretch>
        </p:blipFill>
        <p:spPr>
          <a:xfrm>
            <a:off x="13333502" y="8346190"/>
            <a:ext cx="376777" cy="191899"/>
          </a:xfrm>
          <a:prstGeom prst="rect">
            <a:avLst/>
          </a:prstGeom>
        </p:spPr>
      </p:pic>
      <p:pic>
        <p:nvPicPr>
          <p:cNvPr id="1030" name="Picture 6" descr="http://www.sandfield.co.nz/AdditionalFiles/Images/blogs/WhatsGoingOn/google-chart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1960" y="1342319"/>
            <a:ext cx="1921676" cy="822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530352" y="1545614"/>
            <a:ext cx="762000" cy="714375"/>
          </a:xfrm>
          <a:prstGeom prst="rect">
            <a:avLst/>
          </a:prstGeom>
        </p:spPr>
      </p:pic>
      <p:pic>
        <p:nvPicPr>
          <p:cNvPr id="16" name="Picture 15"/>
          <p:cNvPicPr>
            <a:picLocks noChangeAspect="1"/>
          </p:cNvPicPr>
          <p:nvPr/>
        </p:nvPicPr>
        <p:blipFill>
          <a:blip r:embed="rId11"/>
          <a:stretch>
            <a:fillRect/>
          </a:stretch>
        </p:blipFill>
        <p:spPr>
          <a:xfrm>
            <a:off x="4382223" y="4344384"/>
            <a:ext cx="790575" cy="381000"/>
          </a:xfrm>
          <a:prstGeom prst="rect">
            <a:avLst/>
          </a:prstGeom>
        </p:spPr>
      </p:pic>
      <p:pic>
        <p:nvPicPr>
          <p:cNvPr id="17" name="Picture 16"/>
          <p:cNvPicPr>
            <a:picLocks noChangeAspect="1"/>
          </p:cNvPicPr>
          <p:nvPr/>
        </p:nvPicPr>
        <p:blipFill>
          <a:blip r:embed="rId12"/>
          <a:stretch>
            <a:fillRect/>
          </a:stretch>
        </p:blipFill>
        <p:spPr>
          <a:xfrm>
            <a:off x="4316059" y="4878810"/>
            <a:ext cx="1556593" cy="909528"/>
          </a:xfrm>
          <a:prstGeom prst="rect">
            <a:avLst/>
          </a:prstGeom>
        </p:spPr>
      </p:pic>
      <p:sp>
        <p:nvSpPr>
          <p:cNvPr id="10" name="Slide Number Placeholder 9"/>
          <p:cNvSpPr>
            <a:spLocks noGrp="1"/>
          </p:cNvSpPr>
          <p:nvPr>
            <p:ph type="sldNum" sz="quarter" idx="18"/>
          </p:nvPr>
        </p:nvSpPr>
        <p:spPr/>
        <p:txBody>
          <a:bodyPr/>
          <a:lstStyle/>
          <a:p>
            <a:fld id="{F5E609D5-BB2C-4735-B62A-4AB7F7AFBFEB}" type="slidenum">
              <a:rPr lang="en-GB" smtClean="0"/>
              <a:pPr/>
              <a:t>166</a:t>
            </a:fld>
            <a:endParaRPr lang="en-GB"/>
          </a:p>
        </p:txBody>
      </p:sp>
      <p:sp>
        <p:nvSpPr>
          <p:cNvPr id="11" name="Date Placeholder 10"/>
          <p:cNvSpPr>
            <a:spLocks noGrp="1"/>
          </p:cNvSpPr>
          <p:nvPr>
            <p:ph type="dt" sz="half" idx="16"/>
          </p:nvPr>
        </p:nvSpPr>
        <p:spPr/>
        <p:txBody>
          <a:bodyPr/>
          <a:lstStyle/>
          <a:p>
            <a:r>
              <a:rPr lang="en-GB" smtClean="0"/>
              <a:t>November 2016</a:t>
            </a:r>
            <a:endParaRPr lang="en-GB"/>
          </a:p>
        </p:txBody>
      </p:sp>
      <p:sp>
        <p:nvSpPr>
          <p:cNvPr id="18" name="Footer Placeholder 17"/>
          <p:cNvSpPr>
            <a:spLocks noGrp="1"/>
          </p:cNvSpPr>
          <p:nvPr>
            <p:ph type="ftr" sz="quarter" idx="17"/>
          </p:nvPr>
        </p:nvSpPr>
        <p:spPr/>
        <p:txBody>
          <a:bodyPr/>
          <a:lstStyle/>
          <a:p>
            <a:r>
              <a:rPr lang="en-GB" dirty="0" smtClean="0"/>
              <a:t>Introductory Visualisation Training</a:t>
            </a:r>
            <a:endParaRPr lang="en-GB" dirty="0"/>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6059" y="3655897"/>
            <a:ext cx="2311448" cy="313330"/>
          </a:xfrm>
          <a:prstGeom prst="rect">
            <a:avLst/>
          </a:prstGeom>
        </p:spPr>
      </p:pic>
      <p:sp>
        <p:nvSpPr>
          <p:cNvPr id="20" name="Content Placeholder 2"/>
          <p:cNvSpPr txBox="1">
            <a:spLocks/>
          </p:cNvSpPr>
          <p:nvPr/>
        </p:nvSpPr>
        <p:spPr>
          <a:xfrm>
            <a:off x="2065004" y="1600200"/>
            <a:ext cx="1936258"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smtClean="0"/>
              <a:t>Library released under </a:t>
            </a:r>
            <a:r>
              <a:rPr lang="en-GB" sz="1000" dirty="0" smtClean="0">
                <a:hlinkClick r:id="rId14"/>
              </a:rPr>
              <a:t>BSD license</a:t>
            </a:r>
            <a:r>
              <a:rPr lang="en-GB" sz="1000" dirty="0" smtClean="0"/>
              <a:t>. Copyright 2015 </a:t>
            </a:r>
            <a:r>
              <a:rPr lang="en-GB" sz="1000" dirty="0" smtClean="0">
                <a:hlinkClick r:id="rId15"/>
              </a:rPr>
              <a:t>Mike Bostock</a:t>
            </a:r>
            <a:r>
              <a:rPr lang="en-GB" sz="1000" dirty="0" smtClean="0"/>
              <a:t>.</a:t>
            </a:r>
            <a:endParaRPr lang="en-GB" sz="1000" dirty="0"/>
          </a:p>
        </p:txBody>
      </p:sp>
      <p:sp>
        <p:nvSpPr>
          <p:cNvPr id="21" name="Content Placeholder 2"/>
          <p:cNvSpPr txBox="1">
            <a:spLocks/>
          </p:cNvSpPr>
          <p:nvPr/>
        </p:nvSpPr>
        <p:spPr>
          <a:xfrm>
            <a:off x="2059678" y="2448188"/>
            <a:ext cx="1936258"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a:t>© 2002-2016 InfoSoft Global Private Limited. All Rights Reserved.</a:t>
            </a:r>
          </a:p>
        </p:txBody>
      </p:sp>
      <p:sp>
        <p:nvSpPr>
          <p:cNvPr id="22" name="Content Placeholder 2"/>
          <p:cNvSpPr txBox="1">
            <a:spLocks/>
          </p:cNvSpPr>
          <p:nvPr/>
        </p:nvSpPr>
        <p:spPr>
          <a:xfrm>
            <a:off x="2063756" y="3587738"/>
            <a:ext cx="1936258"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smtClean="0"/>
              <a:t>Copyright </a:t>
            </a:r>
            <a:r>
              <a:rPr lang="en-GB" sz="1000" dirty="0"/>
              <a:t>© </a:t>
            </a:r>
            <a:r>
              <a:rPr lang="en-GB" sz="1000" dirty="0" smtClean="0"/>
              <a:t>1993-2016 </a:t>
            </a:r>
            <a:r>
              <a:rPr lang="en-GB" sz="1000" dirty="0" err="1" smtClean="0"/>
              <a:t>QlikTech</a:t>
            </a:r>
            <a:r>
              <a:rPr lang="en-GB" sz="1000" dirty="0" smtClean="0"/>
              <a:t> International </a:t>
            </a:r>
            <a:r>
              <a:rPr lang="en-GB" sz="1000" dirty="0"/>
              <a:t>AB, All Rights Reserved.</a:t>
            </a:r>
          </a:p>
          <a:p>
            <a:pPr>
              <a:spcAft>
                <a:spcPts val="600"/>
              </a:spcAft>
            </a:pPr>
            <a:r>
              <a:rPr lang="en-GB" sz="1000" dirty="0"/>
              <a:t> </a:t>
            </a:r>
          </a:p>
        </p:txBody>
      </p:sp>
      <p:sp>
        <p:nvSpPr>
          <p:cNvPr id="23" name="Content Placeholder 2"/>
          <p:cNvSpPr txBox="1">
            <a:spLocks/>
          </p:cNvSpPr>
          <p:nvPr/>
        </p:nvSpPr>
        <p:spPr>
          <a:xfrm>
            <a:off x="2059678" y="4363060"/>
            <a:ext cx="1936258"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000" dirty="0">
                <a:hlinkClick r:id="rId16"/>
              </a:rPr>
              <a:t>Gephi.org</a:t>
            </a:r>
            <a:r>
              <a:rPr lang="en-GB" sz="1000" dirty="0"/>
              <a:t> © All Rights Reserved 2008-2016</a:t>
            </a:r>
          </a:p>
        </p:txBody>
      </p:sp>
      <p:sp>
        <p:nvSpPr>
          <p:cNvPr id="24" name="Content Placeholder 2"/>
          <p:cNvSpPr txBox="1">
            <a:spLocks/>
          </p:cNvSpPr>
          <p:nvPr/>
        </p:nvSpPr>
        <p:spPr>
          <a:xfrm>
            <a:off x="2053538" y="5075748"/>
            <a:ext cx="1936258"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smtClean="0"/>
              <a:t>Copyright © 2015, </a:t>
            </a:r>
            <a:r>
              <a:rPr lang="en-GB" sz="1000" dirty="0" err="1" smtClean="0"/>
              <a:t>CartoDB</a:t>
            </a:r>
            <a:endParaRPr lang="en-GB" sz="1000" dirty="0"/>
          </a:p>
          <a:p>
            <a:pPr>
              <a:spcAft>
                <a:spcPts val="600"/>
              </a:spcAft>
            </a:pPr>
            <a:r>
              <a:rPr lang="en-GB" sz="1000" dirty="0" smtClean="0"/>
              <a:t>All rights reserved.</a:t>
            </a:r>
            <a:endParaRPr lang="en-GB" sz="1000" dirty="0"/>
          </a:p>
        </p:txBody>
      </p:sp>
      <p:sp>
        <p:nvSpPr>
          <p:cNvPr id="29" name="Content Placeholder 2"/>
          <p:cNvSpPr txBox="1">
            <a:spLocks/>
          </p:cNvSpPr>
          <p:nvPr/>
        </p:nvSpPr>
        <p:spPr>
          <a:xfrm>
            <a:off x="6694322" y="1618460"/>
            <a:ext cx="1921604"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a:hlinkClick r:id="rId17"/>
              </a:rPr>
              <a:t>Creative Commons Attribution 3.0 </a:t>
            </a:r>
            <a:r>
              <a:rPr lang="en-GB" sz="1000" dirty="0" smtClean="0">
                <a:hlinkClick r:id="rId17"/>
              </a:rPr>
              <a:t>License</a:t>
            </a:r>
            <a:r>
              <a:rPr lang="en-GB" sz="1000" dirty="0" smtClean="0"/>
              <a:t> and </a:t>
            </a:r>
            <a:r>
              <a:rPr lang="en-GB" sz="1000" dirty="0">
                <a:hlinkClick r:id="rId18"/>
              </a:rPr>
              <a:t>Apache 2.0 License</a:t>
            </a:r>
            <a:r>
              <a:rPr lang="en-GB" sz="1000" dirty="0"/>
              <a:t>.</a:t>
            </a:r>
          </a:p>
        </p:txBody>
      </p:sp>
      <p:sp>
        <p:nvSpPr>
          <p:cNvPr id="30" name="Content Placeholder 2"/>
          <p:cNvSpPr txBox="1">
            <a:spLocks/>
          </p:cNvSpPr>
          <p:nvPr/>
        </p:nvSpPr>
        <p:spPr>
          <a:xfrm>
            <a:off x="6688996" y="2466448"/>
            <a:ext cx="1921604"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a:t>Shiny is an </a:t>
            </a:r>
            <a:r>
              <a:rPr lang="en-GB" sz="1000" dirty="0" err="1">
                <a:hlinkClick r:id="rId19"/>
              </a:rPr>
              <a:t>RStudio</a:t>
            </a:r>
            <a:r>
              <a:rPr lang="en-GB" sz="1000" dirty="0"/>
              <a:t> project. © 2016 </a:t>
            </a:r>
            <a:r>
              <a:rPr lang="en-GB" sz="1000" dirty="0" err="1"/>
              <a:t>RStudio</a:t>
            </a:r>
            <a:r>
              <a:rPr lang="en-GB" sz="1000" dirty="0"/>
              <a:t>, Inc.</a:t>
            </a:r>
          </a:p>
        </p:txBody>
      </p:sp>
      <p:sp>
        <p:nvSpPr>
          <p:cNvPr id="31" name="Content Placeholder 2"/>
          <p:cNvSpPr txBox="1">
            <a:spLocks/>
          </p:cNvSpPr>
          <p:nvPr/>
        </p:nvSpPr>
        <p:spPr>
          <a:xfrm>
            <a:off x="6693074" y="3605998"/>
            <a:ext cx="1921604"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spcAft>
                <a:spcPts val="600"/>
              </a:spcAft>
            </a:pPr>
            <a:r>
              <a:rPr lang="en-GB" sz="1000" dirty="0">
                <a:hlinkClick r:id="rId20"/>
              </a:rPr>
              <a:t>Creative Commons Attribution 4.0 International</a:t>
            </a:r>
            <a:r>
              <a:rPr lang="en-GB" sz="1000" dirty="0"/>
              <a:t> license. </a:t>
            </a:r>
          </a:p>
        </p:txBody>
      </p:sp>
      <p:sp>
        <p:nvSpPr>
          <p:cNvPr id="32" name="Content Placeholder 2"/>
          <p:cNvSpPr txBox="1">
            <a:spLocks/>
          </p:cNvSpPr>
          <p:nvPr/>
        </p:nvSpPr>
        <p:spPr>
          <a:xfrm>
            <a:off x="6688996" y="4381320"/>
            <a:ext cx="1921604"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it-IT" sz="1000" dirty="0"/>
              <a:t>Copyright </a:t>
            </a:r>
            <a:r>
              <a:rPr lang="en-GB" sz="1000" dirty="0"/>
              <a:t> © </a:t>
            </a:r>
            <a:r>
              <a:rPr lang="it-IT" sz="1000" dirty="0" smtClean="0"/>
              <a:t>, </a:t>
            </a:r>
            <a:r>
              <a:rPr lang="it-IT" sz="1000" dirty="0"/>
              <a:t>2013-2014 DensityDesign Lab, Giorgio Caviglia, Michele Mauri, Giorgio Uboldi, Matteo Azzi</a:t>
            </a:r>
            <a:endParaRPr lang="en-GB" sz="1000" dirty="0"/>
          </a:p>
        </p:txBody>
      </p:sp>
      <p:sp>
        <p:nvSpPr>
          <p:cNvPr id="33" name="Content Placeholder 2"/>
          <p:cNvSpPr txBox="1">
            <a:spLocks/>
          </p:cNvSpPr>
          <p:nvPr/>
        </p:nvSpPr>
        <p:spPr>
          <a:xfrm>
            <a:off x="6685170" y="5165242"/>
            <a:ext cx="1921604" cy="711256"/>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GB" sz="1000" dirty="0"/>
              <a:t>© 2003-2016 Tableau Software. All Rights Reserved</a:t>
            </a:r>
          </a:p>
        </p:txBody>
      </p:sp>
    </p:spTree>
    <p:extLst>
      <p:ext uri="{BB962C8B-B14F-4D97-AF65-F5344CB8AC3E}">
        <p14:creationId xmlns:p14="http://schemas.microsoft.com/office/powerpoint/2010/main" val="824367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visualise?</a:t>
            </a:r>
            <a:endParaRPr lang="en-GB" sz="2000" dirty="0"/>
          </a:p>
        </p:txBody>
      </p:sp>
      <p:sp>
        <p:nvSpPr>
          <p:cNvPr id="8" name="Slide Number Placeholder 7"/>
          <p:cNvSpPr>
            <a:spLocks noGrp="1"/>
          </p:cNvSpPr>
          <p:nvPr>
            <p:ph type="sldNum" sz="quarter" idx="18"/>
          </p:nvPr>
        </p:nvSpPr>
        <p:spPr/>
        <p:txBody>
          <a:bodyPr/>
          <a:lstStyle/>
          <a:p>
            <a:fld id="{F5E609D5-BB2C-4735-B62A-4AB7F7AFBFEB}" type="slidenum">
              <a:rPr lang="en-GB" smtClean="0"/>
              <a:pPr/>
              <a:t>17</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pic>
        <p:nvPicPr>
          <p:cNvPr id="7" name="Content Placeholder 6">
            <a:hlinkClick r:id="rId3"/>
          </p:cNvPr>
          <p:cNvPicPr>
            <a:picLocks noGrp="1" noChangeAspect="1"/>
          </p:cNvPicPr>
          <p:nvPr>
            <p:ph sz="quarter" idx="15"/>
          </p:nvPr>
        </p:nvPicPr>
        <p:blipFill>
          <a:blip r:embed="rId4" cstate="print">
            <a:extLst>
              <a:ext uri="{28A0092B-C50C-407E-A947-70E740481C1C}">
                <a14:useLocalDpi xmlns:a14="http://schemas.microsoft.com/office/drawing/2010/main" val="0"/>
              </a:ext>
            </a:extLst>
          </a:blip>
          <a:stretch>
            <a:fillRect/>
          </a:stretch>
        </p:blipFill>
        <p:spPr>
          <a:xfrm>
            <a:off x="1907704" y="1385108"/>
            <a:ext cx="5184576" cy="4787092"/>
          </a:xfrm>
        </p:spPr>
      </p:pic>
    </p:spTree>
    <p:extLst>
      <p:ext uri="{BB962C8B-B14F-4D97-AF65-F5344CB8AC3E}">
        <p14:creationId xmlns:p14="http://schemas.microsoft.com/office/powerpoint/2010/main" val="27972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visualise?</a:t>
            </a:r>
            <a:endParaRPr lang="en-GB" sz="2000" dirty="0"/>
          </a:p>
        </p:txBody>
      </p:sp>
      <p:sp>
        <p:nvSpPr>
          <p:cNvPr id="8" name="Slide Number Placeholder 7"/>
          <p:cNvSpPr>
            <a:spLocks noGrp="1"/>
          </p:cNvSpPr>
          <p:nvPr>
            <p:ph type="sldNum" sz="quarter" idx="18"/>
          </p:nvPr>
        </p:nvSpPr>
        <p:spPr/>
        <p:txBody>
          <a:bodyPr/>
          <a:lstStyle/>
          <a:p>
            <a:fld id="{F5E609D5-BB2C-4735-B62A-4AB7F7AFBFEB}" type="slidenum">
              <a:rPr lang="en-GB" smtClean="0"/>
              <a:pPr/>
              <a:t>18</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pic>
        <p:nvPicPr>
          <p:cNvPr id="4" name="Content Placeholder 3">
            <a:hlinkClick r:id="rId3"/>
          </p:cNvPr>
          <p:cNvPicPr>
            <a:picLocks noGrp="1" noChangeAspect="1"/>
          </p:cNvPicPr>
          <p:nvPr>
            <p:ph sz="quarter" idx="15"/>
          </p:nvPr>
        </p:nvPicPr>
        <p:blipFill>
          <a:blip r:embed="rId4" cstate="print">
            <a:extLst>
              <a:ext uri="{28A0092B-C50C-407E-A947-70E740481C1C}">
                <a14:useLocalDpi xmlns:a14="http://schemas.microsoft.com/office/drawing/2010/main" val="0"/>
              </a:ext>
            </a:extLst>
          </a:blip>
          <a:stretch>
            <a:fillRect/>
          </a:stretch>
        </p:blipFill>
        <p:spPr>
          <a:xfrm>
            <a:off x="1115616" y="1412775"/>
            <a:ext cx="6912768" cy="4876963"/>
          </a:xfrm>
        </p:spPr>
      </p:pic>
    </p:spTree>
    <p:extLst>
      <p:ext uri="{BB962C8B-B14F-4D97-AF65-F5344CB8AC3E}">
        <p14:creationId xmlns:p14="http://schemas.microsoft.com/office/powerpoint/2010/main" val="2003575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visualise?</a:t>
            </a:r>
            <a:endParaRPr lang="en-GB" sz="2000" dirty="0"/>
          </a:p>
        </p:txBody>
      </p:sp>
      <p:sp>
        <p:nvSpPr>
          <p:cNvPr id="3" name="Content Placeholder 2"/>
          <p:cNvSpPr>
            <a:spLocks noGrp="1"/>
          </p:cNvSpPr>
          <p:nvPr>
            <p:ph sz="quarter" idx="15"/>
          </p:nvPr>
        </p:nvSpPr>
        <p:spPr>
          <a:xfrm>
            <a:off x="533400" y="1600200"/>
            <a:ext cx="8077200" cy="4724400"/>
          </a:xfrm>
        </p:spPr>
        <p:txBody>
          <a:bodyPr/>
          <a:lstStyle/>
          <a:p>
            <a:r>
              <a:rPr lang="en-GB" sz="1800" b="1" dirty="0" smtClean="0">
                <a:solidFill>
                  <a:schemeClr val="accent1"/>
                </a:solidFill>
              </a:rPr>
              <a:t>Interactive infographics</a:t>
            </a:r>
          </a:p>
          <a:p>
            <a:r>
              <a:rPr lang="en-GB" sz="1800" dirty="0" smtClean="0"/>
              <a:t>An infographic can also be interactive, such as in this example, that teaches young Europeans interesting facts about them.</a:t>
            </a:r>
          </a:p>
          <a:p>
            <a:endParaRPr lang="en-GB" sz="1800" dirty="0"/>
          </a:p>
          <a:p>
            <a:endParaRPr lang="en-GB" sz="1600" dirty="0" smtClean="0"/>
          </a:p>
          <a:p>
            <a:endParaRPr lang="en-GB" sz="1600" dirty="0"/>
          </a:p>
          <a:p>
            <a:endParaRPr lang="en-GB" sz="1600" dirty="0" smtClean="0"/>
          </a:p>
          <a:p>
            <a:endParaRPr lang="en-GB" sz="1600" dirty="0" smtClean="0"/>
          </a:p>
          <a:p>
            <a:endParaRPr lang="en-GB" sz="1600" dirty="0" smtClean="0"/>
          </a:p>
          <a:p>
            <a:endParaRPr lang="en-GB" sz="1600" dirty="0"/>
          </a:p>
          <a:p>
            <a:endParaRPr lang="en-GB" sz="1800" dirty="0" smtClean="0"/>
          </a:p>
          <a:p>
            <a:r>
              <a:rPr lang="en-GB" sz="1600" dirty="0" smtClean="0"/>
              <a:t>Link:</a:t>
            </a:r>
            <a:endParaRPr lang="en-GB" sz="1600" dirty="0"/>
          </a:p>
          <a:p>
            <a:r>
              <a:rPr lang="en-GB" sz="1600" dirty="0">
                <a:hlinkClick r:id="rId3"/>
              </a:rPr>
              <a:t>http://ec.europa.eu/eurostat/cache/infographs/youth/index_en.html</a:t>
            </a:r>
            <a:endParaRPr lang="en-GB" sz="1600" dirty="0"/>
          </a:p>
        </p:txBody>
      </p:sp>
      <p:pic>
        <p:nvPicPr>
          <p:cNvPr id="8" name="Picture 7"/>
          <p:cNvPicPr>
            <a:picLocks noChangeAspect="1"/>
          </p:cNvPicPr>
          <p:nvPr/>
        </p:nvPicPr>
        <p:blipFill>
          <a:blip r:embed="rId4"/>
          <a:stretch>
            <a:fillRect/>
          </a:stretch>
        </p:blipFill>
        <p:spPr>
          <a:xfrm>
            <a:off x="2887018" y="2780928"/>
            <a:ext cx="2904182" cy="2839305"/>
          </a:xfrm>
          <a:prstGeom prst="rect">
            <a:avLst/>
          </a:prstGeom>
        </p:spPr>
      </p:pic>
      <p:sp>
        <p:nvSpPr>
          <p:cNvPr id="9" name="Slide Number Placeholder 8"/>
          <p:cNvSpPr>
            <a:spLocks noGrp="1"/>
          </p:cNvSpPr>
          <p:nvPr>
            <p:ph type="sldNum" sz="quarter" idx="18"/>
          </p:nvPr>
        </p:nvSpPr>
        <p:spPr/>
        <p:txBody>
          <a:bodyPr/>
          <a:lstStyle/>
          <a:p>
            <a:fld id="{F5E609D5-BB2C-4735-B62A-4AB7F7AFBFEB}" type="slidenum">
              <a:rPr lang="en-GB" smtClean="0"/>
              <a:pPr/>
              <a:t>19</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904810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sp>
        <p:nvSpPr>
          <p:cNvPr id="3" name="Content Placeholder 2"/>
          <p:cNvSpPr>
            <a:spLocks noGrp="1"/>
          </p:cNvSpPr>
          <p:nvPr>
            <p:ph sz="quarter" idx="15"/>
          </p:nvPr>
        </p:nvSpPr>
        <p:spPr>
          <a:xfrm>
            <a:off x="533400" y="1124744"/>
            <a:ext cx="8077200" cy="5199856"/>
          </a:xfrm>
        </p:spPr>
        <p:txBody>
          <a:bodyPr numCol="2"/>
          <a:lstStyle/>
          <a:p>
            <a:pPr>
              <a:spcAft>
                <a:spcPts val="600"/>
              </a:spcAft>
            </a:pPr>
            <a:r>
              <a:rPr lang="en-GB" sz="1600" b="1" dirty="0">
                <a:solidFill>
                  <a:schemeClr val="accent1"/>
                </a:solidFill>
              </a:rPr>
              <a:t>Intro</a:t>
            </a:r>
          </a:p>
          <a:p>
            <a:pPr marL="11430" indent="-285750">
              <a:spcAft>
                <a:spcPts val="600"/>
              </a:spcAft>
              <a:buFont typeface="Wingdings" panose="05000000000000000000" pitchFamily="2" charset="2"/>
              <a:buChar char="§"/>
            </a:pPr>
            <a:r>
              <a:rPr lang="en-GB" sz="1600" dirty="0"/>
              <a:t>The beauty of data visualisation</a:t>
            </a:r>
          </a:p>
          <a:p>
            <a:pPr marL="11430" indent="-285750">
              <a:spcAft>
                <a:spcPts val="600"/>
              </a:spcAft>
              <a:buFont typeface="Wingdings" panose="05000000000000000000" pitchFamily="2" charset="2"/>
              <a:buChar char="§"/>
            </a:pPr>
            <a:r>
              <a:rPr lang="en-GB" sz="1600" dirty="0"/>
              <a:t>History of Visualisation</a:t>
            </a:r>
          </a:p>
          <a:p>
            <a:pPr>
              <a:spcAft>
                <a:spcPts val="600"/>
              </a:spcAft>
            </a:pPr>
            <a:r>
              <a:rPr lang="en-GB" sz="1600" b="1" dirty="0">
                <a:solidFill>
                  <a:schemeClr val="accent1"/>
                </a:solidFill>
              </a:rPr>
              <a:t>Why Visualise</a:t>
            </a:r>
          </a:p>
          <a:p>
            <a:pPr marL="285750" indent="-285750">
              <a:spcAft>
                <a:spcPts val="600"/>
              </a:spcAft>
              <a:buFont typeface="Wingdings" panose="05000000000000000000" pitchFamily="2" charset="2"/>
              <a:buChar char="§"/>
            </a:pPr>
            <a:r>
              <a:rPr lang="en-GB" sz="1600" dirty="0"/>
              <a:t>Display</a:t>
            </a:r>
          </a:p>
          <a:p>
            <a:pPr marL="285750" indent="-285750">
              <a:spcAft>
                <a:spcPts val="600"/>
              </a:spcAft>
              <a:buFont typeface="Wingdings" panose="05000000000000000000" pitchFamily="2" charset="2"/>
              <a:buChar char="§"/>
            </a:pPr>
            <a:r>
              <a:rPr lang="en-GB" sz="1600" dirty="0" smtClean="0"/>
              <a:t>Analyse</a:t>
            </a:r>
            <a:endParaRPr lang="en-GB" sz="1600" dirty="0"/>
          </a:p>
          <a:p>
            <a:pPr marL="285750" indent="-285750">
              <a:spcAft>
                <a:spcPts val="600"/>
              </a:spcAft>
              <a:buFont typeface="Wingdings" panose="05000000000000000000" pitchFamily="2" charset="2"/>
              <a:buChar char="§"/>
            </a:pPr>
            <a:r>
              <a:rPr lang="en-GB" sz="1600" dirty="0" smtClean="0"/>
              <a:t>Communicate</a:t>
            </a:r>
            <a:endParaRPr lang="en-GB" sz="1600" dirty="0">
              <a:solidFill>
                <a:srgbClr val="FF0000"/>
              </a:solidFill>
            </a:endParaRPr>
          </a:p>
          <a:p>
            <a:pPr indent="0">
              <a:spcAft>
                <a:spcPts val="600"/>
              </a:spcAft>
            </a:pPr>
            <a:r>
              <a:rPr lang="en-GB" sz="1600" b="1" dirty="0">
                <a:solidFill>
                  <a:schemeClr val="accent1"/>
                </a:solidFill>
              </a:rPr>
              <a:t>Classifications of Visualisation</a:t>
            </a:r>
          </a:p>
          <a:p>
            <a:pPr marL="342900" indent="-342900">
              <a:spcAft>
                <a:spcPts val="600"/>
              </a:spcAft>
              <a:buFont typeface="Wingdings" panose="05000000000000000000" pitchFamily="2" charset="2"/>
              <a:buChar char="§"/>
            </a:pPr>
            <a:r>
              <a:rPr lang="en-GB" sz="1600" dirty="0"/>
              <a:t>Explanatory VS Exploratory VS Exhibitory</a:t>
            </a:r>
          </a:p>
          <a:p>
            <a:pPr>
              <a:spcAft>
                <a:spcPts val="600"/>
              </a:spcAft>
            </a:pPr>
            <a:r>
              <a:rPr lang="en-GB" sz="1600" b="1" dirty="0">
                <a:solidFill>
                  <a:schemeClr val="accent1"/>
                </a:solidFill>
              </a:rPr>
              <a:t>Visualisation Process</a:t>
            </a:r>
          </a:p>
          <a:p>
            <a:pPr marL="11430" indent="-285750">
              <a:spcAft>
                <a:spcPts val="600"/>
              </a:spcAft>
              <a:buFont typeface="Wingdings" panose="05000000000000000000" pitchFamily="2" charset="2"/>
              <a:buChar char="§"/>
            </a:pPr>
            <a:r>
              <a:rPr lang="en-GB" sz="1600" dirty="0"/>
              <a:t>Types of Data</a:t>
            </a:r>
          </a:p>
          <a:p>
            <a:pPr marL="11430" indent="-285750">
              <a:spcAft>
                <a:spcPts val="600"/>
              </a:spcAft>
              <a:buFont typeface="Wingdings" panose="05000000000000000000" pitchFamily="2" charset="2"/>
              <a:buChar char="§"/>
            </a:pPr>
            <a:r>
              <a:rPr lang="en-GB" sz="1600" dirty="0"/>
              <a:t>Visualisations Techniques</a:t>
            </a:r>
          </a:p>
          <a:p>
            <a:pPr marL="11430" indent="-285750">
              <a:spcAft>
                <a:spcPts val="600"/>
              </a:spcAft>
              <a:buFont typeface="Wingdings" panose="05000000000000000000" pitchFamily="2" charset="2"/>
              <a:buChar char="§"/>
            </a:pPr>
            <a:r>
              <a:rPr lang="en-GB" sz="1600" dirty="0"/>
              <a:t>Design principles</a:t>
            </a:r>
            <a:endParaRPr lang="en-GB" sz="1600" dirty="0">
              <a:solidFill>
                <a:srgbClr val="FF0000"/>
              </a:solidFill>
            </a:endParaRPr>
          </a:p>
          <a:p>
            <a:pPr marL="11430" indent="-285750">
              <a:spcAft>
                <a:spcPts val="600"/>
              </a:spcAft>
              <a:buFont typeface="Wingdings" panose="05000000000000000000" pitchFamily="2" charset="2"/>
              <a:buChar char="§"/>
            </a:pPr>
            <a:r>
              <a:rPr lang="en-GB" sz="1600" dirty="0"/>
              <a:t>Best practices </a:t>
            </a:r>
            <a:endParaRPr lang="en-GB" sz="1600" dirty="0" smtClean="0"/>
          </a:p>
          <a:p>
            <a:pPr marL="11430" indent="-285750">
              <a:spcAft>
                <a:spcPts val="600"/>
              </a:spcAft>
              <a:buFont typeface="Wingdings" panose="05000000000000000000" pitchFamily="2" charset="2"/>
              <a:buChar char="§"/>
            </a:pPr>
            <a:endParaRPr lang="en-GB" sz="1600" dirty="0"/>
          </a:p>
          <a:p>
            <a:pPr indent="0">
              <a:spcAft>
                <a:spcPts val="600"/>
              </a:spcAft>
            </a:pPr>
            <a:endParaRPr lang="en-GB" sz="1600" dirty="0"/>
          </a:p>
          <a:p>
            <a:pPr indent="0">
              <a:spcAft>
                <a:spcPts val="600"/>
              </a:spcAft>
            </a:pPr>
            <a:r>
              <a:rPr lang="en-GB" sz="1600" b="1" dirty="0">
                <a:solidFill>
                  <a:schemeClr val="accent1"/>
                </a:solidFill>
              </a:rPr>
              <a:t>Visualisation Use Cases</a:t>
            </a:r>
          </a:p>
          <a:p>
            <a:pPr marL="285750" indent="-285750">
              <a:spcAft>
                <a:spcPts val="600"/>
              </a:spcAft>
              <a:buFont typeface="Wingdings" panose="05000000000000000000" pitchFamily="2" charset="2"/>
              <a:buChar char="§"/>
            </a:pPr>
            <a:r>
              <a:rPr lang="en-GB" sz="1600" dirty="0"/>
              <a:t> Visual Analytics</a:t>
            </a:r>
          </a:p>
          <a:p>
            <a:pPr marL="342900" indent="-342900">
              <a:spcAft>
                <a:spcPts val="600"/>
              </a:spcAft>
              <a:buFont typeface="Wingdings" panose="05000000000000000000" pitchFamily="2" charset="2"/>
              <a:buChar char="§"/>
            </a:pPr>
            <a:r>
              <a:rPr lang="en-GB" sz="1600" dirty="0"/>
              <a:t>Data Storytelling</a:t>
            </a:r>
          </a:p>
          <a:p>
            <a:pPr marL="342900" indent="-342900">
              <a:spcAft>
                <a:spcPts val="600"/>
              </a:spcAft>
              <a:buFont typeface="Wingdings" panose="05000000000000000000" pitchFamily="2" charset="2"/>
              <a:buChar char="§"/>
            </a:pPr>
            <a:r>
              <a:rPr lang="en-GB" sz="1600" dirty="0"/>
              <a:t>Monitoring &amp; Real Time</a:t>
            </a:r>
          </a:p>
          <a:p>
            <a:pPr marL="342900" indent="-342900">
              <a:spcAft>
                <a:spcPts val="600"/>
              </a:spcAft>
              <a:buFont typeface="Wingdings" panose="05000000000000000000" pitchFamily="2" charset="2"/>
              <a:buChar char="§"/>
            </a:pPr>
            <a:r>
              <a:rPr lang="en-GB" sz="1600" dirty="0"/>
              <a:t>Decision Making</a:t>
            </a:r>
          </a:p>
          <a:p>
            <a:pPr marL="342900" indent="-342900">
              <a:spcAft>
                <a:spcPts val="600"/>
              </a:spcAft>
              <a:buFont typeface="Wingdings" panose="05000000000000000000" pitchFamily="2" charset="2"/>
              <a:buChar char="§"/>
            </a:pPr>
            <a:r>
              <a:rPr lang="en-GB" sz="1600" dirty="0"/>
              <a:t>Transparency</a:t>
            </a:r>
          </a:p>
          <a:p>
            <a:pPr marL="342900" indent="-342900">
              <a:spcAft>
                <a:spcPts val="600"/>
              </a:spcAft>
              <a:buFont typeface="Wingdings" panose="05000000000000000000" pitchFamily="2" charset="2"/>
              <a:buChar char="§"/>
            </a:pPr>
            <a:r>
              <a:rPr lang="en-GB" sz="1600" dirty="0"/>
              <a:t>Storytelling</a:t>
            </a:r>
          </a:p>
          <a:p>
            <a:pPr indent="0">
              <a:spcAft>
                <a:spcPts val="600"/>
              </a:spcAft>
            </a:pPr>
            <a:r>
              <a:rPr lang="en-GB" sz="1600" b="1" dirty="0">
                <a:solidFill>
                  <a:schemeClr val="accent1"/>
                </a:solidFill>
              </a:rPr>
              <a:t>Visualisation Tools</a:t>
            </a:r>
          </a:p>
          <a:p>
            <a:pPr marL="11430" indent="-285750">
              <a:spcAft>
                <a:spcPts val="600"/>
              </a:spcAft>
              <a:buFont typeface="Wingdings" panose="05000000000000000000" pitchFamily="2" charset="2"/>
              <a:buChar char="§"/>
            </a:pPr>
            <a:r>
              <a:rPr lang="en-GB" sz="1600" dirty="0"/>
              <a:t>Examples of tools</a:t>
            </a:r>
          </a:p>
          <a:p>
            <a:pPr marL="11430" indent="-285750">
              <a:spcAft>
                <a:spcPts val="600"/>
              </a:spcAft>
              <a:buFont typeface="Wingdings" panose="05000000000000000000" pitchFamily="2" charset="2"/>
              <a:buChar char="§"/>
            </a:pPr>
            <a:r>
              <a:rPr lang="en-GB" sz="1600" dirty="0"/>
              <a:t>Catalogue 0f reusable  tools</a:t>
            </a:r>
          </a:p>
          <a:p>
            <a:pPr indent="0">
              <a:spcAft>
                <a:spcPts val="600"/>
              </a:spcAft>
            </a:pPr>
            <a:r>
              <a:rPr lang="en-GB" sz="1600" b="1" dirty="0">
                <a:solidFill>
                  <a:schemeClr val="accent1"/>
                </a:solidFill>
              </a:rPr>
              <a:t>Demonstrations</a:t>
            </a:r>
          </a:p>
          <a:p>
            <a:pPr marL="285750" indent="-285750">
              <a:spcAft>
                <a:spcPts val="600"/>
              </a:spcAft>
              <a:buFont typeface="Wingdings" panose="05000000000000000000" pitchFamily="2" charset="2"/>
              <a:buChar char="§"/>
            </a:pPr>
            <a:r>
              <a:rPr lang="en-GB" sz="1600" dirty="0"/>
              <a:t>Visual Analytics with Tableau</a:t>
            </a:r>
          </a:p>
          <a:p>
            <a:pPr marL="285750" indent="-285750">
              <a:spcAft>
                <a:spcPts val="600"/>
              </a:spcAft>
              <a:buFont typeface="Wingdings" panose="05000000000000000000" pitchFamily="2" charset="2"/>
              <a:buChar char="§"/>
            </a:pPr>
            <a:r>
              <a:rPr lang="en-GB" sz="1600" dirty="0"/>
              <a:t>Visualising with </a:t>
            </a:r>
            <a:r>
              <a:rPr lang="en-GB" sz="1600" dirty="0" err="1" smtClean="0"/>
              <a:t>Qlik</a:t>
            </a:r>
            <a:r>
              <a:rPr lang="en-GB" sz="1600" dirty="0" smtClean="0"/>
              <a:t> Sense</a:t>
            </a:r>
            <a:endParaRPr lang="en-GB" sz="1600" dirty="0"/>
          </a:p>
          <a:p>
            <a:pPr marL="285750" indent="-285750">
              <a:spcAft>
                <a:spcPts val="600"/>
              </a:spcAft>
              <a:buFont typeface="Wingdings" panose="05000000000000000000" pitchFamily="2" charset="2"/>
              <a:buChar char="§"/>
            </a:pPr>
            <a:r>
              <a:rPr lang="en-GB" sz="1600" dirty="0"/>
              <a:t>Visualising with </a:t>
            </a:r>
            <a:r>
              <a:rPr lang="en-GB" sz="1600" dirty="0" smtClean="0"/>
              <a:t>Google-visualization</a:t>
            </a:r>
          </a:p>
          <a:p>
            <a:pPr marL="285750" indent="-285750">
              <a:spcAft>
                <a:spcPts val="600"/>
              </a:spcAft>
              <a:buFont typeface="Wingdings" panose="05000000000000000000" pitchFamily="2" charset="2"/>
              <a:buChar char="§"/>
            </a:pPr>
            <a:r>
              <a:rPr lang="en-GB" sz="1600" dirty="0" smtClean="0"/>
              <a:t>Visualising with D3</a:t>
            </a:r>
          </a:p>
          <a:p>
            <a:pPr marL="285750" indent="-285750">
              <a:spcAft>
                <a:spcPts val="600"/>
              </a:spcAft>
              <a:buFont typeface="Wingdings" panose="05000000000000000000" pitchFamily="2" charset="2"/>
              <a:buChar char="§"/>
            </a:pPr>
            <a:r>
              <a:rPr lang="en-GB" sz="1600" dirty="0"/>
              <a:t>Visualising with </a:t>
            </a:r>
            <a:r>
              <a:rPr lang="en-GB" sz="1600" dirty="0" smtClean="0"/>
              <a:t>Raw</a:t>
            </a:r>
          </a:p>
          <a:p>
            <a:endParaRPr lang="en-GB" sz="1600" dirty="0"/>
          </a:p>
        </p:txBody>
      </p:sp>
      <p:sp>
        <p:nvSpPr>
          <p:cNvPr id="6" name="Slide Number Placeholder 5"/>
          <p:cNvSpPr>
            <a:spLocks noGrp="1"/>
          </p:cNvSpPr>
          <p:nvPr>
            <p:ph type="sldNum" sz="quarter" idx="18"/>
          </p:nvPr>
        </p:nvSpPr>
        <p:spPr/>
        <p:txBody>
          <a:bodyPr/>
          <a:lstStyle/>
          <a:p>
            <a:fld id="{F5E609D5-BB2C-4735-B62A-4AB7F7AFBFEB}" type="slidenum">
              <a:rPr lang="en-GB" smtClean="0"/>
              <a:pPr/>
              <a:t>2</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752264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b="0" i="0" dirty="0"/>
          </a:p>
        </p:txBody>
      </p:sp>
      <p:sp>
        <p:nvSpPr>
          <p:cNvPr id="3" name="Content Placeholder 2"/>
          <p:cNvSpPr>
            <a:spLocks noGrp="1"/>
          </p:cNvSpPr>
          <p:nvPr>
            <p:ph sz="quarter" idx="15"/>
          </p:nvPr>
        </p:nvSpPr>
        <p:spPr>
          <a:xfrm>
            <a:off x="533400" y="1628800"/>
            <a:ext cx="8077200" cy="4419600"/>
          </a:xfrm>
        </p:spPr>
        <p:txBody>
          <a:bodyPr/>
          <a:lstStyle/>
          <a:p>
            <a:r>
              <a:rPr lang="en-GB" sz="1600" b="1" dirty="0" smtClean="0">
                <a:solidFill>
                  <a:schemeClr val="tx2"/>
                </a:solidFill>
                <a:latin typeface="+mj-lt"/>
              </a:rPr>
              <a:t>Reasons We Visualise By Francesco </a:t>
            </a:r>
            <a:r>
              <a:rPr lang="en-GB" sz="1600" b="1" dirty="0" err="1" smtClean="0">
                <a:solidFill>
                  <a:schemeClr val="tx2"/>
                </a:solidFill>
                <a:latin typeface="+mj-lt"/>
              </a:rPr>
              <a:t>D’Orazio</a:t>
            </a:r>
            <a:endParaRPr lang="en-GB" sz="1600" b="1" dirty="0" smtClean="0">
              <a:solidFill>
                <a:schemeClr val="tx2"/>
              </a:solidFill>
              <a:latin typeface="+mj-lt"/>
              <a:hlinkClick r:id="rId3"/>
            </a:endParaRPr>
          </a:p>
          <a:p>
            <a:pPr>
              <a:spcAft>
                <a:spcPts val="1200"/>
              </a:spcAft>
            </a:pPr>
            <a:r>
              <a:rPr lang="en-GB" sz="1600" dirty="0" smtClean="0">
                <a:latin typeface="+mj-lt"/>
              </a:rPr>
              <a:t>Francesco </a:t>
            </a:r>
            <a:r>
              <a:rPr lang="en-GB" sz="1600" dirty="0" err="1" smtClean="0">
                <a:latin typeface="+mj-lt"/>
              </a:rPr>
              <a:t>D’Orazio</a:t>
            </a:r>
            <a:r>
              <a:rPr lang="en-GB" sz="1600" dirty="0" smtClean="0">
                <a:latin typeface="+mj-lt"/>
              </a:rPr>
              <a:t>, a visualisation expert, gives a few convincing reasons why visualisation is necessary to exploit the value of data:</a:t>
            </a:r>
            <a:endParaRPr lang="en-GB" sz="1600" dirty="0">
              <a:latin typeface="+mj-lt"/>
              <a:hlinkClick r:id="rId3"/>
            </a:endParaRPr>
          </a:p>
          <a:p>
            <a:pPr marL="11430" indent="-285750">
              <a:spcAft>
                <a:spcPts val="1200"/>
              </a:spcAft>
              <a:buFont typeface="Arial" panose="020B0604020202020204" pitchFamily="34" charset="0"/>
              <a:buChar char="•"/>
            </a:pPr>
            <a:r>
              <a:rPr lang="en-GB" sz="1600" dirty="0" smtClean="0">
                <a:latin typeface="+mj-lt"/>
              </a:rPr>
              <a:t>Visualisation acts as an </a:t>
            </a:r>
            <a:r>
              <a:rPr lang="en-GB" sz="1600" b="1" dirty="0" smtClean="0">
                <a:solidFill>
                  <a:schemeClr val="accent5"/>
                </a:solidFill>
                <a:latin typeface="+mj-lt"/>
              </a:rPr>
              <a:t>external memory</a:t>
            </a:r>
            <a:r>
              <a:rPr lang="en-GB" sz="1600" dirty="0" smtClean="0">
                <a:latin typeface="+mj-lt"/>
              </a:rPr>
              <a:t>, allowing us to take into account a greater number of variables and conduct reasoning on them.</a:t>
            </a:r>
          </a:p>
          <a:p>
            <a:pPr marL="11430" indent="-285750">
              <a:spcAft>
                <a:spcPts val="1200"/>
              </a:spcAft>
              <a:buFont typeface="Arial" panose="020B0604020202020204" pitchFamily="34" charset="0"/>
              <a:buChar char="•"/>
            </a:pPr>
            <a:r>
              <a:rPr lang="en-GB" sz="1600" dirty="0" smtClean="0">
                <a:latin typeface="+mj-lt"/>
              </a:rPr>
              <a:t>It allows us to </a:t>
            </a:r>
            <a:r>
              <a:rPr lang="en-GB" sz="1600" b="1" dirty="0" smtClean="0">
                <a:solidFill>
                  <a:schemeClr val="accent5"/>
                </a:solidFill>
                <a:latin typeface="+mj-lt"/>
              </a:rPr>
              <a:t>objectify abstract information </a:t>
            </a:r>
            <a:r>
              <a:rPr lang="en-GB" sz="1600" dirty="0" smtClean="0">
                <a:latin typeface="+mj-lt"/>
              </a:rPr>
              <a:t>with shapes and </a:t>
            </a:r>
            <a:r>
              <a:rPr lang="en-GB" sz="1600" dirty="0" err="1" smtClean="0">
                <a:latin typeface="+mj-lt"/>
              </a:rPr>
              <a:t>colors</a:t>
            </a:r>
            <a:r>
              <a:rPr lang="en-GB" sz="1600" dirty="0" smtClean="0">
                <a:latin typeface="+mj-lt"/>
              </a:rPr>
              <a:t> to more easily compare and classify large amounts of data.</a:t>
            </a:r>
          </a:p>
          <a:p>
            <a:pPr marL="11430" indent="-285750">
              <a:spcAft>
                <a:spcPts val="1200"/>
              </a:spcAft>
              <a:buFont typeface="Arial" panose="020B0604020202020204" pitchFamily="34" charset="0"/>
              <a:buChar char="•"/>
            </a:pPr>
            <a:r>
              <a:rPr lang="en-GB" sz="1600" dirty="0" smtClean="0">
                <a:latin typeface="+mj-lt"/>
              </a:rPr>
              <a:t>Visualisation is perfect for providing </a:t>
            </a:r>
            <a:r>
              <a:rPr lang="en-GB" sz="1600" b="1" dirty="0" smtClean="0">
                <a:solidFill>
                  <a:schemeClr val="accent5"/>
                </a:solidFill>
                <a:latin typeface="+mj-lt"/>
              </a:rPr>
              <a:t>context and narrative</a:t>
            </a:r>
            <a:r>
              <a:rPr lang="en-GB" sz="1600" dirty="0" smtClean="0">
                <a:latin typeface="+mj-lt"/>
              </a:rPr>
              <a:t> to data, thus allowing us to grasp a holistic view of a problem, not just a fraction of it.</a:t>
            </a:r>
          </a:p>
          <a:p>
            <a:pPr marL="11430" indent="-285750">
              <a:spcAft>
                <a:spcPts val="1200"/>
              </a:spcAft>
              <a:buFont typeface="Arial" panose="020B0604020202020204" pitchFamily="34" charset="0"/>
              <a:buChar char="•"/>
            </a:pPr>
            <a:r>
              <a:rPr lang="en-GB" sz="1600" dirty="0" smtClean="0">
                <a:latin typeface="+mj-lt"/>
              </a:rPr>
              <a:t>Visualisation allows us to represent </a:t>
            </a:r>
            <a:r>
              <a:rPr lang="en-GB" sz="1600" b="1" dirty="0" smtClean="0">
                <a:solidFill>
                  <a:schemeClr val="accent5"/>
                </a:solidFill>
                <a:latin typeface="+mj-lt"/>
              </a:rPr>
              <a:t>process</a:t>
            </a:r>
            <a:r>
              <a:rPr lang="en-GB" sz="1600" dirty="0" smtClean="0">
                <a:latin typeface="+mj-lt"/>
              </a:rPr>
              <a:t>, thus we can incorporate time in spatial terms and depict transformative processes in a visual way.</a:t>
            </a:r>
            <a:endParaRPr lang="en-GB" sz="1600" dirty="0">
              <a:latin typeface="+mj-lt"/>
              <a:hlinkClick r:id="rId3"/>
            </a:endParaRPr>
          </a:p>
          <a:p>
            <a:endParaRPr lang="en-GB" dirty="0">
              <a:latin typeface="+mj-lt"/>
              <a:hlinkClick r:id="rId3"/>
            </a:endParaRPr>
          </a:p>
          <a:p>
            <a:pPr>
              <a:spcAft>
                <a:spcPts val="600"/>
              </a:spcAft>
            </a:pPr>
            <a:r>
              <a:rPr lang="en-GB" sz="1400" dirty="0" smtClean="0">
                <a:latin typeface="+mj-lt"/>
              </a:rPr>
              <a:t>Presentation by Francesco </a:t>
            </a:r>
            <a:r>
              <a:rPr lang="en-GB" sz="1400" dirty="0" err="1" smtClean="0">
                <a:latin typeface="+mj-lt"/>
              </a:rPr>
              <a:t>d’Orazio</a:t>
            </a:r>
            <a:r>
              <a:rPr lang="en-GB" sz="1400" dirty="0" smtClean="0">
                <a:latin typeface="+mj-lt"/>
              </a:rPr>
              <a:t>:</a:t>
            </a:r>
            <a:endParaRPr lang="en-GB" sz="1400" dirty="0" smtClean="0">
              <a:latin typeface="+mj-lt"/>
              <a:hlinkClick r:id="rId3"/>
            </a:endParaRPr>
          </a:p>
          <a:p>
            <a:pPr>
              <a:spcAft>
                <a:spcPts val="600"/>
              </a:spcAft>
            </a:pPr>
            <a:r>
              <a:rPr lang="en-GB" sz="1400" dirty="0" smtClean="0">
                <a:latin typeface="+mj-lt"/>
                <a:hlinkClick r:id="rId3"/>
              </a:rPr>
              <a:t>http</a:t>
            </a:r>
            <a:r>
              <a:rPr lang="en-GB" sz="1400" dirty="0">
                <a:latin typeface="+mj-lt"/>
                <a:hlinkClick r:id="rId3"/>
              </a:rPr>
              <a:t>://www.slideshare.net/Facegroup/10-reasons-why-we-visualise-data?from_action=save</a:t>
            </a:r>
            <a:endParaRPr lang="en-GB" sz="14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u="sng" dirty="0">
              <a:latin typeface="+mj-lt"/>
            </a:endParaRPr>
          </a:p>
          <a:p>
            <a:endParaRPr lang="en-GB" sz="1600" dirty="0">
              <a:latin typeface="+mj-lt"/>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20</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707551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Classification of Visualisations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21</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408763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a:t>
            </a:r>
            <a:r>
              <a:rPr lang="en-GB" dirty="0" smtClean="0"/>
              <a:t>Visualisation</a:t>
            </a:r>
            <a:br>
              <a:rPr lang="en-GB" dirty="0" smtClean="0"/>
            </a:br>
            <a:r>
              <a:rPr lang="en-GB" sz="2000" b="0" i="0" dirty="0" smtClean="0"/>
              <a:t>Classification of visualisations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tx2"/>
                </a:solidFill>
              </a:rPr>
              <a:t>Categorisation by Andy Kirk</a:t>
            </a:r>
          </a:p>
          <a:p>
            <a:pPr>
              <a:spcAft>
                <a:spcPts val="600"/>
              </a:spcAft>
            </a:pPr>
            <a:r>
              <a:rPr lang="en-GB" sz="1800" dirty="0" smtClean="0"/>
              <a:t>Andy Kirk, a data visualisation specialist who has grown to become a guru of the field proposes a categorisation of visualisations based on the intended function of the visualisation, namely:</a:t>
            </a:r>
          </a:p>
          <a:p>
            <a:pPr indent="0"/>
            <a:endParaRPr lang="en-GB" sz="900" dirty="0" smtClean="0">
              <a:solidFill>
                <a:schemeClr val="tx2"/>
              </a:solidFill>
            </a:endParaRPr>
          </a:p>
          <a:p>
            <a:pPr indent="0"/>
            <a:r>
              <a:rPr lang="en-GB" sz="1800" dirty="0">
                <a:solidFill>
                  <a:schemeClr val="tx2"/>
                </a:solidFill>
              </a:rPr>
              <a:t>	</a:t>
            </a:r>
            <a:r>
              <a:rPr lang="en-GB" sz="1800" dirty="0" smtClean="0">
                <a:solidFill>
                  <a:schemeClr val="accent5"/>
                </a:solidFill>
              </a:rPr>
              <a:t>Exploratory</a:t>
            </a:r>
          </a:p>
          <a:p>
            <a:pPr marL="11430" indent="-285750">
              <a:buFont typeface="Arial" panose="020B0604020202020204" pitchFamily="34" charset="0"/>
              <a:buChar char="•"/>
            </a:pPr>
            <a:endParaRPr lang="en-GB" sz="1800" dirty="0" smtClean="0">
              <a:solidFill>
                <a:schemeClr val="accent5"/>
              </a:solidFill>
            </a:endParaRPr>
          </a:p>
          <a:p>
            <a:pPr indent="0"/>
            <a:r>
              <a:rPr lang="en-GB" sz="1800" dirty="0" smtClean="0">
                <a:solidFill>
                  <a:schemeClr val="accent5"/>
                </a:solidFill>
              </a:rPr>
              <a:t>	Explanatory</a:t>
            </a:r>
          </a:p>
          <a:p>
            <a:pPr marL="11430" indent="-285750">
              <a:buFont typeface="Arial" panose="020B0604020202020204" pitchFamily="34" charset="0"/>
              <a:buChar char="•"/>
            </a:pPr>
            <a:endParaRPr lang="en-GB" sz="1800" dirty="0" smtClean="0">
              <a:solidFill>
                <a:schemeClr val="accent5"/>
              </a:solidFill>
            </a:endParaRPr>
          </a:p>
          <a:p>
            <a:pPr indent="0"/>
            <a:r>
              <a:rPr lang="en-GB" sz="1800" dirty="0" smtClean="0">
                <a:solidFill>
                  <a:schemeClr val="accent5"/>
                </a:solidFill>
              </a:rPr>
              <a:t>	Exhibitory</a:t>
            </a:r>
          </a:p>
          <a:p>
            <a:pPr indent="0"/>
            <a:endParaRPr lang="en-GB" sz="900" dirty="0"/>
          </a:p>
          <a:p>
            <a:pPr indent="0"/>
            <a:r>
              <a:rPr lang="en-GB" sz="1800" dirty="0" smtClean="0"/>
              <a:t>However it is important to remember that often visualisations fall into more than one of these categories.</a:t>
            </a:r>
            <a:endParaRPr lang="en-GB" sz="1800" dirty="0"/>
          </a:p>
        </p:txBody>
      </p:sp>
      <p:grpSp>
        <p:nvGrpSpPr>
          <p:cNvPr id="7" name="Group 6"/>
          <p:cNvGrpSpPr/>
          <p:nvPr/>
        </p:nvGrpSpPr>
        <p:grpSpPr>
          <a:xfrm>
            <a:off x="533400" y="4725144"/>
            <a:ext cx="523988" cy="523988"/>
            <a:chOff x="9323957" y="2257291"/>
            <a:chExt cx="612775" cy="612775"/>
          </a:xfrm>
          <a:solidFill>
            <a:schemeClr val="accent5"/>
          </a:solidFill>
        </p:grpSpPr>
        <p:sp>
          <p:nvSpPr>
            <p:cNvPr id="8" name="Freeform 3324"/>
            <p:cNvSpPr>
              <a:spLocks/>
            </p:cNvSpPr>
            <p:nvPr/>
          </p:nvSpPr>
          <p:spPr bwMode="auto">
            <a:xfrm>
              <a:off x="9644632" y="2498591"/>
              <a:ext cx="100013" cy="41275"/>
            </a:xfrm>
            <a:custGeom>
              <a:avLst/>
              <a:gdLst>
                <a:gd name="T0" fmla="*/ 8 w 63"/>
                <a:gd name="T1" fmla="*/ 26 h 26"/>
                <a:gd name="T2" fmla="*/ 8 w 63"/>
                <a:gd name="T3" fmla="*/ 26 h 26"/>
                <a:gd name="T4" fmla="*/ 9 w 63"/>
                <a:gd name="T5" fmla="*/ 26 h 26"/>
                <a:gd name="T6" fmla="*/ 58 w 63"/>
                <a:gd name="T7" fmla="*/ 15 h 26"/>
                <a:gd name="T8" fmla="*/ 58 w 63"/>
                <a:gd name="T9" fmla="*/ 15 h 26"/>
                <a:gd name="T10" fmla="*/ 60 w 63"/>
                <a:gd name="T11" fmla="*/ 13 h 26"/>
                <a:gd name="T12" fmla="*/ 63 w 63"/>
                <a:gd name="T13" fmla="*/ 12 h 26"/>
                <a:gd name="T14" fmla="*/ 63 w 63"/>
                <a:gd name="T15" fmla="*/ 9 h 26"/>
                <a:gd name="T16" fmla="*/ 63 w 63"/>
                <a:gd name="T17" fmla="*/ 6 h 26"/>
                <a:gd name="T18" fmla="*/ 63 w 63"/>
                <a:gd name="T19" fmla="*/ 6 h 26"/>
                <a:gd name="T20" fmla="*/ 63 w 63"/>
                <a:gd name="T21" fmla="*/ 3 h 26"/>
                <a:gd name="T22" fmla="*/ 60 w 63"/>
                <a:gd name="T23" fmla="*/ 1 h 26"/>
                <a:gd name="T24" fmla="*/ 57 w 63"/>
                <a:gd name="T25" fmla="*/ 0 h 26"/>
                <a:gd name="T26" fmla="*/ 54 w 63"/>
                <a:gd name="T27" fmla="*/ 0 h 26"/>
                <a:gd name="T28" fmla="*/ 6 w 63"/>
                <a:gd name="T29" fmla="*/ 12 h 26"/>
                <a:gd name="T30" fmla="*/ 6 w 63"/>
                <a:gd name="T31" fmla="*/ 12 h 26"/>
                <a:gd name="T32" fmla="*/ 3 w 63"/>
                <a:gd name="T33" fmla="*/ 12 h 26"/>
                <a:gd name="T34" fmla="*/ 2 w 63"/>
                <a:gd name="T35" fmla="*/ 15 h 26"/>
                <a:gd name="T36" fmla="*/ 0 w 63"/>
                <a:gd name="T37" fmla="*/ 18 h 26"/>
                <a:gd name="T38" fmla="*/ 0 w 63"/>
                <a:gd name="T39" fmla="*/ 21 h 26"/>
                <a:gd name="T40" fmla="*/ 0 w 63"/>
                <a:gd name="T41" fmla="*/ 21 h 26"/>
                <a:gd name="T42" fmla="*/ 3 w 63"/>
                <a:gd name="T43" fmla="*/ 24 h 26"/>
                <a:gd name="T44" fmla="*/ 8 w 63"/>
                <a:gd name="T45" fmla="*/ 26 h 26"/>
                <a:gd name="T46" fmla="*/ 8 w 63"/>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26">
                  <a:moveTo>
                    <a:pt x="8" y="26"/>
                  </a:moveTo>
                  <a:lnTo>
                    <a:pt x="8" y="26"/>
                  </a:lnTo>
                  <a:lnTo>
                    <a:pt x="9" y="26"/>
                  </a:lnTo>
                  <a:lnTo>
                    <a:pt x="58" y="15"/>
                  </a:lnTo>
                  <a:lnTo>
                    <a:pt x="58" y="15"/>
                  </a:lnTo>
                  <a:lnTo>
                    <a:pt x="60" y="13"/>
                  </a:lnTo>
                  <a:lnTo>
                    <a:pt x="63" y="12"/>
                  </a:lnTo>
                  <a:lnTo>
                    <a:pt x="63" y="9"/>
                  </a:lnTo>
                  <a:lnTo>
                    <a:pt x="63" y="6"/>
                  </a:lnTo>
                  <a:lnTo>
                    <a:pt x="63" y="6"/>
                  </a:lnTo>
                  <a:lnTo>
                    <a:pt x="63" y="3"/>
                  </a:lnTo>
                  <a:lnTo>
                    <a:pt x="60" y="1"/>
                  </a:lnTo>
                  <a:lnTo>
                    <a:pt x="57" y="0"/>
                  </a:lnTo>
                  <a:lnTo>
                    <a:pt x="54" y="0"/>
                  </a:lnTo>
                  <a:lnTo>
                    <a:pt x="6" y="12"/>
                  </a:lnTo>
                  <a:lnTo>
                    <a:pt x="6" y="12"/>
                  </a:lnTo>
                  <a:lnTo>
                    <a:pt x="3" y="12"/>
                  </a:lnTo>
                  <a:lnTo>
                    <a:pt x="2" y="15"/>
                  </a:lnTo>
                  <a:lnTo>
                    <a:pt x="0" y="18"/>
                  </a:lnTo>
                  <a:lnTo>
                    <a:pt x="0" y="21"/>
                  </a:lnTo>
                  <a:lnTo>
                    <a:pt x="0" y="21"/>
                  </a:lnTo>
                  <a:lnTo>
                    <a:pt x="3" y="24"/>
                  </a:lnTo>
                  <a:lnTo>
                    <a:pt x="8" y="26"/>
                  </a:lnTo>
                  <a:lnTo>
                    <a:pt x="8" y="26"/>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9" name="Freeform 3325"/>
            <p:cNvSpPr>
              <a:spLocks/>
            </p:cNvSpPr>
            <p:nvPr/>
          </p:nvSpPr>
          <p:spPr bwMode="auto">
            <a:xfrm>
              <a:off x="9644632" y="2436678"/>
              <a:ext cx="177800" cy="61913"/>
            </a:xfrm>
            <a:custGeom>
              <a:avLst/>
              <a:gdLst>
                <a:gd name="T0" fmla="*/ 8 w 112"/>
                <a:gd name="T1" fmla="*/ 39 h 39"/>
                <a:gd name="T2" fmla="*/ 8 w 112"/>
                <a:gd name="T3" fmla="*/ 39 h 39"/>
                <a:gd name="T4" fmla="*/ 9 w 112"/>
                <a:gd name="T5" fmla="*/ 37 h 39"/>
                <a:gd name="T6" fmla="*/ 106 w 112"/>
                <a:gd name="T7" fmla="*/ 16 h 39"/>
                <a:gd name="T8" fmla="*/ 106 w 112"/>
                <a:gd name="T9" fmla="*/ 16 h 39"/>
                <a:gd name="T10" fmla="*/ 109 w 112"/>
                <a:gd name="T11" fmla="*/ 14 h 39"/>
                <a:gd name="T12" fmla="*/ 110 w 112"/>
                <a:gd name="T13" fmla="*/ 13 h 39"/>
                <a:gd name="T14" fmla="*/ 112 w 112"/>
                <a:gd name="T15" fmla="*/ 10 h 39"/>
                <a:gd name="T16" fmla="*/ 112 w 112"/>
                <a:gd name="T17" fmla="*/ 7 h 39"/>
                <a:gd name="T18" fmla="*/ 112 w 112"/>
                <a:gd name="T19" fmla="*/ 7 h 39"/>
                <a:gd name="T20" fmla="*/ 110 w 112"/>
                <a:gd name="T21" fmla="*/ 3 h 39"/>
                <a:gd name="T22" fmla="*/ 109 w 112"/>
                <a:gd name="T23" fmla="*/ 2 h 39"/>
                <a:gd name="T24" fmla="*/ 106 w 112"/>
                <a:gd name="T25" fmla="*/ 0 h 39"/>
                <a:gd name="T26" fmla="*/ 103 w 112"/>
                <a:gd name="T27" fmla="*/ 0 h 39"/>
                <a:gd name="T28" fmla="*/ 6 w 112"/>
                <a:gd name="T29" fmla="*/ 23 h 39"/>
                <a:gd name="T30" fmla="*/ 6 w 112"/>
                <a:gd name="T31" fmla="*/ 23 h 39"/>
                <a:gd name="T32" fmla="*/ 3 w 112"/>
                <a:gd name="T33" fmla="*/ 25 h 39"/>
                <a:gd name="T34" fmla="*/ 2 w 112"/>
                <a:gd name="T35" fmla="*/ 26 h 39"/>
                <a:gd name="T36" fmla="*/ 0 w 112"/>
                <a:gd name="T37" fmla="*/ 29 h 39"/>
                <a:gd name="T38" fmla="*/ 0 w 112"/>
                <a:gd name="T39" fmla="*/ 33 h 39"/>
                <a:gd name="T40" fmla="*/ 0 w 112"/>
                <a:gd name="T41" fmla="*/ 33 h 39"/>
                <a:gd name="T42" fmla="*/ 3 w 112"/>
                <a:gd name="T43" fmla="*/ 37 h 39"/>
                <a:gd name="T44" fmla="*/ 8 w 112"/>
                <a:gd name="T45" fmla="*/ 39 h 39"/>
                <a:gd name="T46" fmla="*/ 8 w 112"/>
                <a:gd name="T4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9">
                  <a:moveTo>
                    <a:pt x="8" y="39"/>
                  </a:moveTo>
                  <a:lnTo>
                    <a:pt x="8" y="39"/>
                  </a:lnTo>
                  <a:lnTo>
                    <a:pt x="9" y="37"/>
                  </a:lnTo>
                  <a:lnTo>
                    <a:pt x="106" y="16"/>
                  </a:lnTo>
                  <a:lnTo>
                    <a:pt x="106" y="16"/>
                  </a:lnTo>
                  <a:lnTo>
                    <a:pt x="109" y="14"/>
                  </a:lnTo>
                  <a:lnTo>
                    <a:pt x="110" y="13"/>
                  </a:lnTo>
                  <a:lnTo>
                    <a:pt x="112" y="10"/>
                  </a:lnTo>
                  <a:lnTo>
                    <a:pt x="112" y="7"/>
                  </a:lnTo>
                  <a:lnTo>
                    <a:pt x="112" y="7"/>
                  </a:lnTo>
                  <a:lnTo>
                    <a:pt x="110" y="3"/>
                  </a:lnTo>
                  <a:lnTo>
                    <a:pt x="109" y="2"/>
                  </a:lnTo>
                  <a:lnTo>
                    <a:pt x="106" y="0"/>
                  </a:lnTo>
                  <a:lnTo>
                    <a:pt x="103" y="0"/>
                  </a:lnTo>
                  <a:lnTo>
                    <a:pt x="6" y="23"/>
                  </a:lnTo>
                  <a:lnTo>
                    <a:pt x="6" y="23"/>
                  </a:lnTo>
                  <a:lnTo>
                    <a:pt x="3" y="25"/>
                  </a:lnTo>
                  <a:lnTo>
                    <a:pt x="2" y="26"/>
                  </a:lnTo>
                  <a:lnTo>
                    <a:pt x="0" y="29"/>
                  </a:lnTo>
                  <a:lnTo>
                    <a:pt x="0" y="33"/>
                  </a:lnTo>
                  <a:lnTo>
                    <a:pt x="0" y="33"/>
                  </a:lnTo>
                  <a:lnTo>
                    <a:pt x="3" y="37"/>
                  </a:lnTo>
                  <a:lnTo>
                    <a:pt x="8" y="39"/>
                  </a:lnTo>
                  <a:lnTo>
                    <a:pt x="8" y="39"/>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0" name="Freeform 3326"/>
            <p:cNvSpPr>
              <a:spLocks noEditPoints="1"/>
            </p:cNvSpPr>
            <p:nvPr/>
          </p:nvSpPr>
          <p:spPr bwMode="auto">
            <a:xfrm>
              <a:off x="9436670" y="2435091"/>
              <a:ext cx="180975" cy="285750"/>
            </a:xfrm>
            <a:custGeom>
              <a:avLst/>
              <a:gdLst>
                <a:gd name="T0" fmla="*/ 114 w 114"/>
                <a:gd name="T1" fmla="*/ 180 h 180"/>
                <a:gd name="T2" fmla="*/ 0 w 114"/>
                <a:gd name="T3" fmla="*/ 0 h 180"/>
                <a:gd name="T4" fmla="*/ 44 w 114"/>
                <a:gd name="T5" fmla="*/ 150 h 180"/>
                <a:gd name="T6" fmla="*/ 38 w 114"/>
                <a:gd name="T7" fmla="*/ 148 h 180"/>
                <a:gd name="T8" fmla="*/ 27 w 114"/>
                <a:gd name="T9" fmla="*/ 142 h 180"/>
                <a:gd name="T10" fmla="*/ 18 w 114"/>
                <a:gd name="T11" fmla="*/ 131 h 180"/>
                <a:gd name="T12" fmla="*/ 15 w 114"/>
                <a:gd name="T13" fmla="*/ 118 h 180"/>
                <a:gd name="T14" fmla="*/ 13 w 114"/>
                <a:gd name="T15" fmla="*/ 112 h 180"/>
                <a:gd name="T16" fmla="*/ 16 w 114"/>
                <a:gd name="T17" fmla="*/ 98 h 180"/>
                <a:gd name="T18" fmla="*/ 23 w 114"/>
                <a:gd name="T19" fmla="*/ 87 h 180"/>
                <a:gd name="T20" fmla="*/ 32 w 114"/>
                <a:gd name="T21" fmla="*/ 81 h 180"/>
                <a:gd name="T22" fmla="*/ 44 w 114"/>
                <a:gd name="T23" fmla="*/ 79 h 180"/>
                <a:gd name="T24" fmla="*/ 73 w 114"/>
                <a:gd name="T25" fmla="*/ 118 h 180"/>
                <a:gd name="T26" fmla="*/ 73 w 114"/>
                <a:gd name="T27" fmla="*/ 125 h 180"/>
                <a:gd name="T28" fmla="*/ 68 w 114"/>
                <a:gd name="T29" fmla="*/ 138 h 180"/>
                <a:gd name="T30" fmla="*/ 59 w 114"/>
                <a:gd name="T31" fmla="*/ 145 h 180"/>
                <a:gd name="T32" fmla="*/ 49 w 114"/>
                <a:gd name="T33" fmla="*/ 150 h 180"/>
                <a:gd name="T34" fmla="*/ 44 w 114"/>
                <a:gd name="T35" fmla="*/ 150 h 180"/>
                <a:gd name="T36" fmla="*/ 52 w 114"/>
                <a:gd name="T37" fmla="*/ 70 h 180"/>
                <a:gd name="T38" fmla="*/ 58 w 114"/>
                <a:gd name="T39" fmla="*/ 72 h 180"/>
                <a:gd name="T40" fmla="*/ 68 w 114"/>
                <a:gd name="T41" fmla="*/ 79 h 180"/>
                <a:gd name="T42" fmla="*/ 78 w 114"/>
                <a:gd name="T43" fmla="*/ 89 h 180"/>
                <a:gd name="T44" fmla="*/ 81 w 114"/>
                <a:gd name="T45" fmla="*/ 102 h 180"/>
                <a:gd name="T46" fmla="*/ 52 w 114"/>
                <a:gd name="T47" fmla="*/ 105 h 180"/>
                <a:gd name="T48" fmla="*/ 13 w 114"/>
                <a:gd name="T49" fmla="*/ 26 h 180"/>
                <a:gd name="T50" fmla="*/ 16 w 114"/>
                <a:gd name="T51" fmla="*/ 21 h 180"/>
                <a:gd name="T52" fmla="*/ 23 w 114"/>
                <a:gd name="T53" fmla="*/ 20 h 180"/>
                <a:gd name="T54" fmla="*/ 91 w 114"/>
                <a:gd name="T55" fmla="*/ 35 h 180"/>
                <a:gd name="T56" fmla="*/ 96 w 114"/>
                <a:gd name="T57" fmla="*/ 38 h 180"/>
                <a:gd name="T58" fmla="*/ 98 w 114"/>
                <a:gd name="T59" fmla="*/ 44 h 180"/>
                <a:gd name="T60" fmla="*/ 94 w 114"/>
                <a:gd name="T61" fmla="*/ 49 h 180"/>
                <a:gd name="T62" fmla="*/ 90 w 114"/>
                <a:gd name="T63" fmla="*/ 50 h 180"/>
                <a:gd name="T64" fmla="*/ 20 w 114"/>
                <a:gd name="T65" fmla="*/ 35 h 180"/>
                <a:gd name="T66" fmla="*/ 16 w 114"/>
                <a:gd name="T67" fmla="*/ 34 h 180"/>
                <a:gd name="T68" fmla="*/ 13 w 114"/>
                <a:gd name="T69" fmla="*/ 29 h 180"/>
                <a:gd name="T70" fmla="*/ 13 w 114"/>
                <a:gd name="T71"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80">
                  <a:moveTo>
                    <a:pt x="0" y="154"/>
                  </a:moveTo>
                  <a:lnTo>
                    <a:pt x="114" y="180"/>
                  </a:lnTo>
                  <a:lnTo>
                    <a:pt x="114" y="26"/>
                  </a:lnTo>
                  <a:lnTo>
                    <a:pt x="0" y="0"/>
                  </a:lnTo>
                  <a:lnTo>
                    <a:pt x="0" y="154"/>
                  </a:lnTo>
                  <a:close/>
                  <a:moveTo>
                    <a:pt x="44" y="150"/>
                  </a:moveTo>
                  <a:lnTo>
                    <a:pt x="44" y="150"/>
                  </a:lnTo>
                  <a:lnTo>
                    <a:pt x="38" y="148"/>
                  </a:lnTo>
                  <a:lnTo>
                    <a:pt x="32" y="145"/>
                  </a:lnTo>
                  <a:lnTo>
                    <a:pt x="27" y="142"/>
                  </a:lnTo>
                  <a:lnTo>
                    <a:pt x="23" y="138"/>
                  </a:lnTo>
                  <a:lnTo>
                    <a:pt x="18" y="131"/>
                  </a:lnTo>
                  <a:lnTo>
                    <a:pt x="16" y="125"/>
                  </a:lnTo>
                  <a:lnTo>
                    <a:pt x="15" y="118"/>
                  </a:lnTo>
                  <a:lnTo>
                    <a:pt x="13" y="112"/>
                  </a:lnTo>
                  <a:lnTo>
                    <a:pt x="13" y="112"/>
                  </a:lnTo>
                  <a:lnTo>
                    <a:pt x="15" y="104"/>
                  </a:lnTo>
                  <a:lnTo>
                    <a:pt x="16" y="98"/>
                  </a:lnTo>
                  <a:lnTo>
                    <a:pt x="18" y="92"/>
                  </a:lnTo>
                  <a:lnTo>
                    <a:pt x="23" y="87"/>
                  </a:lnTo>
                  <a:lnTo>
                    <a:pt x="27" y="84"/>
                  </a:lnTo>
                  <a:lnTo>
                    <a:pt x="32" y="81"/>
                  </a:lnTo>
                  <a:lnTo>
                    <a:pt x="38" y="79"/>
                  </a:lnTo>
                  <a:lnTo>
                    <a:pt x="44" y="79"/>
                  </a:lnTo>
                  <a:lnTo>
                    <a:pt x="44" y="115"/>
                  </a:lnTo>
                  <a:lnTo>
                    <a:pt x="73" y="118"/>
                  </a:lnTo>
                  <a:lnTo>
                    <a:pt x="73" y="118"/>
                  </a:lnTo>
                  <a:lnTo>
                    <a:pt x="73" y="125"/>
                  </a:lnTo>
                  <a:lnTo>
                    <a:pt x="72" y="131"/>
                  </a:lnTo>
                  <a:lnTo>
                    <a:pt x="68" y="138"/>
                  </a:lnTo>
                  <a:lnTo>
                    <a:pt x="64" y="142"/>
                  </a:lnTo>
                  <a:lnTo>
                    <a:pt x="59" y="145"/>
                  </a:lnTo>
                  <a:lnTo>
                    <a:pt x="55" y="148"/>
                  </a:lnTo>
                  <a:lnTo>
                    <a:pt x="49" y="150"/>
                  </a:lnTo>
                  <a:lnTo>
                    <a:pt x="44" y="150"/>
                  </a:lnTo>
                  <a:lnTo>
                    <a:pt x="44" y="150"/>
                  </a:lnTo>
                  <a:close/>
                  <a:moveTo>
                    <a:pt x="52" y="105"/>
                  </a:moveTo>
                  <a:lnTo>
                    <a:pt x="52" y="70"/>
                  </a:lnTo>
                  <a:lnTo>
                    <a:pt x="52" y="70"/>
                  </a:lnTo>
                  <a:lnTo>
                    <a:pt x="58" y="72"/>
                  </a:lnTo>
                  <a:lnTo>
                    <a:pt x="64" y="75"/>
                  </a:lnTo>
                  <a:lnTo>
                    <a:pt x="68" y="79"/>
                  </a:lnTo>
                  <a:lnTo>
                    <a:pt x="73" y="84"/>
                  </a:lnTo>
                  <a:lnTo>
                    <a:pt x="78" y="89"/>
                  </a:lnTo>
                  <a:lnTo>
                    <a:pt x="79" y="95"/>
                  </a:lnTo>
                  <a:lnTo>
                    <a:pt x="81" y="102"/>
                  </a:lnTo>
                  <a:lnTo>
                    <a:pt x="82" y="110"/>
                  </a:lnTo>
                  <a:lnTo>
                    <a:pt x="52" y="105"/>
                  </a:lnTo>
                  <a:close/>
                  <a:moveTo>
                    <a:pt x="13" y="26"/>
                  </a:moveTo>
                  <a:lnTo>
                    <a:pt x="13" y="26"/>
                  </a:lnTo>
                  <a:lnTo>
                    <a:pt x="15" y="23"/>
                  </a:lnTo>
                  <a:lnTo>
                    <a:pt x="16" y="21"/>
                  </a:lnTo>
                  <a:lnTo>
                    <a:pt x="20" y="20"/>
                  </a:lnTo>
                  <a:lnTo>
                    <a:pt x="23" y="20"/>
                  </a:lnTo>
                  <a:lnTo>
                    <a:pt x="91" y="35"/>
                  </a:lnTo>
                  <a:lnTo>
                    <a:pt x="91" y="35"/>
                  </a:lnTo>
                  <a:lnTo>
                    <a:pt x="94" y="37"/>
                  </a:lnTo>
                  <a:lnTo>
                    <a:pt x="96" y="38"/>
                  </a:lnTo>
                  <a:lnTo>
                    <a:pt x="98" y="41"/>
                  </a:lnTo>
                  <a:lnTo>
                    <a:pt x="98" y="44"/>
                  </a:lnTo>
                  <a:lnTo>
                    <a:pt x="98" y="44"/>
                  </a:lnTo>
                  <a:lnTo>
                    <a:pt x="94" y="49"/>
                  </a:lnTo>
                  <a:lnTo>
                    <a:pt x="90" y="50"/>
                  </a:lnTo>
                  <a:lnTo>
                    <a:pt x="90" y="50"/>
                  </a:lnTo>
                  <a:lnTo>
                    <a:pt x="88" y="50"/>
                  </a:lnTo>
                  <a:lnTo>
                    <a:pt x="20" y="35"/>
                  </a:lnTo>
                  <a:lnTo>
                    <a:pt x="20" y="35"/>
                  </a:lnTo>
                  <a:lnTo>
                    <a:pt x="16" y="34"/>
                  </a:lnTo>
                  <a:lnTo>
                    <a:pt x="15" y="30"/>
                  </a:lnTo>
                  <a:lnTo>
                    <a:pt x="13" y="29"/>
                  </a:lnTo>
                  <a:lnTo>
                    <a:pt x="13" y="26"/>
                  </a:lnTo>
                  <a:lnTo>
                    <a:pt x="13" y="26"/>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1" name="Freeform 3327"/>
            <p:cNvSpPr>
              <a:spLocks/>
            </p:cNvSpPr>
            <p:nvPr/>
          </p:nvSpPr>
          <p:spPr bwMode="auto">
            <a:xfrm>
              <a:off x="9644632" y="2558916"/>
              <a:ext cx="179388" cy="150813"/>
            </a:xfrm>
            <a:custGeom>
              <a:avLst/>
              <a:gdLst>
                <a:gd name="T0" fmla="*/ 107 w 113"/>
                <a:gd name="T1" fmla="*/ 0 h 95"/>
                <a:gd name="T2" fmla="*/ 81 w 113"/>
                <a:gd name="T3" fmla="*/ 0 h 95"/>
                <a:gd name="T4" fmla="*/ 81 w 113"/>
                <a:gd name="T5" fmla="*/ 0 h 95"/>
                <a:gd name="T6" fmla="*/ 81 w 113"/>
                <a:gd name="T7" fmla="*/ 0 h 95"/>
                <a:gd name="T8" fmla="*/ 77 w 113"/>
                <a:gd name="T9" fmla="*/ 1 h 95"/>
                <a:gd name="T10" fmla="*/ 75 w 113"/>
                <a:gd name="T11" fmla="*/ 3 h 95"/>
                <a:gd name="T12" fmla="*/ 75 w 113"/>
                <a:gd name="T13" fmla="*/ 3 h 95"/>
                <a:gd name="T14" fmla="*/ 75 w 113"/>
                <a:gd name="T15" fmla="*/ 8 h 95"/>
                <a:gd name="T16" fmla="*/ 77 w 113"/>
                <a:gd name="T17" fmla="*/ 11 h 95"/>
                <a:gd name="T18" fmla="*/ 84 w 113"/>
                <a:gd name="T19" fmla="*/ 18 h 95"/>
                <a:gd name="T20" fmla="*/ 68 w 113"/>
                <a:gd name="T21" fmla="*/ 35 h 95"/>
                <a:gd name="T22" fmla="*/ 42 w 113"/>
                <a:gd name="T23" fmla="*/ 23 h 95"/>
                <a:gd name="T24" fmla="*/ 42 w 113"/>
                <a:gd name="T25" fmla="*/ 23 h 95"/>
                <a:gd name="T26" fmla="*/ 38 w 113"/>
                <a:gd name="T27" fmla="*/ 23 h 95"/>
                <a:gd name="T28" fmla="*/ 35 w 113"/>
                <a:gd name="T29" fmla="*/ 23 h 95"/>
                <a:gd name="T30" fmla="*/ 32 w 113"/>
                <a:gd name="T31" fmla="*/ 24 h 95"/>
                <a:gd name="T32" fmla="*/ 31 w 113"/>
                <a:gd name="T33" fmla="*/ 27 h 95"/>
                <a:gd name="T34" fmla="*/ 0 w 113"/>
                <a:gd name="T35" fmla="*/ 84 h 95"/>
                <a:gd name="T36" fmla="*/ 0 w 113"/>
                <a:gd name="T37" fmla="*/ 84 h 95"/>
                <a:gd name="T38" fmla="*/ 0 w 113"/>
                <a:gd name="T39" fmla="*/ 86 h 95"/>
                <a:gd name="T40" fmla="*/ 0 w 113"/>
                <a:gd name="T41" fmla="*/ 89 h 95"/>
                <a:gd name="T42" fmla="*/ 2 w 113"/>
                <a:gd name="T43" fmla="*/ 92 h 95"/>
                <a:gd name="T44" fmla="*/ 3 w 113"/>
                <a:gd name="T45" fmla="*/ 93 h 95"/>
                <a:gd name="T46" fmla="*/ 3 w 113"/>
                <a:gd name="T47" fmla="*/ 93 h 95"/>
                <a:gd name="T48" fmla="*/ 6 w 113"/>
                <a:gd name="T49" fmla="*/ 95 h 95"/>
                <a:gd name="T50" fmla="*/ 6 w 113"/>
                <a:gd name="T51" fmla="*/ 95 h 95"/>
                <a:gd name="T52" fmla="*/ 11 w 113"/>
                <a:gd name="T53" fmla="*/ 93 h 95"/>
                <a:gd name="T54" fmla="*/ 14 w 113"/>
                <a:gd name="T55" fmla="*/ 90 h 95"/>
                <a:gd name="T56" fmla="*/ 42 w 113"/>
                <a:gd name="T57" fmla="*/ 41 h 95"/>
                <a:gd name="T58" fmla="*/ 66 w 113"/>
                <a:gd name="T59" fmla="*/ 52 h 95"/>
                <a:gd name="T60" fmla="*/ 66 w 113"/>
                <a:gd name="T61" fmla="*/ 52 h 95"/>
                <a:gd name="T62" fmla="*/ 71 w 113"/>
                <a:gd name="T63" fmla="*/ 52 h 95"/>
                <a:gd name="T64" fmla="*/ 74 w 113"/>
                <a:gd name="T65" fmla="*/ 50 h 95"/>
                <a:gd name="T66" fmla="*/ 95 w 113"/>
                <a:gd name="T67" fmla="*/ 29 h 95"/>
                <a:gd name="T68" fmla="*/ 103 w 113"/>
                <a:gd name="T69" fmla="*/ 37 h 95"/>
                <a:gd name="T70" fmla="*/ 103 w 113"/>
                <a:gd name="T71" fmla="*/ 37 h 95"/>
                <a:gd name="T72" fmla="*/ 106 w 113"/>
                <a:gd name="T73" fmla="*/ 38 h 95"/>
                <a:gd name="T74" fmla="*/ 107 w 113"/>
                <a:gd name="T75" fmla="*/ 40 h 95"/>
                <a:gd name="T76" fmla="*/ 107 w 113"/>
                <a:gd name="T77" fmla="*/ 40 h 95"/>
                <a:gd name="T78" fmla="*/ 110 w 113"/>
                <a:gd name="T79" fmla="*/ 38 h 95"/>
                <a:gd name="T80" fmla="*/ 110 w 113"/>
                <a:gd name="T81" fmla="*/ 38 h 95"/>
                <a:gd name="T82" fmla="*/ 113 w 113"/>
                <a:gd name="T83" fmla="*/ 37 h 95"/>
                <a:gd name="T84" fmla="*/ 113 w 113"/>
                <a:gd name="T85" fmla="*/ 34 h 95"/>
                <a:gd name="T86" fmla="*/ 113 w 113"/>
                <a:gd name="T87" fmla="*/ 6 h 95"/>
                <a:gd name="T88" fmla="*/ 113 w 113"/>
                <a:gd name="T89" fmla="*/ 6 h 95"/>
                <a:gd name="T90" fmla="*/ 113 w 113"/>
                <a:gd name="T91" fmla="*/ 3 h 95"/>
                <a:gd name="T92" fmla="*/ 112 w 113"/>
                <a:gd name="T93" fmla="*/ 1 h 95"/>
                <a:gd name="T94" fmla="*/ 110 w 113"/>
                <a:gd name="T95" fmla="*/ 0 h 95"/>
                <a:gd name="T96" fmla="*/ 107 w 113"/>
                <a:gd name="T97" fmla="*/ 0 h 95"/>
                <a:gd name="T98" fmla="*/ 107 w 113"/>
                <a:gd name="T9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95">
                  <a:moveTo>
                    <a:pt x="107" y="0"/>
                  </a:moveTo>
                  <a:lnTo>
                    <a:pt x="81" y="0"/>
                  </a:lnTo>
                  <a:lnTo>
                    <a:pt x="81" y="0"/>
                  </a:lnTo>
                  <a:lnTo>
                    <a:pt x="81" y="0"/>
                  </a:lnTo>
                  <a:lnTo>
                    <a:pt x="77" y="1"/>
                  </a:lnTo>
                  <a:lnTo>
                    <a:pt x="75" y="3"/>
                  </a:lnTo>
                  <a:lnTo>
                    <a:pt x="75" y="3"/>
                  </a:lnTo>
                  <a:lnTo>
                    <a:pt x="75" y="8"/>
                  </a:lnTo>
                  <a:lnTo>
                    <a:pt x="77" y="11"/>
                  </a:lnTo>
                  <a:lnTo>
                    <a:pt x="84" y="18"/>
                  </a:lnTo>
                  <a:lnTo>
                    <a:pt x="68" y="35"/>
                  </a:lnTo>
                  <a:lnTo>
                    <a:pt x="42" y="23"/>
                  </a:lnTo>
                  <a:lnTo>
                    <a:pt x="42" y="23"/>
                  </a:lnTo>
                  <a:lnTo>
                    <a:pt x="38" y="23"/>
                  </a:lnTo>
                  <a:lnTo>
                    <a:pt x="35" y="23"/>
                  </a:lnTo>
                  <a:lnTo>
                    <a:pt x="32" y="24"/>
                  </a:lnTo>
                  <a:lnTo>
                    <a:pt x="31" y="27"/>
                  </a:lnTo>
                  <a:lnTo>
                    <a:pt x="0" y="84"/>
                  </a:lnTo>
                  <a:lnTo>
                    <a:pt x="0" y="84"/>
                  </a:lnTo>
                  <a:lnTo>
                    <a:pt x="0" y="86"/>
                  </a:lnTo>
                  <a:lnTo>
                    <a:pt x="0" y="89"/>
                  </a:lnTo>
                  <a:lnTo>
                    <a:pt x="2" y="92"/>
                  </a:lnTo>
                  <a:lnTo>
                    <a:pt x="3" y="93"/>
                  </a:lnTo>
                  <a:lnTo>
                    <a:pt x="3" y="93"/>
                  </a:lnTo>
                  <a:lnTo>
                    <a:pt x="6" y="95"/>
                  </a:lnTo>
                  <a:lnTo>
                    <a:pt x="6" y="95"/>
                  </a:lnTo>
                  <a:lnTo>
                    <a:pt x="11" y="93"/>
                  </a:lnTo>
                  <a:lnTo>
                    <a:pt x="14" y="90"/>
                  </a:lnTo>
                  <a:lnTo>
                    <a:pt x="42" y="41"/>
                  </a:lnTo>
                  <a:lnTo>
                    <a:pt x="66" y="52"/>
                  </a:lnTo>
                  <a:lnTo>
                    <a:pt x="66" y="52"/>
                  </a:lnTo>
                  <a:lnTo>
                    <a:pt x="71" y="52"/>
                  </a:lnTo>
                  <a:lnTo>
                    <a:pt x="74" y="50"/>
                  </a:lnTo>
                  <a:lnTo>
                    <a:pt x="95" y="29"/>
                  </a:lnTo>
                  <a:lnTo>
                    <a:pt x="103" y="37"/>
                  </a:lnTo>
                  <a:lnTo>
                    <a:pt x="103" y="37"/>
                  </a:lnTo>
                  <a:lnTo>
                    <a:pt x="106" y="38"/>
                  </a:lnTo>
                  <a:lnTo>
                    <a:pt x="107" y="40"/>
                  </a:lnTo>
                  <a:lnTo>
                    <a:pt x="107" y="40"/>
                  </a:lnTo>
                  <a:lnTo>
                    <a:pt x="110" y="38"/>
                  </a:lnTo>
                  <a:lnTo>
                    <a:pt x="110" y="38"/>
                  </a:lnTo>
                  <a:lnTo>
                    <a:pt x="113" y="37"/>
                  </a:lnTo>
                  <a:lnTo>
                    <a:pt x="113" y="34"/>
                  </a:lnTo>
                  <a:lnTo>
                    <a:pt x="113" y="6"/>
                  </a:lnTo>
                  <a:lnTo>
                    <a:pt x="113" y="6"/>
                  </a:lnTo>
                  <a:lnTo>
                    <a:pt x="113" y="3"/>
                  </a:lnTo>
                  <a:lnTo>
                    <a:pt x="112" y="1"/>
                  </a:lnTo>
                  <a:lnTo>
                    <a:pt x="110" y="0"/>
                  </a:lnTo>
                  <a:lnTo>
                    <a:pt x="107" y="0"/>
                  </a:lnTo>
                  <a:lnTo>
                    <a:pt x="107" y="0"/>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2" name="Freeform 3328"/>
            <p:cNvSpPr>
              <a:spLocks noEditPoints="1"/>
            </p:cNvSpPr>
            <p:nvPr/>
          </p:nvSpPr>
          <p:spPr bwMode="auto">
            <a:xfrm>
              <a:off x="9323957" y="2257291"/>
              <a:ext cx="612775" cy="612775"/>
            </a:xfrm>
            <a:custGeom>
              <a:avLst/>
              <a:gdLst>
                <a:gd name="T0" fmla="*/ 193 w 386"/>
                <a:gd name="T1" fmla="*/ 0 h 386"/>
                <a:gd name="T2" fmla="*/ 155 w 386"/>
                <a:gd name="T3" fmla="*/ 5 h 386"/>
                <a:gd name="T4" fmla="*/ 118 w 386"/>
                <a:gd name="T5" fmla="*/ 15 h 386"/>
                <a:gd name="T6" fmla="*/ 86 w 386"/>
                <a:gd name="T7" fmla="*/ 34 h 386"/>
                <a:gd name="T8" fmla="*/ 57 w 386"/>
                <a:gd name="T9" fmla="*/ 57 h 386"/>
                <a:gd name="T10" fmla="*/ 34 w 386"/>
                <a:gd name="T11" fmla="*/ 86 h 386"/>
                <a:gd name="T12" fmla="*/ 16 w 386"/>
                <a:gd name="T13" fmla="*/ 118 h 386"/>
                <a:gd name="T14" fmla="*/ 5 w 386"/>
                <a:gd name="T15" fmla="*/ 155 h 386"/>
                <a:gd name="T16" fmla="*/ 0 w 386"/>
                <a:gd name="T17" fmla="*/ 193 h 386"/>
                <a:gd name="T18" fmla="*/ 2 w 386"/>
                <a:gd name="T19" fmla="*/ 213 h 386"/>
                <a:gd name="T20" fmla="*/ 9 w 386"/>
                <a:gd name="T21" fmla="*/ 250 h 386"/>
                <a:gd name="T22" fmla="*/ 23 w 386"/>
                <a:gd name="T23" fmla="*/ 285 h 386"/>
                <a:gd name="T24" fmla="*/ 45 w 386"/>
                <a:gd name="T25" fmla="*/ 315 h 386"/>
                <a:gd name="T26" fmla="*/ 71 w 386"/>
                <a:gd name="T27" fmla="*/ 341 h 386"/>
                <a:gd name="T28" fmla="*/ 101 w 386"/>
                <a:gd name="T29" fmla="*/ 363 h 386"/>
                <a:gd name="T30" fmla="*/ 136 w 386"/>
                <a:gd name="T31" fmla="*/ 377 h 386"/>
                <a:gd name="T32" fmla="*/ 173 w 386"/>
                <a:gd name="T33" fmla="*/ 384 h 386"/>
                <a:gd name="T34" fmla="*/ 193 w 386"/>
                <a:gd name="T35" fmla="*/ 386 h 386"/>
                <a:gd name="T36" fmla="*/ 231 w 386"/>
                <a:gd name="T37" fmla="*/ 381 h 386"/>
                <a:gd name="T38" fmla="*/ 268 w 386"/>
                <a:gd name="T39" fmla="*/ 370 h 386"/>
                <a:gd name="T40" fmla="*/ 300 w 386"/>
                <a:gd name="T41" fmla="*/ 352 h 386"/>
                <a:gd name="T42" fmla="*/ 329 w 386"/>
                <a:gd name="T43" fmla="*/ 329 h 386"/>
                <a:gd name="T44" fmla="*/ 352 w 386"/>
                <a:gd name="T45" fmla="*/ 300 h 386"/>
                <a:gd name="T46" fmla="*/ 371 w 386"/>
                <a:gd name="T47" fmla="*/ 268 h 386"/>
                <a:gd name="T48" fmla="*/ 381 w 386"/>
                <a:gd name="T49" fmla="*/ 231 h 386"/>
                <a:gd name="T50" fmla="*/ 386 w 386"/>
                <a:gd name="T51" fmla="*/ 193 h 386"/>
                <a:gd name="T52" fmla="*/ 384 w 386"/>
                <a:gd name="T53" fmla="*/ 173 h 386"/>
                <a:gd name="T54" fmla="*/ 377 w 386"/>
                <a:gd name="T55" fmla="*/ 136 h 386"/>
                <a:gd name="T56" fmla="*/ 363 w 386"/>
                <a:gd name="T57" fmla="*/ 101 h 386"/>
                <a:gd name="T58" fmla="*/ 341 w 386"/>
                <a:gd name="T59" fmla="*/ 71 h 386"/>
                <a:gd name="T60" fmla="*/ 315 w 386"/>
                <a:gd name="T61" fmla="*/ 45 h 386"/>
                <a:gd name="T62" fmla="*/ 285 w 386"/>
                <a:gd name="T63" fmla="*/ 23 h 386"/>
                <a:gd name="T64" fmla="*/ 250 w 386"/>
                <a:gd name="T65" fmla="*/ 9 h 386"/>
                <a:gd name="T66" fmla="*/ 213 w 386"/>
                <a:gd name="T67" fmla="*/ 2 h 386"/>
                <a:gd name="T68" fmla="*/ 193 w 386"/>
                <a:gd name="T69" fmla="*/ 0 h 386"/>
                <a:gd name="T70" fmla="*/ 195 w 386"/>
                <a:gd name="T71" fmla="*/ 309 h 386"/>
                <a:gd name="T72" fmla="*/ 193 w 386"/>
                <a:gd name="T73" fmla="*/ 309 h 386"/>
                <a:gd name="T74" fmla="*/ 192 w 386"/>
                <a:gd name="T75" fmla="*/ 309 h 386"/>
                <a:gd name="T76" fmla="*/ 61 w 386"/>
                <a:gd name="T77" fmla="*/ 280 h 386"/>
                <a:gd name="T78" fmla="*/ 55 w 386"/>
                <a:gd name="T79" fmla="*/ 273 h 386"/>
                <a:gd name="T80" fmla="*/ 55 w 386"/>
                <a:gd name="T81" fmla="*/ 101 h 386"/>
                <a:gd name="T82" fmla="*/ 58 w 386"/>
                <a:gd name="T83" fmla="*/ 97 h 386"/>
                <a:gd name="T84" fmla="*/ 61 w 386"/>
                <a:gd name="T85" fmla="*/ 95 h 386"/>
                <a:gd name="T86" fmla="*/ 193 w 386"/>
                <a:gd name="T87" fmla="*/ 124 h 386"/>
                <a:gd name="T88" fmla="*/ 322 w 386"/>
                <a:gd name="T89" fmla="*/ 95 h 386"/>
                <a:gd name="T90" fmla="*/ 328 w 386"/>
                <a:gd name="T91" fmla="*/ 97 h 386"/>
                <a:gd name="T92" fmla="*/ 331 w 386"/>
                <a:gd name="T93" fmla="*/ 98 h 386"/>
                <a:gd name="T94" fmla="*/ 331 w 386"/>
                <a:gd name="T95" fmla="*/ 273 h 386"/>
                <a:gd name="T96" fmla="*/ 329 w 386"/>
                <a:gd name="T97" fmla="*/ 277 h 386"/>
                <a:gd name="T98" fmla="*/ 325 w 386"/>
                <a:gd name="T99" fmla="*/ 28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6" h="386">
                  <a:moveTo>
                    <a:pt x="193" y="0"/>
                  </a:moveTo>
                  <a:lnTo>
                    <a:pt x="193" y="0"/>
                  </a:lnTo>
                  <a:lnTo>
                    <a:pt x="173" y="2"/>
                  </a:lnTo>
                  <a:lnTo>
                    <a:pt x="155" y="5"/>
                  </a:lnTo>
                  <a:lnTo>
                    <a:pt x="136" y="9"/>
                  </a:lnTo>
                  <a:lnTo>
                    <a:pt x="118" y="15"/>
                  </a:lnTo>
                  <a:lnTo>
                    <a:pt x="101" y="23"/>
                  </a:lnTo>
                  <a:lnTo>
                    <a:pt x="86" y="34"/>
                  </a:lnTo>
                  <a:lnTo>
                    <a:pt x="71" y="45"/>
                  </a:lnTo>
                  <a:lnTo>
                    <a:pt x="57" y="57"/>
                  </a:lnTo>
                  <a:lnTo>
                    <a:pt x="45" y="71"/>
                  </a:lnTo>
                  <a:lnTo>
                    <a:pt x="34" y="86"/>
                  </a:lnTo>
                  <a:lnTo>
                    <a:pt x="23" y="101"/>
                  </a:lnTo>
                  <a:lnTo>
                    <a:pt x="16" y="118"/>
                  </a:lnTo>
                  <a:lnTo>
                    <a:pt x="9" y="136"/>
                  </a:lnTo>
                  <a:lnTo>
                    <a:pt x="5" y="155"/>
                  </a:lnTo>
                  <a:lnTo>
                    <a:pt x="2" y="173"/>
                  </a:lnTo>
                  <a:lnTo>
                    <a:pt x="0" y="193"/>
                  </a:lnTo>
                  <a:lnTo>
                    <a:pt x="0" y="193"/>
                  </a:lnTo>
                  <a:lnTo>
                    <a:pt x="2" y="213"/>
                  </a:lnTo>
                  <a:lnTo>
                    <a:pt x="5" y="231"/>
                  </a:lnTo>
                  <a:lnTo>
                    <a:pt x="9" y="250"/>
                  </a:lnTo>
                  <a:lnTo>
                    <a:pt x="16" y="268"/>
                  </a:lnTo>
                  <a:lnTo>
                    <a:pt x="23" y="285"/>
                  </a:lnTo>
                  <a:lnTo>
                    <a:pt x="34" y="300"/>
                  </a:lnTo>
                  <a:lnTo>
                    <a:pt x="45" y="315"/>
                  </a:lnTo>
                  <a:lnTo>
                    <a:pt x="57" y="329"/>
                  </a:lnTo>
                  <a:lnTo>
                    <a:pt x="71" y="341"/>
                  </a:lnTo>
                  <a:lnTo>
                    <a:pt x="86" y="352"/>
                  </a:lnTo>
                  <a:lnTo>
                    <a:pt x="101" y="363"/>
                  </a:lnTo>
                  <a:lnTo>
                    <a:pt x="118" y="370"/>
                  </a:lnTo>
                  <a:lnTo>
                    <a:pt x="136" y="377"/>
                  </a:lnTo>
                  <a:lnTo>
                    <a:pt x="155" y="381"/>
                  </a:lnTo>
                  <a:lnTo>
                    <a:pt x="173" y="384"/>
                  </a:lnTo>
                  <a:lnTo>
                    <a:pt x="193" y="386"/>
                  </a:lnTo>
                  <a:lnTo>
                    <a:pt x="193" y="386"/>
                  </a:lnTo>
                  <a:lnTo>
                    <a:pt x="213" y="384"/>
                  </a:lnTo>
                  <a:lnTo>
                    <a:pt x="231" y="381"/>
                  </a:lnTo>
                  <a:lnTo>
                    <a:pt x="250" y="377"/>
                  </a:lnTo>
                  <a:lnTo>
                    <a:pt x="268" y="370"/>
                  </a:lnTo>
                  <a:lnTo>
                    <a:pt x="285" y="363"/>
                  </a:lnTo>
                  <a:lnTo>
                    <a:pt x="300" y="352"/>
                  </a:lnTo>
                  <a:lnTo>
                    <a:pt x="315" y="341"/>
                  </a:lnTo>
                  <a:lnTo>
                    <a:pt x="329" y="329"/>
                  </a:lnTo>
                  <a:lnTo>
                    <a:pt x="341" y="315"/>
                  </a:lnTo>
                  <a:lnTo>
                    <a:pt x="352" y="300"/>
                  </a:lnTo>
                  <a:lnTo>
                    <a:pt x="363" y="285"/>
                  </a:lnTo>
                  <a:lnTo>
                    <a:pt x="371" y="268"/>
                  </a:lnTo>
                  <a:lnTo>
                    <a:pt x="377" y="250"/>
                  </a:lnTo>
                  <a:lnTo>
                    <a:pt x="381" y="231"/>
                  </a:lnTo>
                  <a:lnTo>
                    <a:pt x="384" y="213"/>
                  </a:lnTo>
                  <a:lnTo>
                    <a:pt x="386" y="193"/>
                  </a:lnTo>
                  <a:lnTo>
                    <a:pt x="386" y="193"/>
                  </a:lnTo>
                  <a:lnTo>
                    <a:pt x="384" y="173"/>
                  </a:lnTo>
                  <a:lnTo>
                    <a:pt x="381" y="155"/>
                  </a:lnTo>
                  <a:lnTo>
                    <a:pt x="377" y="136"/>
                  </a:lnTo>
                  <a:lnTo>
                    <a:pt x="371" y="118"/>
                  </a:lnTo>
                  <a:lnTo>
                    <a:pt x="363" y="101"/>
                  </a:lnTo>
                  <a:lnTo>
                    <a:pt x="352" y="86"/>
                  </a:lnTo>
                  <a:lnTo>
                    <a:pt x="341" y="71"/>
                  </a:lnTo>
                  <a:lnTo>
                    <a:pt x="329" y="57"/>
                  </a:lnTo>
                  <a:lnTo>
                    <a:pt x="315" y="45"/>
                  </a:lnTo>
                  <a:lnTo>
                    <a:pt x="300" y="34"/>
                  </a:lnTo>
                  <a:lnTo>
                    <a:pt x="285" y="23"/>
                  </a:lnTo>
                  <a:lnTo>
                    <a:pt x="268" y="15"/>
                  </a:lnTo>
                  <a:lnTo>
                    <a:pt x="250" y="9"/>
                  </a:lnTo>
                  <a:lnTo>
                    <a:pt x="231" y="5"/>
                  </a:lnTo>
                  <a:lnTo>
                    <a:pt x="213" y="2"/>
                  </a:lnTo>
                  <a:lnTo>
                    <a:pt x="193" y="0"/>
                  </a:lnTo>
                  <a:lnTo>
                    <a:pt x="193" y="0"/>
                  </a:lnTo>
                  <a:close/>
                  <a:moveTo>
                    <a:pt x="325" y="280"/>
                  </a:moveTo>
                  <a:lnTo>
                    <a:pt x="195" y="309"/>
                  </a:lnTo>
                  <a:lnTo>
                    <a:pt x="195" y="309"/>
                  </a:lnTo>
                  <a:lnTo>
                    <a:pt x="193" y="309"/>
                  </a:lnTo>
                  <a:lnTo>
                    <a:pt x="193" y="309"/>
                  </a:lnTo>
                  <a:lnTo>
                    <a:pt x="192" y="309"/>
                  </a:lnTo>
                  <a:lnTo>
                    <a:pt x="61" y="280"/>
                  </a:lnTo>
                  <a:lnTo>
                    <a:pt x="61" y="280"/>
                  </a:lnTo>
                  <a:lnTo>
                    <a:pt x="57" y="277"/>
                  </a:lnTo>
                  <a:lnTo>
                    <a:pt x="55" y="273"/>
                  </a:lnTo>
                  <a:lnTo>
                    <a:pt x="55" y="101"/>
                  </a:lnTo>
                  <a:lnTo>
                    <a:pt x="55" y="101"/>
                  </a:lnTo>
                  <a:lnTo>
                    <a:pt x="55" y="98"/>
                  </a:lnTo>
                  <a:lnTo>
                    <a:pt x="58" y="97"/>
                  </a:lnTo>
                  <a:lnTo>
                    <a:pt x="58" y="97"/>
                  </a:lnTo>
                  <a:lnTo>
                    <a:pt x="61" y="95"/>
                  </a:lnTo>
                  <a:lnTo>
                    <a:pt x="65" y="95"/>
                  </a:lnTo>
                  <a:lnTo>
                    <a:pt x="193" y="124"/>
                  </a:lnTo>
                  <a:lnTo>
                    <a:pt x="322" y="95"/>
                  </a:lnTo>
                  <a:lnTo>
                    <a:pt x="322" y="95"/>
                  </a:lnTo>
                  <a:lnTo>
                    <a:pt x="325" y="95"/>
                  </a:lnTo>
                  <a:lnTo>
                    <a:pt x="328" y="97"/>
                  </a:lnTo>
                  <a:lnTo>
                    <a:pt x="328" y="97"/>
                  </a:lnTo>
                  <a:lnTo>
                    <a:pt x="331" y="98"/>
                  </a:lnTo>
                  <a:lnTo>
                    <a:pt x="331" y="101"/>
                  </a:lnTo>
                  <a:lnTo>
                    <a:pt x="331" y="273"/>
                  </a:lnTo>
                  <a:lnTo>
                    <a:pt x="331" y="273"/>
                  </a:lnTo>
                  <a:lnTo>
                    <a:pt x="329" y="277"/>
                  </a:lnTo>
                  <a:lnTo>
                    <a:pt x="325" y="280"/>
                  </a:lnTo>
                  <a:lnTo>
                    <a:pt x="325" y="280"/>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grpSp>
      <p:grpSp>
        <p:nvGrpSpPr>
          <p:cNvPr id="13" name="Group 12"/>
          <p:cNvGrpSpPr/>
          <p:nvPr/>
        </p:nvGrpSpPr>
        <p:grpSpPr>
          <a:xfrm>
            <a:off x="533400" y="3212976"/>
            <a:ext cx="523988" cy="522631"/>
            <a:chOff x="2330410" y="2263776"/>
            <a:chExt cx="612775" cy="611188"/>
          </a:xfrm>
          <a:solidFill>
            <a:schemeClr val="accent5"/>
          </a:solidFill>
        </p:grpSpPr>
        <p:sp>
          <p:nvSpPr>
            <p:cNvPr id="14" name="Freeform 3180"/>
            <p:cNvSpPr>
              <a:spLocks noEditPoints="1"/>
            </p:cNvSpPr>
            <p:nvPr/>
          </p:nvSpPr>
          <p:spPr bwMode="auto">
            <a:xfrm>
              <a:off x="2330410" y="2263776"/>
              <a:ext cx="612775" cy="611188"/>
            </a:xfrm>
            <a:custGeom>
              <a:avLst/>
              <a:gdLst>
                <a:gd name="T0" fmla="*/ 173 w 386"/>
                <a:gd name="T1" fmla="*/ 1 h 385"/>
                <a:gd name="T2" fmla="*/ 118 w 386"/>
                <a:gd name="T3" fmla="*/ 15 h 385"/>
                <a:gd name="T4" fmla="*/ 71 w 386"/>
                <a:gd name="T5" fmla="*/ 44 h 385"/>
                <a:gd name="T6" fmla="*/ 34 w 386"/>
                <a:gd name="T7" fmla="*/ 86 h 385"/>
                <a:gd name="T8" fmla="*/ 9 w 386"/>
                <a:gd name="T9" fmla="*/ 136 h 385"/>
                <a:gd name="T10" fmla="*/ 0 w 386"/>
                <a:gd name="T11" fmla="*/ 193 h 385"/>
                <a:gd name="T12" fmla="*/ 5 w 386"/>
                <a:gd name="T13" fmla="*/ 231 h 385"/>
                <a:gd name="T14" fmla="*/ 23 w 386"/>
                <a:gd name="T15" fmla="*/ 284 h 385"/>
                <a:gd name="T16" fmla="*/ 57 w 386"/>
                <a:gd name="T17" fmla="*/ 329 h 385"/>
                <a:gd name="T18" fmla="*/ 101 w 386"/>
                <a:gd name="T19" fmla="*/ 362 h 385"/>
                <a:gd name="T20" fmla="*/ 155 w 386"/>
                <a:gd name="T21" fmla="*/ 381 h 385"/>
                <a:gd name="T22" fmla="*/ 193 w 386"/>
                <a:gd name="T23" fmla="*/ 385 h 385"/>
                <a:gd name="T24" fmla="*/ 250 w 386"/>
                <a:gd name="T25" fmla="*/ 376 h 385"/>
                <a:gd name="T26" fmla="*/ 300 w 386"/>
                <a:gd name="T27" fmla="*/ 352 h 385"/>
                <a:gd name="T28" fmla="*/ 341 w 386"/>
                <a:gd name="T29" fmla="*/ 315 h 385"/>
                <a:gd name="T30" fmla="*/ 370 w 386"/>
                <a:gd name="T31" fmla="*/ 268 h 385"/>
                <a:gd name="T32" fmla="*/ 384 w 386"/>
                <a:gd name="T33" fmla="*/ 213 h 385"/>
                <a:gd name="T34" fmla="*/ 384 w 386"/>
                <a:gd name="T35" fmla="*/ 173 h 385"/>
                <a:gd name="T36" fmla="*/ 370 w 386"/>
                <a:gd name="T37" fmla="*/ 118 h 385"/>
                <a:gd name="T38" fmla="*/ 341 w 386"/>
                <a:gd name="T39" fmla="*/ 70 h 385"/>
                <a:gd name="T40" fmla="*/ 300 w 386"/>
                <a:gd name="T41" fmla="*/ 33 h 385"/>
                <a:gd name="T42" fmla="*/ 250 w 386"/>
                <a:gd name="T43" fmla="*/ 9 h 385"/>
                <a:gd name="T44" fmla="*/ 193 w 386"/>
                <a:gd name="T45" fmla="*/ 0 h 385"/>
                <a:gd name="T46" fmla="*/ 106 w 386"/>
                <a:gd name="T47" fmla="*/ 301 h 385"/>
                <a:gd name="T48" fmla="*/ 90 w 386"/>
                <a:gd name="T49" fmla="*/ 307 h 385"/>
                <a:gd name="T50" fmla="*/ 75 w 386"/>
                <a:gd name="T51" fmla="*/ 301 h 385"/>
                <a:gd name="T52" fmla="*/ 71 w 386"/>
                <a:gd name="T53" fmla="*/ 278 h 385"/>
                <a:gd name="T54" fmla="*/ 135 w 386"/>
                <a:gd name="T55" fmla="*/ 211 h 385"/>
                <a:gd name="T56" fmla="*/ 156 w 386"/>
                <a:gd name="T57" fmla="*/ 235 h 385"/>
                <a:gd name="T58" fmla="*/ 224 w 386"/>
                <a:gd name="T59" fmla="*/ 245 h 385"/>
                <a:gd name="T60" fmla="*/ 205 w 386"/>
                <a:gd name="T61" fmla="*/ 243 h 385"/>
                <a:gd name="T62" fmla="*/ 159 w 386"/>
                <a:gd name="T63" fmla="*/ 217 h 385"/>
                <a:gd name="T64" fmla="*/ 133 w 386"/>
                <a:gd name="T65" fmla="*/ 171 h 385"/>
                <a:gd name="T66" fmla="*/ 132 w 386"/>
                <a:gd name="T67" fmla="*/ 151 h 385"/>
                <a:gd name="T68" fmla="*/ 138 w 386"/>
                <a:gd name="T69" fmla="*/ 116 h 385"/>
                <a:gd name="T70" fmla="*/ 172 w 386"/>
                <a:gd name="T71" fmla="*/ 75 h 385"/>
                <a:gd name="T72" fmla="*/ 214 w 386"/>
                <a:gd name="T73" fmla="*/ 60 h 385"/>
                <a:gd name="T74" fmla="*/ 234 w 386"/>
                <a:gd name="T75" fmla="*/ 60 h 385"/>
                <a:gd name="T76" fmla="*/ 276 w 386"/>
                <a:gd name="T77" fmla="*/ 75 h 385"/>
                <a:gd name="T78" fmla="*/ 309 w 386"/>
                <a:gd name="T79" fmla="*/ 116 h 385"/>
                <a:gd name="T80" fmla="*/ 317 w 386"/>
                <a:gd name="T81" fmla="*/ 151 h 385"/>
                <a:gd name="T82" fmla="*/ 315 w 386"/>
                <a:gd name="T83" fmla="*/ 171 h 385"/>
                <a:gd name="T84" fmla="*/ 289 w 386"/>
                <a:gd name="T85" fmla="*/ 217 h 385"/>
                <a:gd name="T86" fmla="*/ 243 w 386"/>
                <a:gd name="T87" fmla="*/ 243 h 385"/>
                <a:gd name="T88" fmla="*/ 224 w 386"/>
                <a:gd name="T89" fmla="*/ 24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6" h="385">
                  <a:moveTo>
                    <a:pt x="193" y="0"/>
                  </a:moveTo>
                  <a:lnTo>
                    <a:pt x="193" y="0"/>
                  </a:lnTo>
                  <a:lnTo>
                    <a:pt x="173" y="1"/>
                  </a:lnTo>
                  <a:lnTo>
                    <a:pt x="155" y="4"/>
                  </a:lnTo>
                  <a:lnTo>
                    <a:pt x="136" y="9"/>
                  </a:lnTo>
                  <a:lnTo>
                    <a:pt x="118" y="15"/>
                  </a:lnTo>
                  <a:lnTo>
                    <a:pt x="101" y="23"/>
                  </a:lnTo>
                  <a:lnTo>
                    <a:pt x="86" y="33"/>
                  </a:lnTo>
                  <a:lnTo>
                    <a:pt x="71" y="44"/>
                  </a:lnTo>
                  <a:lnTo>
                    <a:pt x="57" y="56"/>
                  </a:lnTo>
                  <a:lnTo>
                    <a:pt x="45" y="70"/>
                  </a:lnTo>
                  <a:lnTo>
                    <a:pt x="34" y="86"/>
                  </a:lnTo>
                  <a:lnTo>
                    <a:pt x="23" y="101"/>
                  </a:lnTo>
                  <a:lnTo>
                    <a:pt x="15" y="118"/>
                  </a:lnTo>
                  <a:lnTo>
                    <a:pt x="9" y="136"/>
                  </a:lnTo>
                  <a:lnTo>
                    <a:pt x="5" y="154"/>
                  </a:lnTo>
                  <a:lnTo>
                    <a:pt x="2" y="173"/>
                  </a:lnTo>
                  <a:lnTo>
                    <a:pt x="0" y="193"/>
                  </a:lnTo>
                  <a:lnTo>
                    <a:pt x="0" y="193"/>
                  </a:lnTo>
                  <a:lnTo>
                    <a:pt x="2" y="213"/>
                  </a:lnTo>
                  <a:lnTo>
                    <a:pt x="5" y="231"/>
                  </a:lnTo>
                  <a:lnTo>
                    <a:pt x="9" y="249"/>
                  </a:lnTo>
                  <a:lnTo>
                    <a:pt x="15" y="268"/>
                  </a:lnTo>
                  <a:lnTo>
                    <a:pt x="23" y="284"/>
                  </a:lnTo>
                  <a:lnTo>
                    <a:pt x="34" y="300"/>
                  </a:lnTo>
                  <a:lnTo>
                    <a:pt x="45" y="315"/>
                  </a:lnTo>
                  <a:lnTo>
                    <a:pt x="57" y="329"/>
                  </a:lnTo>
                  <a:lnTo>
                    <a:pt x="71" y="341"/>
                  </a:lnTo>
                  <a:lnTo>
                    <a:pt x="86" y="352"/>
                  </a:lnTo>
                  <a:lnTo>
                    <a:pt x="101" y="362"/>
                  </a:lnTo>
                  <a:lnTo>
                    <a:pt x="118" y="370"/>
                  </a:lnTo>
                  <a:lnTo>
                    <a:pt x="136" y="376"/>
                  </a:lnTo>
                  <a:lnTo>
                    <a:pt x="155" y="381"/>
                  </a:lnTo>
                  <a:lnTo>
                    <a:pt x="173" y="384"/>
                  </a:lnTo>
                  <a:lnTo>
                    <a:pt x="193" y="385"/>
                  </a:lnTo>
                  <a:lnTo>
                    <a:pt x="193" y="385"/>
                  </a:lnTo>
                  <a:lnTo>
                    <a:pt x="213" y="384"/>
                  </a:lnTo>
                  <a:lnTo>
                    <a:pt x="231" y="381"/>
                  </a:lnTo>
                  <a:lnTo>
                    <a:pt x="250" y="376"/>
                  </a:lnTo>
                  <a:lnTo>
                    <a:pt x="268" y="370"/>
                  </a:lnTo>
                  <a:lnTo>
                    <a:pt x="285" y="362"/>
                  </a:lnTo>
                  <a:lnTo>
                    <a:pt x="300" y="352"/>
                  </a:lnTo>
                  <a:lnTo>
                    <a:pt x="315" y="341"/>
                  </a:lnTo>
                  <a:lnTo>
                    <a:pt x="329" y="329"/>
                  </a:lnTo>
                  <a:lnTo>
                    <a:pt x="341" y="315"/>
                  </a:lnTo>
                  <a:lnTo>
                    <a:pt x="352" y="300"/>
                  </a:lnTo>
                  <a:lnTo>
                    <a:pt x="363" y="284"/>
                  </a:lnTo>
                  <a:lnTo>
                    <a:pt x="370" y="268"/>
                  </a:lnTo>
                  <a:lnTo>
                    <a:pt x="377" y="249"/>
                  </a:lnTo>
                  <a:lnTo>
                    <a:pt x="381" y="231"/>
                  </a:lnTo>
                  <a:lnTo>
                    <a:pt x="384" y="213"/>
                  </a:lnTo>
                  <a:lnTo>
                    <a:pt x="386" y="193"/>
                  </a:lnTo>
                  <a:lnTo>
                    <a:pt x="386" y="193"/>
                  </a:lnTo>
                  <a:lnTo>
                    <a:pt x="384" y="173"/>
                  </a:lnTo>
                  <a:lnTo>
                    <a:pt x="381" y="154"/>
                  </a:lnTo>
                  <a:lnTo>
                    <a:pt x="377" y="136"/>
                  </a:lnTo>
                  <a:lnTo>
                    <a:pt x="370" y="118"/>
                  </a:lnTo>
                  <a:lnTo>
                    <a:pt x="363" y="101"/>
                  </a:lnTo>
                  <a:lnTo>
                    <a:pt x="352" y="86"/>
                  </a:lnTo>
                  <a:lnTo>
                    <a:pt x="341" y="70"/>
                  </a:lnTo>
                  <a:lnTo>
                    <a:pt x="329" y="56"/>
                  </a:lnTo>
                  <a:lnTo>
                    <a:pt x="315" y="44"/>
                  </a:lnTo>
                  <a:lnTo>
                    <a:pt x="300" y="33"/>
                  </a:lnTo>
                  <a:lnTo>
                    <a:pt x="285" y="23"/>
                  </a:lnTo>
                  <a:lnTo>
                    <a:pt x="268" y="15"/>
                  </a:lnTo>
                  <a:lnTo>
                    <a:pt x="250" y="9"/>
                  </a:lnTo>
                  <a:lnTo>
                    <a:pt x="231" y="4"/>
                  </a:lnTo>
                  <a:lnTo>
                    <a:pt x="213" y="1"/>
                  </a:lnTo>
                  <a:lnTo>
                    <a:pt x="193" y="0"/>
                  </a:lnTo>
                  <a:lnTo>
                    <a:pt x="193" y="0"/>
                  </a:lnTo>
                  <a:close/>
                  <a:moveTo>
                    <a:pt x="106" y="301"/>
                  </a:moveTo>
                  <a:lnTo>
                    <a:pt x="106" y="301"/>
                  </a:lnTo>
                  <a:lnTo>
                    <a:pt x="98" y="306"/>
                  </a:lnTo>
                  <a:lnTo>
                    <a:pt x="90" y="307"/>
                  </a:lnTo>
                  <a:lnTo>
                    <a:pt x="90" y="307"/>
                  </a:lnTo>
                  <a:lnTo>
                    <a:pt x="83" y="306"/>
                  </a:lnTo>
                  <a:lnTo>
                    <a:pt x="75" y="301"/>
                  </a:lnTo>
                  <a:lnTo>
                    <a:pt x="75" y="301"/>
                  </a:lnTo>
                  <a:lnTo>
                    <a:pt x="71" y="294"/>
                  </a:lnTo>
                  <a:lnTo>
                    <a:pt x="69" y="286"/>
                  </a:lnTo>
                  <a:lnTo>
                    <a:pt x="71" y="278"/>
                  </a:lnTo>
                  <a:lnTo>
                    <a:pt x="75" y="271"/>
                  </a:lnTo>
                  <a:lnTo>
                    <a:pt x="135" y="211"/>
                  </a:lnTo>
                  <a:lnTo>
                    <a:pt x="135" y="211"/>
                  </a:lnTo>
                  <a:lnTo>
                    <a:pt x="141" y="220"/>
                  </a:lnTo>
                  <a:lnTo>
                    <a:pt x="147" y="228"/>
                  </a:lnTo>
                  <a:lnTo>
                    <a:pt x="156" y="235"/>
                  </a:lnTo>
                  <a:lnTo>
                    <a:pt x="164" y="242"/>
                  </a:lnTo>
                  <a:lnTo>
                    <a:pt x="106" y="301"/>
                  </a:lnTo>
                  <a:close/>
                  <a:moveTo>
                    <a:pt x="224" y="245"/>
                  </a:moveTo>
                  <a:lnTo>
                    <a:pt x="224" y="245"/>
                  </a:lnTo>
                  <a:lnTo>
                    <a:pt x="214" y="245"/>
                  </a:lnTo>
                  <a:lnTo>
                    <a:pt x="205" y="243"/>
                  </a:lnTo>
                  <a:lnTo>
                    <a:pt x="188" y="237"/>
                  </a:lnTo>
                  <a:lnTo>
                    <a:pt x="172" y="229"/>
                  </a:lnTo>
                  <a:lnTo>
                    <a:pt x="159" y="217"/>
                  </a:lnTo>
                  <a:lnTo>
                    <a:pt x="147" y="203"/>
                  </a:lnTo>
                  <a:lnTo>
                    <a:pt x="138" y="188"/>
                  </a:lnTo>
                  <a:lnTo>
                    <a:pt x="133" y="171"/>
                  </a:lnTo>
                  <a:lnTo>
                    <a:pt x="132" y="160"/>
                  </a:lnTo>
                  <a:lnTo>
                    <a:pt x="132" y="151"/>
                  </a:lnTo>
                  <a:lnTo>
                    <a:pt x="132" y="151"/>
                  </a:lnTo>
                  <a:lnTo>
                    <a:pt x="132" y="142"/>
                  </a:lnTo>
                  <a:lnTo>
                    <a:pt x="133" y="133"/>
                  </a:lnTo>
                  <a:lnTo>
                    <a:pt x="138" y="116"/>
                  </a:lnTo>
                  <a:lnTo>
                    <a:pt x="147" y="99"/>
                  </a:lnTo>
                  <a:lnTo>
                    <a:pt x="159" y="86"/>
                  </a:lnTo>
                  <a:lnTo>
                    <a:pt x="172" y="75"/>
                  </a:lnTo>
                  <a:lnTo>
                    <a:pt x="188" y="66"/>
                  </a:lnTo>
                  <a:lnTo>
                    <a:pt x="205" y="61"/>
                  </a:lnTo>
                  <a:lnTo>
                    <a:pt x="214" y="60"/>
                  </a:lnTo>
                  <a:lnTo>
                    <a:pt x="224" y="60"/>
                  </a:lnTo>
                  <a:lnTo>
                    <a:pt x="224" y="60"/>
                  </a:lnTo>
                  <a:lnTo>
                    <a:pt x="234" y="60"/>
                  </a:lnTo>
                  <a:lnTo>
                    <a:pt x="243" y="61"/>
                  </a:lnTo>
                  <a:lnTo>
                    <a:pt x="260" y="66"/>
                  </a:lnTo>
                  <a:lnTo>
                    <a:pt x="276" y="75"/>
                  </a:lnTo>
                  <a:lnTo>
                    <a:pt x="289" y="86"/>
                  </a:lnTo>
                  <a:lnTo>
                    <a:pt x="302" y="99"/>
                  </a:lnTo>
                  <a:lnTo>
                    <a:pt x="309" y="116"/>
                  </a:lnTo>
                  <a:lnTo>
                    <a:pt x="315" y="133"/>
                  </a:lnTo>
                  <a:lnTo>
                    <a:pt x="317" y="142"/>
                  </a:lnTo>
                  <a:lnTo>
                    <a:pt x="317" y="151"/>
                  </a:lnTo>
                  <a:lnTo>
                    <a:pt x="317" y="151"/>
                  </a:lnTo>
                  <a:lnTo>
                    <a:pt x="317" y="160"/>
                  </a:lnTo>
                  <a:lnTo>
                    <a:pt x="315" y="171"/>
                  </a:lnTo>
                  <a:lnTo>
                    <a:pt x="309" y="188"/>
                  </a:lnTo>
                  <a:lnTo>
                    <a:pt x="302" y="203"/>
                  </a:lnTo>
                  <a:lnTo>
                    <a:pt x="289" y="217"/>
                  </a:lnTo>
                  <a:lnTo>
                    <a:pt x="276" y="229"/>
                  </a:lnTo>
                  <a:lnTo>
                    <a:pt x="260" y="237"/>
                  </a:lnTo>
                  <a:lnTo>
                    <a:pt x="243" y="243"/>
                  </a:lnTo>
                  <a:lnTo>
                    <a:pt x="234" y="245"/>
                  </a:lnTo>
                  <a:lnTo>
                    <a:pt x="224" y="245"/>
                  </a:lnTo>
                  <a:lnTo>
                    <a:pt x="224" y="245"/>
                  </a:lnTo>
                  <a:close/>
                </a:path>
              </a:pathLst>
            </a:custGeom>
            <a:grpFill/>
            <a:ln>
              <a:noFill/>
            </a:ln>
          </p:spPr>
          <p:txBody>
            <a:bodyPr vert="horz" wrap="square" lIns="78191" tIns="39095" rIns="78191" bIns="39095" numCol="1" anchor="t" anchorCtr="0" compatLnSpc="1">
              <a:prstTxWarp prst="textNoShape">
                <a:avLst/>
              </a:prstTxWarp>
            </a:bodyPr>
            <a:lstStyle/>
            <a:p>
              <a:endParaRPr lang="en-GB" sz="1539"/>
            </a:p>
          </p:txBody>
        </p:sp>
        <p:sp>
          <p:nvSpPr>
            <p:cNvPr id="15" name="Freeform 3181"/>
            <p:cNvSpPr>
              <a:spLocks noEditPoints="1"/>
            </p:cNvSpPr>
            <p:nvPr/>
          </p:nvSpPr>
          <p:spPr bwMode="auto">
            <a:xfrm>
              <a:off x="2576473" y="2393951"/>
              <a:ext cx="220663" cy="222250"/>
            </a:xfrm>
            <a:custGeom>
              <a:avLst/>
              <a:gdLst>
                <a:gd name="T0" fmla="*/ 69 w 139"/>
                <a:gd name="T1" fmla="*/ 0 h 140"/>
                <a:gd name="T2" fmla="*/ 43 w 139"/>
                <a:gd name="T3" fmla="*/ 5 h 140"/>
                <a:gd name="T4" fmla="*/ 20 w 139"/>
                <a:gd name="T5" fmla="*/ 20 h 140"/>
                <a:gd name="T6" fmla="*/ 4 w 139"/>
                <a:gd name="T7" fmla="*/ 43 h 140"/>
                <a:gd name="T8" fmla="*/ 0 w 139"/>
                <a:gd name="T9" fmla="*/ 69 h 140"/>
                <a:gd name="T10" fmla="*/ 1 w 139"/>
                <a:gd name="T11" fmla="*/ 83 h 140"/>
                <a:gd name="T12" fmla="*/ 12 w 139"/>
                <a:gd name="T13" fmla="*/ 109 h 140"/>
                <a:gd name="T14" fmla="*/ 30 w 139"/>
                <a:gd name="T15" fmla="*/ 127 h 140"/>
                <a:gd name="T16" fmla="*/ 55 w 139"/>
                <a:gd name="T17" fmla="*/ 138 h 140"/>
                <a:gd name="T18" fmla="*/ 69 w 139"/>
                <a:gd name="T19" fmla="*/ 140 h 140"/>
                <a:gd name="T20" fmla="*/ 96 w 139"/>
                <a:gd name="T21" fmla="*/ 134 h 140"/>
                <a:gd name="T22" fmla="*/ 119 w 139"/>
                <a:gd name="T23" fmla="*/ 118 h 140"/>
                <a:gd name="T24" fmla="*/ 133 w 139"/>
                <a:gd name="T25" fmla="*/ 97 h 140"/>
                <a:gd name="T26" fmla="*/ 139 w 139"/>
                <a:gd name="T27" fmla="*/ 69 h 140"/>
                <a:gd name="T28" fmla="*/ 137 w 139"/>
                <a:gd name="T29" fmla="*/ 56 h 140"/>
                <a:gd name="T30" fmla="*/ 127 w 139"/>
                <a:gd name="T31" fmla="*/ 31 h 140"/>
                <a:gd name="T32" fmla="*/ 108 w 139"/>
                <a:gd name="T33" fmla="*/ 13 h 140"/>
                <a:gd name="T34" fmla="*/ 84 w 139"/>
                <a:gd name="T35" fmla="*/ 2 h 140"/>
                <a:gd name="T36" fmla="*/ 69 w 139"/>
                <a:gd name="T37" fmla="*/ 0 h 140"/>
                <a:gd name="T38" fmla="*/ 69 w 139"/>
                <a:gd name="T39" fmla="*/ 31 h 140"/>
                <a:gd name="T40" fmla="*/ 55 w 139"/>
                <a:gd name="T41" fmla="*/ 34 h 140"/>
                <a:gd name="T42" fmla="*/ 43 w 139"/>
                <a:gd name="T43" fmla="*/ 43 h 140"/>
                <a:gd name="T44" fmla="*/ 33 w 139"/>
                <a:gd name="T45" fmla="*/ 56 h 140"/>
                <a:gd name="T46" fmla="*/ 30 w 139"/>
                <a:gd name="T47" fmla="*/ 69 h 140"/>
                <a:gd name="T48" fmla="*/ 30 w 139"/>
                <a:gd name="T49" fmla="*/ 72 h 140"/>
                <a:gd name="T50" fmla="*/ 26 w 139"/>
                <a:gd name="T51" fmla="*/ 77 h 140"/>
                <a:gd name="T52" fmla="*/ 23 w 139"/>
                <a:gd name="T53" fmla="*/ 77 h 140"/>
                <a:gd name="T54" fmla="*/ 18 w 139"/>
                <a:gd name="T55" fmla="*/ 75 h 140"/>
                <a:gd name="T56" fmla="*/ 15 w 139"/>
                <a:gd name="T57" fmla="*/ 69 h 140"/>
                <a:gd name="T58" fmla="*/ 17 w 139"/>
                <a:gd name="T59" fmla="*/ 59 h 140"/>
                <a:gd name="T60" fmla="*/ 24 w 139"/>
                <a:gd name="T61" fmla="*/ 40 h 140"/>
                <a:gd name="T62" fmla="*/ 39 w 139"/>
                <a:gd name="T63" fmla="*/ 25 h 140"/>
                <a:gd name="T64" fmla="*/ 58 w 139"/>
                <a:gd name="T65" fmla="*/ 17 h 140"/>
                <a:gd name="T66" fmla="*/ 69 w 139"/>
                <a:gd name="T67" fmla="*/ 16 h 140"/>
                <a:gd name="T68" fmla="*/ 75 w 139"/>
                <a:gd name="T69" fmla="*/ 19 h 140"/>
                <a:gd name="T70" fmla="*/ 76 w 139"/>
                <a:gd name="T71" fmla="*/ 23 h 140"/>
                <a:gd name="T72" fmla="*/ 76 w 139"/>
                <a:gd name="T73" fmla="*/ 26 h 140"/>
                <a:gd name="T74" fmla="*/ 72 w 139"/>
                <a:gd name="T75" fmla="*/ 31 h 140"/>
                <a:gd name="T76" fmla="*/ 69 w 139"/>
                <a:gd name="T77" fmla="*/ 3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69" y="0"/>
                  </a:moveTo>
                  <a:lnTo>
                    <a:pt x="69" y="0"/>
                  </a:lnTo>
                  <a:lnTo>
                    <a:pt x="55" y="2"/>
                  </a:lnTo>
                  <a:lnTo>
                    <a:pt x="43" y="5"/>
                  </a:lnTo>
                  <a:lnTo>
                    <a:pt x="30" y="13"/>
                  </a:lnTo>
                  <a:lnTo>
                    <a:pt x="20" y="20"/>
                  </a:lnTo>
                  <a:lnTo>
                    <a:pt x="12" y="31"/>
                  </a:lnTo>
                  <a:lnTo>
                    <a:pt x="4" y="43"/>
                  </a:lnTo>
                  <a:lnTo>
                    <a:pt x="1" y="56"/>
                  </a:lnTo>
                  <a:lnTo>
                    <a:pt x="0" y="69"/>
                  </a:lnTo>
                  <a:lnTo>
                    <a:pt x="0" y="69"/>
                  </a:lnTo>
                  <a:lnTo>
                    <a:pt x="1" y="83"/>
                  </a:lnTo>
                  <a:lnTo>
                    <a:pt x="4" y="97"/>
                  </a:lnTo>
                  <a:lnTo>
                    <a:pt x="12" y="109"/>
                  </a:lnTo>
                  <a:lnTo>
                    <a:pt x="20" y="118"/>
                  </a:lnTo>
                  <a:lnTo>
                    <a:pt x="30" y="127"/>
                  </a:lnTo>
                  <a:lnTo>
                    <a:pt x="43" y="134"/>
                  </a:lnTo>
                  <a:lnTo>
                    <a:pt x="55" y="138"/>
                  </a:lnTo>
                  <a:lnTo>
                    <a:pt x="69" y="140"/>
                  </a:lnTo>
                  <a:lnTo>
                    <a:pt x="69" y="140"/>
                  </a:lnTo>
                  <a:lnTo>
                    <a:pt x="84" y="138"/>
                  </a:lnTo>
                  <a:lnTo>
                    <a:pt x="96" y="134"/>
                  </a:lnTo>
                  <a:lnTo>
                    <a:pt x="108" y="127"/>
                  </a:lnTo>
                  <a:lnTo>
                    <a:pt x="119" y="118"/>
                  </a:lnTo>
                  <a:lnTo>
                    <a:pt x="127" y="109"/>
                  </a:lnTo>
                  <a:lnTo>
                    <a:pt x="133" y="97"/>
                  </a:lnTo>
                  <a:lnTo>
                    <a:pt x="137" y="83"/>
                  </a:lnTo>
                  <a:lnTo>
                    <a:pt x="139" y="69"/>
                  </a:lnTo>
                  <a:lnTo>
                    <a:pt x="139" y="69"/>
                  </a:lnTo>
                  <a:lnTo>
                    <a:pt x="137" y="56"/>
                  </a:lnTo>
                  <a:lnTo>
                    <a:pt x="133" y="43"/>
                  </a:lnTo>
                  <a:lnTo>
                    <a:pt x="127" y="31"/>
                  </a:lnTo>
                  <a:lnTo>
                    <a:pt x="119" y="20"/>
                  </a:lnTo>
                  <a:lnTo>
                    <a:pt x="108" y="13"/>
                  </a:lnTo>
                  <a:lnTo>
                    <a:pt x="96" y="5"/>
                  </a:lnTo>
                  <a:lnTo>
                    <a:pt x="84" y="2"/>
                  </a:lnTo>
                  <a:lnTo>
                    <a:pt x="69" y="0"/>
                  </a:lnTo>
                  <a:lnTo>
                    <a:pt x="69" y="0"/>
                  </a:lnTo>
                  <a:close/>
                  <a:moveTo>
                    <a:pt x="69" y="31"/>
                  </a:moveTo>
                  <a:lnTo>
                    <a:pt x="69" y="31"/>
                  </a:lnTo>
                  <a:lnTo>
                    <a:pt x="61" y="33"/>
                  </a:lnTo>
                  <a:lnTo>
                    <a:pt x="55" y="34"/>
                  </a:lnTo>
                  <a:lnTo>
                    <a:pt x="47" y="39"/>
                  </a:lnTo>
                  <a:lnTo>
                    <a:pt x="43" y="43"/>
                  </a:lnTo>
                  <a:lnTo>
                    <a:pt x="38" y="48"/>
                  </a:lnTo>
                  <a:lnTo>
                    <a:pt x="33" y="56"/>
                  </a:lnTo>
                  <a:lnTo>
                    <a:pt x="32" y="62"/>
                  </a:lnTo>
                  <a:lnTo>
                    <a:pt x="30" y="69"/>
                  </a:lnTo>
                  <a:lnTo>
                    <a:pt x="30" y="69"/>
                  </a:lnTo>
                  <a:lnTo>
                    <a:pt x="30" y="72"/>
                  </a:lnTo>
                  <a:lnTo>
                    <a:pt x="29" y="75"/>
                  </a:lnTo>
                  <a:lnTo>
                    <a:pt x="26" y="77"/>
                  </a:lnTo>
                  <a:lnTo>
                    <a:pt x="23" y="77"/>
                  </a:lnTo>
                  <a:lnTo>
                    <a:pt x="23" y="77"/>
                  </a:lnTo>
                  <a:lnTo>
                    <a:pt x="20" y="77"/>
                  </a:lnTo>
                  <a:lnTo>
                    <a:pt x="18" y="75"/>
                  </a:lnTo>
                  <a:lnTo>
                    <a:pt x="17" y="72"/>
                  </a:lnTo>
                  <a:lnTo>
                    <a:pt x="15" y="69"/>
                  </a:lnTo>
                  <a:lnTo>
                    <a:pt x="15" y="69"/>
                  </a:lnTo>
                  <a:lnTo>
                    <a:pt x="17" y="59"/>
                  </a:lnTo>
                  <a:lnTo>
                    <a:pt x="20" y="49"/>
                  </a:lnTo>
                  <a:lnTo>
                    <a:pt x="24" y="40"/>
                  </a:lnTo>
                  <a:lnTo>
                    <a:pt x="32" y="33"/>
                  </a:lnTo>
                  <a:lnTo>
                    <a:pt x="39" y="25"/>
                  </a:lnTo>
                  <a:lnTo>
                    <a:pt x="49" y="20"/>
                  </a:lnTo>
                  <a:lnTo>
                    <a:pt x="58" y="17"/>
                  </a:lnTo>
                  <a:lnTo>
                    <a:pt x="69" y="16"/>
                  </a:lnTo>
                  <a:lnTo>
                    <a:pt x="69" y="16"/>
                  </a:lnTo>
                  <a:lnTo>
                    <a:pt x="72" y="17"/>
                  </a:lnTo>
                  <a:lnTo>
                    <a:pt x="75" y="19"/>
                  </a:lnTo>
                  <a:lnTo>
                    <a:pt x="76" y="20"/>
                  </a:lnTo>
                  <a:lnTo>
                    <a:pt x="76" y="23"/>
                  </a:lnTo>
                  <a:lnTo>
                    <a:pt x="76" y="23"/>
                  </a:lnTo>
                  <a:lnTo>
                    <a:pt x="76" y="26"/>
                  </a:lnTo>
                  <a:lnTo>
                    <a:pt x="75" y="30"/>
                  </a:lnTo>
                  <a:lnTo>
                    <a:pt x="72" y="31"/>
                  </a:lnTo>
                  <a:lnTo>
                    <a:pt x="69" y="31"/>
                  </a:lnTo>
                  <a:lnTo>
                    <a:pt x="69" y="31"/>
                  </a:lnTo>
                  <a:close/>
                </a:path>
              </a:pathLst>
            </a:custGeom>
            <a:grpFill/>
            <a:ln>
              <a:noFill/>
            </a:ln>
          </p:spPr>
          <p:txBody>
            <a:bodyPr vert="horz" wrap="square" lIns="78191" tIns="39095" rIns="78191" bIns="39095" numCol="1" anchor="t" anchorCtr="0" compatLnSpc="1">
              <a:prstTxWarp prst="textNoShape">
                <a:avLst/>
              </a:prstTxWarp>
            </a:bodyPr>
            <a:lstStyle/>
            <a:p>
              <a:endParaRPr lang="en-GB" sz="1539"/>
            </a:p>
          </p:txBody>
        </p:sp>
      </p:grpSp>
      <p:grpSp>
        <p:nvGrpSpPr>
          <p:cNvPr id="17" name="Group 16"/>
          <p:cNvGrpSpPr/>
          <p:nvPr/>
        </p:nvGrpSpPr>
        <p:grpSpPr>
          <a:xfrm>
            <a:off x="523219" y="3968629"/>
            <a:ext cx="522631" cy="523988"/>
            <a:chOff x="1443494" y="3480627"/>
            <a:chExt cx="611188" cy="612775"/>
          </a:xfrm>
          <a:solidFill>
            <a:schemeClr val="accent5"/>
          </a:solidFill>
        </p:grpSpPr>
        <p:sp>
          <p:nvSpPr>
            <p:cNvPr id="18" name="Freeform 3205"/>
            <p:cNvSpPr>
              <a:spLocks/>
            </p:cNvSpPr>
            <p:nvPr/>
          </p:nvSpPr>
          <p:spPr bwMode="auto">
            <a:xfrm>
              <a:off x="1641932" y="3682240"/>
              <a:ext cx="98425" cy="163513"/>
            </a:xfrm>
            <a:custGeom>
              <a:avLst/>
              <a:gdLst>
                <a:gd name="T0" fmla="*/ 62 w 62"/>
                <a:gd name="T1" fmla="*/ 23 h 103"/>
                <a:gd name="T2" fmla="*/ 0 w 62"/>
                <a:gd name="T3" fmla="*/ 0 h 103"/>
                <a:gd name="T4" fmla="*/ 0 w 62"/>
                <a:gd name="T5" fmla="*/ 80 h 103"/>
                <a:gd name="T6" fmla="*/ 62 w 62"/>
                <a:gd name="T7" fmla="*/ 103 h 103"/>
                <a:gd name="T8" fmla="*/ 62 w 62"/>
                <a:gd name="T9" fmla="*/ 23 h 103"/>
              </a:gdLst>
              <a:ahLst/>
              <a:cxnLst>
                <a:cxn ang="0">
                  <a:pos x="T0" y="T1"/>
                </a:cxn>
                <a:cxn ang="0">
                  <a:pos x="T2" y="T3"/>
                </a:cxn>
                <a:cxn ang="0">
                  <a:pos x="T4" y="T5"/>
                </a:cxn>
                <a:cxn ang="0">
                  <a:pos x="T6" y="T7"/>
                </a:cxn>
                <a:cxn ang="0">
                  <a:pos x="T8" y="T9"/>
                </a:cxn>
              </a:cxnLst>
              <a:rect l="0" t="0" r="r" b="b"/>
              <a:pathLst>
                <a:path w="62" h="103">
                  <a:moveTo>
                    <a:pt x="62" y="23"/>
                  </a:moveTo>
                  <a:lnTo>
                    <a:pt x="0" y="0"/>
                  </a:lnTo>
                  <a:lnTo>
                    <a:pt x="0" y="80"/>
                  </a:lnTo>
                  <a:lnTo>
                    <a:pt x="62" y="103"/>
                  </a:lnTo>
                  <a:lnTo>
                    <a:pt x="62" y="23"/>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19" name="Freeform 3206"/>
            <p:cNvSpPr>
              <a:spLocks/>
            </p:cNvSpPr>
            <p:nvPr/>
          </p:nvSpPr>
          <p:spPr bwMode="auto">
            <a:xfrm>
              <a:off x="1759407" y="3682240"/>
              <a:ext cx="96838" cy="163513"/>
            </a:xfrm>
            <a:custGeom>
              <a:avLst/>
              <a:gdLst>
                <a:gd name="T0" fmla="*/ 0 w 61"/>
                <a:gd name="T1" fmla="*/ 103 h 103"/>
                <a:gd name="T2" fmla="*/ 61 w 61"/>
                <a:gd name="T3" fmla="*/ 80 h 103"/>
                <a:gd name="T4" fmla="*/ 61 w 61"/>
                <a:gd name="T5" fmla="*/ 0 h 103"/>
                <a:gd name="T6" fmla="*/ 0 w 61"/>
                <a:gd name="T7" fmla="*/ 23 h 103"/>
                <a:gd name="T8" fmla="*/ 0 w 61"/>
                <a:gd name="T9" fmla="*/ 103 h 103"/>
              </a:gdLst>
              <a:ahLst/>
              <a:cxnLst>
                <a:cxn ang="0">
                  <a:pos x="T0" y="T1"/>
                </a:cxn>
                <a:cxn ang="0">
                  <a:pos x="T2" y="T3"/>
                </a:cxn>
                <a:cxn ang="0">
                  <a:pos x="T4" y="T5"/>
                </a:cxn>
                <a:cxn ang="0">
                  <a:pos x="T6" y="T7"/>
                </a:cxn>
                <a:cxn ang="0">
                  <a:pos x="T8" y="T9"/>
                </a:cxn>
              </a:cxnLst>
              <a:rect l="0" t="0" r="r" b="b"/>
              <a:pathLst>
                <a:path w="61" h="103">
                  <a:moveTo>
                    <a:pt x="0" y="103"/>
                  </a:moveTo>
                  <a:lnTo>
                    <a:pt x="61" y="80"/>
                  </a:lnTo>
                  <a:lnTo>
                    <a:pt x="61" y="0"/>
                  </a:lnTo>
                  <a:lnTo>
                    <a:pt x="0" y="23"/>
                  </a:lnTo>
                  <a:lnTo>
                    <a:pt x="0" y="103"/>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sp>
          <p:nvSpPr>
            <p:cNvPr id="20" name="Freeform 3207"/>
            <p:cNvSpPr>
              <a:spLocks noEditPoints="1"/>
            </p:cNvSpPr>
            <p:nvPr/>
          </p:nvSpPr>
          <p:spPr bwMode="auto">
            <a:xfrm>
              <a:off x="1443494" y="3480627"/>
              <a:ext cx="611188" cy="612775"/>
            </a:xfrm>
            <a:custGeom>
              <a:avLst/>
              <a:gdLst>
                <a:gd name="T0" fmla="*/ 154 w 385"/>
                <a:gd name="T1" fmla="*/ 5 h 386"/>
                <a:gd name="T2" fmla="*/ 86 w 385"/>
                <a:gd name="T3" fmla="*/ 34 h 386"/>
                <a:gd name="T4" fmla="*/ 34 w 385"/>
                <a:gd name="T5" fmla="*/ 86 h 386"/>
                <a:gd name="T6" fmla="*/ 5 w 385"/>
                <a:gd name="T7" fmla="*/ 155 h 386"/>
                <a:gd name="T8" fmla="*/ 1 w 385"/>
                <a:gd name="T9" fmla="*/ 213 h 386"/>
                <a:gd name="T10" fmla="*/ 23 w 385"/>
                <a:gd name="T11" fmla="*/ 285 h 386"/>
                <a:gd name="T12" fmla="*/ 70 w 385"/>
                <a:gd name="T13" fmla="*/ 342 h 386"/>
                <a:gd name="T14" fmla="*/ 136 w 385"/>
                <a:gd name="T15" fmla="*/ 377 h 386"/>
                <a:gd name="T16" fmla="*/ 193 w 385"/>
                <a:gd name="T17" fmla="*/ 386 h 386"/>
                <a:gd name="T18" fmla="*/ 268 w 385"/>
                <a:gd name="T19" fmla="*/ 371 h 386"/>
                <a:gd name="T20" fmla="*/ 329 w 385"/>
                <a:gd name="T21" fmla="*/ 329 h 386"/>
                <a:gd name="T22" fmla="*/ 370 w 385"/>
                <a:gd name="T23" fmla="*/ 268 h 386"/>
                <a:gd name="T24" fmla="*/ 385 w 385"/>
                <a:gd name="T25" fmla="*/ 193 h 386"/>
                <a:gd name="T26" fmla="*/ 376 w 385"/>
                <a:gd name="T27" fmla="*/ 137 h 386"/>
                <a:gd name="T28" fmla="*/ 341 w 385"/>
                <a:gd name="T29" fmla="*/ 71 h 386"/>
                <a:gd name="T30" fmla="*/ 285 w 385"/>
                <a:gd name="T31" fmla="*/ 23 h 386"/>
                <a:gd name="T32" fmla="*/ 213 w 385"/>
                <a:gd name="T33" fmla="*/ 2 h 386"/>
                <a:gd name="T34" fmla="*/ 193 w 385"/>
                <a:gd name="T35" fmla="*/ 37 h 386"/>
                <a:gd name="T36" fmla="*/ 211 w 385"/>
                <a:gd name="T37" fmla="*/ 45 h 386"/>
                <a:gd name="T38" fmla="*/ 219 w 385"/>
                <a:gd name="T39" fmla="*/ 65 h 386"/>
                <a:gd name="T40" fmla="*/ 214 w 385"/>
                <a:gd name="T41" fmla="*/ 78 h 386"/>
                <a:gd name="T42" fmla="*/ 197 w 385"/>
                <a:gd name="T43" fmla="*/ 91 h 386"/>
                <a:gd name="T44" fmla="*/ 182 w 385"/>
                <a:gd name="T45" fmla="*/ 89 h 386"/>
                <a:gd name="T46" fmla="*/ 168 w 385"/>
                <a:gd name="T47" fmla="*/ 74 h 386"/>
                <a:gd name="T48" fmla="*/ 167 w 385"/>
                <a:gd name="T49" fmla="*/ 58 h 386"/>
                <a:gd name="T50" fmla="*/ 177 w 385"/>
                <a:gd name="T51" fmla="*/ 42 h 386"/>
                <a:gd name="T52" fmla="*/ 193 w 385"/>
                <a:gd name="T53" fmla="*/ 37 h 386"/>
                <a:gd name="T54" fmla="*/ 272 w 385"/>
                <a:gd name="T55" fmla="*/ 211 h 386"/>
                <a:gd name="T56" fmla="*/ 229 w 385"/>
                <a:gd name="T57" fmla="*/ 233 h 386"/>
                <a:gd name="T58" fmla="*/ 228 w 385"/>
                <a:gd name="T59" fmla="*/ 340 h 386"/>
                <a:gd name="T60" fmla="*/ 214 w 385"/>
                <a:gd name="T61" fmla="*/ 349 h 386"/>
                <a:gd name="T62" fmla="*/ 199 w 385"/>
                <a:gd name="T63" fmla="*/ 334 h 386"/>
                <a:gd name="T64" fmla="*/ 194 w 385"/>
                <a:gd name="T65" fmla="*/ 245 h 386"/>
                <a:gd name="T66" fmla="*/ 187 w 385"/>
                <a:gd name="T67" fmla="*/ 244 h 386"/>
                <a:gd name="T68" fmla="*/ 182 w 385"/>
                <a:gd name="T69" fmla="*/ 345 h 386"/>
                <a:gd name="T70" fmla="*/ 165 w 385"/>
                <a:gd name="T71" fmla="*/ 348 h 386"/>
                <a:gd name="T72" fmla="*/ 156 w 385"/>
                <a:gd name="T73" fmla="*/ 233 h 386"/>
                <a:gd name="T74" fmla="*/ 112 w 385"/>
                <a:gd name="T75" fmla="*/ 211 h 386"/>
                <a:gd name="T76" fmla="*/ 112 w 385"/>
                <a:gd name="T77" fmla="*/ 187 h 386"/>
                <a:gd name="T78" fmla="*/ 99 w 385"/>
                <a:gd name="T79" fmla="*/ 175 h 386"/>
                <a:gd name="T80" fmla="*/ 107 w 385"/>
                <a:gd name="T81" fmla="*/ 163 h 386"/>
                <a:gd name="T82" fmla="*/ 112 w 385"/>
                <a:gd name="T83" fmla="*/ 118 h 386"/>
                <a:gd name="T84" fmla="*/ 115 w 385"/>
                <a:gd name="T85" fmla="*/ 112 h 386"/>
                <a:gd name="T86" fmla="*/ 133 w 385"/>
                <a:gd name="T87" fmla="*/ 117 h 386"/>
                <a:gd name="T88" fmla="*/ 164 w 385"/>
                <a:gd name="T89" fmla="*/ 97 h 386"/>
                <a:gd name="T90" fmla="*/ 239 w 385"/>
                <a:gd name="T91" fmla="*/ 103 h 386"/>
                <a:gd name="T92" fmla="*/ 263 w 385"/>
                <a:gd name="T93" fmla="*/ 112 h 386"/>
                <a:gd name="T94" fmla="*/ 272 w 385"/>
                <a:gd name="T95" fmla="*/ 115 h 386"/>
                <a:gd name="T96" fmla="*/ 272 w 385"/>
                <a:gd name="T97" fmla="*/ 161 h 386"/>
                <a:gd name="T98" fmla="*/ 285 w 385"/>
                <a:gd name="T99" fmla="*/ 169 h 386"/>
                <a:gd name="T100" fmla="*/ 281 w 385"/>
                <a:gd name="T101" fmla="*/ 18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 h="386">
                  <a:moveTo>
                    <a:pt x="193" y="0"/>
                  </a:moveTo>
                  <a:lnTo>
                    <a:pt x="193" y="0"/>
                  </a:lnTo>
                  <a:lnTo>
                    <a:pt x="173" y="2"/>
                  </a:lnTo>
                  <a:lnTo>
                    <a:pt x="154" y="5"/>
                  </a:lnTo>
                  <a:lnTo>
                    <a:pt x="136" y="10"/>
                  </a:lnTo>
                  <a:lnTo>
                    <a:pt x="118" y="16"/>
                  </a:lnTo>
                  <a:lnTo>
                    <a:pt x="101" y="23"/>
                  </a:lnTo>
                  <a:lnTo>
                    <a:pt x="86" y="34"/>
                  </a:lnTo>
                  <a:lnTo>
                    <a:pt x="70" y="45"/>
                  </a:lnTo>
                  <a:lnTo>
                    <a:pt x="57" y="57"/>
                  </a:lnTo>
                  <a:lnTo>
                    <a:pt x="44" y="71"/>
                  </a:lnTo>
                  <a:lnTo>
                    <a:pt x="34" y="86"/>
                  </a:lnTo>
                  <a:lnTo>
                    <a:pt x="23" y="101"/>
                  </a:lnTo>
                  <a:lnTo>
                    <a:pt x="15" y="118"/>
                  </a:lnTo>
                  <a:lnTo>
                    <a:pt x="9" y="137"/>
                  </a:lnTo>
                  <a:lnTo>
                    <a:pt x="5" y="155"/>
                  </a:lnTo>
                  <a:lnTo>
                    <a:pt x="1" y="173"/>
                  </a:lnTo>
                  <a:lnTo>
                    <a:pt x="0" y="193"/>
                  </a:lnTo>
                  <a:lnTo>
                    <a:pt x="0" y="193"/>
                  </a:lnTo>
                  <a:lnTo>
                    <a:pt x="1" y="213"/>
                  </a:lnTo>
                  <a:lnTo>
                    <a:pt x="5" y="231"/>
                  </a:lnTo>
                  <a:lnTo>
                    <a:pt x="9" y="250"/>
                  </a:lnTo>
                  <a:lnTo>
                    <a:pt x="15" y="268"/>
                  </a:lnTo>
                  <a:lnTo>
                    <a:pt x="23" y="285"/>
                  </a:lnTo>
                  <a:lnTo>
                    <a:pt x="34" y="300"/>
                  </a:lnTo>
                  <a:lnTo>
                    <a:pt x="44" y="316"/>
                  </a:lnTo>
                  <a:lnTo>
                    <a:pt x="57" y="329"/>
                  </a:lnTo>
                  <a:lnTo>
                    <a:pt x="70" y="342"/>
                  </a:lnTo>
                  <a:lnTo>
                    <a:pt x="86" y="352"/>
                  </a:lnTo>
                  <a:lnTo>
                    <a:pt x="101" y="363"/>
                  </a:lnTo>
                  <a:lnTo>
                    <a:pt x="118" y="371"/>
                  </a:lnTo>
                  <a:lnTo>
                    <a:pt x="136" y="377"/>
                  </a:lnTo>
                  <a:lnTo>
                    <a:pt x="154" y="381"/>
                  </a:lnTo>
                  <a:lnTo>
                    <a:pt x="173" y="384"/>
                  </a:lnTo>
                  <a:lnTo>
                    <a:pt x="193" y="386"/>
                  </a:lnTo>
                  <a:lnTo>
                    <a:pt x="193" y="386"/>
                  </a:lnTo>
                  <a:lnTo>
                    <a:pt x="213" y="384"/>
                  </a:lnTo>
                  <a:lnTo>
                    <a:pt x="231" y="381"/>
                  </a:lnTo>
                  <a:lnTo>
                    <a:pt x="249" y="377"/>
                  </a:lnTo>
                  <a:lnTo>
                    <a:pt x="268" y="371"/>
                  </a:lnTo>
                  <a:lnTo>
                    <a:pt x="285" y="363"/>
                  </a:lnTo>
                  <a:lnTo>
                    <a:pt x="300" y="352"/>
                  </a:lnTo>
                  <a:lnTo>
                    <a:pt x="315" y="342"/>
                  </a:lnTo>
                  <a:lnTo>
                    <a:pt x="329" y="329"/>
                  </a:lnTo>
                  <a:lnTo>
                    <a:pt x="341" y="316"/>
                  </a:lnTo>
                  <a:lnTo>
                    <a:pt x="352" y="300"/>
                  </a:lnTo>
                  <a:lnTo>
                    <a:pt x="363" y="285"/>
                  </a:lnTo>
                  <a:lnTo>
                    <a:pt x="370" y="268"/>
                  </a:lnTo>
                  <a:lnTo>
                    <a:pt x="376" y="250"/>
                  </a:lnTo>
                  <a:lnTo>
                    <a:pt x="381" y="231"/>
                  </a:lnTo>
                  <a:lnTo>
                    <a:pt x="384" y="213"/>
                  </a:lnTo>
                  <a:lnTo>
                    <a:pt x="385" y="193"/>
                  </a:lnTo>
                  <a:lnTo>
                    <a:pt x="385" y="193"/>
                  </a:lnTo>
                  <a:lnTo>
                    <a:pt x="384" y="173"/>
                  </a:lnTo>
                  <a:lnTo>
                    <a:pt x="381" y="155"/>
                  </a:lnTo>
                  <a:lnTo>
                    <a:pt x="376" y="137"/>
                  </a:lnTo>
                  <a:lnTo>
                    <a:pt x="370" y="118"/>
                  </a:lnTo>
                  <a:lnTo>
                    <a:pt x="363" y="101"/>
                  </a:lnTo>
                  <a:lnTo>
                    <a:pt x="352" y="86"/>
                  </a:lnTo>
                  <a:lnTo>
                    <a:pt x="341" y="71"/>
                  </a:lnTo>
                  <a:lnTo>
                    <a:pt x="329" y="57"/>
                  </a:lnTo>
                  <a:lnTo>
                    <a:pt x="315" y="45"/>
                  </a:lnTo>
                  <a:lnTo>
                    <a:pt x="300" y="34"/>
                  </a:lnTo>
                  <a:lnTo>
                    <a:pt x="285" y="23"/>
                  </a:lnTo>
                  <a:lnTo>
                    <a:pt x="268" y="16"/>
                  </a:lnTo>
                  <a:lnTo>
                    <a:pt x="249" y="10"/>
                  </a:lnTo>
                  <a:lnTo>
                    <a:pt x="231" y="5"/>
                  </a:lnTo>
                  <a:lnTo>
                    <a:pt x="213" y="2"/>
                  </a:lnTo>
                  <a:lnTo>
                    <a:pt x="193" y="0"/>
                  </a:lnTo>
                  <a:lnTo>
                    <a:pt x="193" y="0"/>
                  </a:lnTo>
                  <a:close/>
                  <a:moveTo>
                    <a:pt x="193" y="37"/>
                  </a:moveTo>
                  <a:lnTo>
                    <a:pt x="193" y="37"/>
                  </a:lnTo>
                  <a:lnTo>
                    <a:pt x="197" y="39"/>
                  </a:lnTo>
                  <a:lnTo>
                    <a:pt x="203" y="40"/>
                  </a:lnTo>
                  <a:lnTo>
                    <a:pt x="208" y="42"/>
                  </a:lnTo>
                  <a:lnTo>
                    <a:pt x="211" y="45"/>
                  </a:lnTo>
                  <a:lnTo>
                    <a:pt x="214" y="49"/>
                  </a:lnTo>
                  <a:lnTo>
                    <a:pt x="217" y="54"/>
                  </a:lnTo>
                  <a:lnTo>
                    <a:pt x="219" y="58"/>
                  </a:lnTo>
                  <a:lnTo>
                    <a:pt x="219" y="65"/>
                  </a:lnTo>
                  <a:lnTo>
                    <a:pt x="219" y="65"/>
                  </a:lnTo>
                  <a:lnTo>
                    <a:pt x="219" y="69"/>
                  </a:lnTo>
                  <a:lnTo>
                    <a:pt x="217" y="74"/>
                  </a:lnTo>
                  <a:lnTo>
                    <a:pt x="214" y="78"/>
                  </a:lnTo>
                  <a:lnTo>
                    <a:pt x="211" y="83"/>
                  </a:lnTo>
                  <a:lnTo>
                    <a:pt x="208" y="86"/>
                  </a:lnTo>
                  <a:lnTo>
                    <a:pt x="203" y="89"/>
                  </a:lnTo>
                  <a:lnTo>
                    <a:pt x="197" y="91"/>
                  </a:lnTo>
                  <a:lnTo>
                    <a:pt x="193" y="91"/>
                  </a:lnTo>
                  <a:lnTo>
                    <a:pt x="193" y="91"/>
                  </a:lnTo>
                  <a:lnTo>
                    <a:pt x="187" y="91"/>
                  </a:lnTo>
                  <a:lnTo>
                    <a:pt x="182" y="89"/>
                  </a:lnTo>
                  <a:lnTo>
                    <a:pt x="177" y="86"/>
                  </a:lnTo>
                  <a:lnTo>
                    <a:pt x="174" y="83"/>
                  </a:lnTo>
                  <a:lnTo>
                    <a:pt x="171" y="78"/>
                  </a:lnTo>
                  <a:lnTo>
                    <a:pt x="168" y="74"/>
                  </a:lnTo>
                  <a:lnTo>
                    <a:pt x="167" y="69"/>
                  </a:lnTo>
                  <a:lnTo>
                    <a:pt x="167" y="65"/>
                  </a:lnTo>
                  <a:lnTo>
                    <a:pt x="167" y="65"/>
                  </a:lnTo>
                  <a:lnTo>
                    <a:pt x="167" y="58"/>
                  </a:lnTo>
                  <a:lnTo>
                    <a:pt x="168" y="54"/>
                  </a:lnTo>
                  <a:lnTo>
                    <a:pt x="171" y="49"/>
                  </a:lnTo>
                  <a:lnTo>
                    <a:pt x="174" y="45"/>
                  </a:lnTo>
                  <a:lnTo>
                    <a:pt x="177" y="42"/>
                  </a:lnTo>
                  <a:lnTo>
                    <a:pt x="182" y="40"/>
                  </a:lnTo>
                  <a:lnTo>
                    <a:pt x="187" y="39"/>
                  </a:lnTo>
                  <a:lnTo>
                    <a:pt x="193" y="37"/>
                  </a:lnTo>
                  <a:lnTo>
                    <a:pt x="193" y="37"/>
                  </a:lnTo>
                  <a:close/>
                  <a:moveTo>
                    <a:pt x="272" y="187"/>
                  </a:moveTo>
                  <a:lnTo>
                    <a:pt x="272" y="187"/>
                  </a:lnTo>
                  <a:lnTo>
                    <a:pt x="272" y="187"/>
                  </a:lnTo>
                  <a:lnTo>
                    <a:pt x="272" y="211"/>
                  </a:lnTo>
                  <a:lnTo>
                    <a:pt x="272" y="211"/>
                  </a:lnTo>
                  <a:lnTo>
                    <a:pt x="272" y="216"/>
                  </a:lnTo>
                  <a:lnTo>
                    <a:pt x="269" y="218"/>
                  </a:lnTo>
                  <a:lnTo>
                    <a:pt x="229" y="233"/>
                  </a:lnTo>
                  <a:lnTo>
                    <a:pt x="229" y="244"/>
                  </a:lnTo>
                  <a:lnTo>
                    <a:pt x="229" y="334"/>
                  </a:lnTo>
                  <a:lnTo>
                    <a:pt x="229" y="334"/>
                  </a:lnTo>
                  <a:lnTo>
                    <a:pt x="228" y="340"/>
                  </a:lnTo>
                  <a:lnTo>
                    <a:pt x="225" y="345"/>
                  </a:lnTo>
                  <a:lnTo>
                    <a:pt x="220" y="348"/>
                  </a:lnTo>
                  <a:lnTo>
                    <a:pt x="214" y="349"/>
                  </a:lnTo>
                  <a:lnTo>
                    <a:pt x="214" y="349"/>
                  </a:lnTo>
                  <a:lnTo>
                    <a:pt x="208" y="348"/>
                  </a:lnTo>
                  <a:lnTo>
                    <a:pt x="203" y="345"/>
                  </a:lnTo>
                  <a:lnTo>
                    <a:pt x="200" y="340"/>
                  </a:lnTo>
                  <a:lnTo>
                    <a:pt x="199" y="334"/>
                  </a:lnTo>
                  <a:lnTo>
                    <a:pt x="199" y="244"/>
                  </a:lnTo>
                  <a:lnTo>
                    <a:pt x="199" y="244"/>
                  </a:lnTo>
                  <a:lnTo>
                    <a:pt x="194" y="245"/>
                  </a:lnTo>
                  <a:lnTo>
                    <a:pt x="194" y="245"/>
                  </a:lnTo>
                  <a:lnTo>
                    <a:pt x="193" y="247"/>
                  </a:lnTo>
                  <a:lnTo>
                    <a:pt x="193" y="247"/>
                  </a:lnTo>
                  <a:lnTo>
                    <a:pt x="190" y="245"/>
                  </a:lnTo>
                  <a:lnTo>
                    <a:pt x="187" y="244"/>
                  </a:lnTo>
                  <a:lnTo>
                    <a:pt x="187" y="334"/>
                  </a:lnTo>
                  <a:lnTo>
                    <a:pt x="187" y="334"/>
                  </a:lnTo>
                  <a:lnTo>
                    <a:pt x="185" y="340"/>
                  </a:lnTo>
                  <a:lnTo>
                    <a:pt x="182" y="345"/>
                  </a:lnTo>
                  <a:lnTo>
                    <a:pt x="177" y="348"/>
                  </a:lnTo>
                  <a:lnTo>
                    <a:pt x="171" y="349"/>
                  </a:lnTo>
                  <a:lnTo>
                    <a:pt x="171" y="349"/>
                  </a:lnTo>
                  <a:lnTo>
                    <a:pt x="165" y="348"/>
                  </a:lnTo>
                  <a:lnTo>
                    <a:pt x="161" y="345"/>
                  </a:lnTo>
                  <a:lnTo>
                    <a:pt x="158" y="340"/>
                  </a:lnTo>
                  <a:lnTo>
                    <a:pt x="156" y="334"/>
                  </a:lnTo>
                  <a:lnTo>
                    <a:pt x="156" y="233"/>
                  </a:lnTo>
                  <a:lnTo>
                    <a:pt x="116" y="218"/>
                  </a:lnTo>
                  <a:lnTo>
                    <a:pt x="116" y="218"/>
                  </a:lnTo>
                  <a:lnTo>
                    <a:pt x="113" y="216"/>
                  </a:lnTo>
                  <a:lnTo>
                    <a:pt x="112" y="211"/>
                  </a:lnTo>
                  <a:lnTo>
                    <a:pt x="112" y="187"/>
                  </a:lnTo>
                  <a:lnTo>
                    <a:pt x="112" y="187"/>
                  </a:lnTo>
                  <a:lnTo>
                    <a:pt x="112" y="187"/>
                  </a:lnTo>
                  <a:lnTo>
                    <a:pt x="112" y="187"/>
                  </a:lnTo>
                  <a:lnTo>
                    <a:pt x="107" y="185"/>
                  </a:lnTo>
                  <a:lnTo>
                    <a:pt x="102" y="184"/>
                  </a:lnTo>
                  <a:lnTo>
                    <a:pt x="101" y="179"/>
                  </a:lnTo>
                  <a:lnTo>
                    <a:pt x="99" y="175"/>
                  </a:lnTo>
                  <a:lnTo>
                    <a:pt x="99" y="175"/>
                  </a:lnTo>
                  <a:lnTo>
                    <a:pt x="101" y="169"/>
                  </a:lnTo>
                  <a:lnTo>
                    <a:pt x="102" y="166"/>
                  </a:lnTo>
                  <a:lnTo>
                    <a:pt x="107" y="163"/>
                  </a:lnTo>
                  <a:lnTo>
                    <a:pt x="112" y="161"/>
                  </a:lnTo>
                  <a:lnTo>
                    <a:pt x="112" y="161"/>
                  </a:lnTo>
                  <a:lnTo>
                    <a:pt x="112" y="161"/>
                  </a:lnTo>
                  <a:lnTo>
                    <a:pt x="112" y="118"/>
                  </a:lnTo>
                  <a:lnTo>
                    <a:pt x="112" y="118"/>
                  </a:lnTo>
                  <a:lnTo>
                    <a:pt x="113" y="115"/>
                  </a:lnTo>
                  <a:lnTo>
                    <a:pt x="115" y="112"/>
                  </a:lnTo>
                  <a:lnTo>
                    <a:pt x="115" y="112"/>
                  </a:lnTo>
                  <a:lnTo>
                    <a:pt x="118" y="111"/>
                  </a:lnTo>
                  <a:lnTo>
                    <a:pt x="121" y="112"/>
                  </a:lnTo>
                  <a:lnTo>
                    <a:pt x="133" y="117"/>
                  </a:lnTo>
                  <a:lnTo>
                    <a:pt x="133" y="117"/>
                  </a:lnTo>
                  <a:lnTo>
                    <a:pt x="139" y="107"/>
                  </a:lnTo>
                  <a:lnTo>
                    <a:pt x="145" y="101"/>
                  </a:lnTo>
                  <a:lnTo>
                    <a:pt x="154" y="98"/>
                  </a:lnTo>
                  <a:lnTo>
                    <a:pt x="164" y="97"/>
                  </a:lnTo>
                  <a:lnTo>
                    <a:pt x="220" y="97"/>
                  </a:lnTo>
                  <a:lnTo>
                    <a:pt x="220" y="97"/>
                  </a:lnTo>
                  <a:lnTo>
                    <a:pt x="231" y="98"/>
                  </a:lnTo>
                  <a:lnTo>
                    <a:pt x="239" y="103"/>
                  </a:lnTo>
                  <a:lnTo>
                    <a:pt x="246" y="109"/>
                  </a:lnTo>
                  <a:lnTo>
                    <a:pt x="251" y="117"/>
                  </a:lnTo>
                  <a:lnTo>
                    <a:pt x="263" y="112"/>
                  </a:lnTo>
                  <a:lnTo>
                    <a:pt x="263" y="112"/>
                  </a:lnTo>
                  <a:lnTo>
                    <a:pt x="268" y="111"/>
                  </a:lnTo>
                  <a:lnTo>
                    <a:pt x="269" y="112"/>
                  </a:lnTo>
                  <a:lnTo>
                    <a:pt x="269" y="112"/>
                  </a:lnTo>
                  <a:lnTo>
                    <a:pt x="272" y="115"/>
                  </a:lnTo>
                  <a:lnTo>
                    <a:pt x="272" y="118"/>
                  </a:lnTo>
                  <a:lnTo>
                    <a:pt x="272" y="161"/>
                  </a:lnTo>
                  <a:lnTo>
                    <a:pt x="272" y="161"/>
                  </a:lnTo>
                  <a:lnTo>
                    <a:pt x="272" y="161"/>
                  </a:lnTo>
                  <a:lnTo>
                    <a:pt x="272" y="161"/>
                  </a:lnTo>
                  <a:lnTo>
                    <a:pt x="278" y="163"/>
                  </a:lnTo>
                  <a:lnTo>
                    <a:pt x="281" y="166"/>
                  </a:lnTo>
                  <a:lnTo>
                    <a:pt x="285" y="169"/>
                  </a:lnTo>
                  <a:lnTo>
                    <a:pt x="286" y="175"/>
                  </a:lnTo>
                  <a:lnTo>
                    <a:pt x="286" y="175"/>
                  </a:lnTo>
                  <a:lnTo>
                    <a:pt x="285" y="179"/>
                  </a:lnTo>
                  <a:lnTo>
                    <a:pt x="281" y="184"/>
                  </a:lnTo>
                  <a:lnTo>
                    <a:pt x="278" y="185"/>
                  </a:lnTo>
                  <a:lnTo>
                    <a:pt x="272" y="187"/>
                  </a:lnTo>
                  <a:lnTo>
                    <a:pt x="272" y="187"/>
                  </a:lnTo>
                  <a:close/>
                </a:path>
              </a:pathLst>
            </a:custGeom>
            <a:grpFill/>
            <a:ln>
              <a:noFill/>
            </a:ln>
            <a:extLst/>
          </p:spPr>
          <p:txBody>
            <a:bodyPr vert="horz" wrap="square" lIns="78191" tIns="39095" rIns="78191" bIns="39095" numCol="1" anchor="t" anchorCtr="0" compatLnSpc="1">
              <a:prstTxWarp prst="textNoShape">
                <a:avLst/>
              </a:prstTxWarp>
            </a:bodyPr>
            <a:lstStyle/>
            <a:p>
              <a:endParaRPr lang="en-GB" sz="1539"/>
            </a:p>
          </p:txBody>
        </p:sp>
      </p:grpSp>
      <p:sp>
        <p:nvSpPr>
          <p:cNvPr id="21" name="Slide Number Placeholder 20"/>
          <p:cNvSpPr>
            <a:spLocks noGrp="1"/>
          </p:cNvSpPr>
          <p:nvPr>
            <p:ph type="sldNum" sz="quarter" idx="18"/>
          </p:nvPr>
        </p:nvSpPr>
        <p:spPr/>
        <p:txBody>
          <a:bodyPr/>
          <a:lstStyle/>
          <a:p>
            <a:fld id="{F5E609D5-BB2C-4735-B62A-4AB7F7AFBFEB}" type="slidenum">
              <a:rPr lang="en-GB" smtClean="0"/>
              <a:pPr/>
              <a:t>22</a:t>
            </a:fld>
            <a:endParaRPr lang="en-GB"/>
          </a:p>
        </p:txBody>
      </p:sp>
      <p:sp>
        <p:nvSpPr>
          <p:cNvPr id="22" name="Date Placeholder 21"/>
          <p:cNvSpPr>
            <a:spLocks noGrp="1"/>
          </p:cNvSpPr>
          <p:nvPr>
            <p:ph type="dt" sz="half" idx="16"/>
          </p:nvPr>
        </p:nvSpPr>
        <p:spPr/>
        <p:txBody>
          <a:bodyPr/>
          <a:lstStyle/>
          <a:p>
            <a:r>
              <a:rPr lang="en-GB" smtClean="0"/>
              <a:t>November 2016</a:t>
            </a:r>
            <a:endParaRPr lang="en-GB"/>
          </a:p>
        </p:txBody>
      </p:sp>
      <p:sp>
        <p:nvSpPr>
          <p:cNvPr id="23" name="Footer Placeholder 22"/>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202329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r>
              <a:rPr lang="en-GB" dirty="0" smtClean="0"/>
              <a:t/>
            </a:r>
            <a:br>
              <a:rPr lang="en-GB" dirty="0" smtClean="0"/>
            </a:br>
            <a:r>
              <a:rPr lang="en-GB" sz="2000" b="0" i="0" dirty="0"/>
              <a:t>Classification of visualisations</a:t>
            </a:r>
          </a:p>
        </p:txBody>
      </p:sp>
      <p:sp>
        <p:nvSpPr>
          <p:cNvPr id="3" name="Content Placeholder 2"/>
          <p:cNvSpPr>
            <a:spLocks noGrp="1"/>
          </p:cNvSpPr>
          <p:nvPr>
            <p:ph sz="quarter" idx="15"/>
          </p:nvPr>
        </p:nvSpPr>
        <p:spPr/>
        <p:txBody>
          <a:bodyPr/>
          <a:lstStyle/>
          <a:p>
            <a:r>
              <a:rPr lang="en-GB" sz="1800" b="1" dirty="0" smtClean="0">
                <a:solidFill>
                  <a:schemeClr val="tx2"/>
                </a:solidFill>
              </a:rPr>
              <a:t>Exploratory visualisation</a:t>
            </a:r>
          </a:p>
          <a:p>
            <a:r>
              <a:rPr lang="en-GB" sz="1800" dirty="0" smtClean="0"/>
              <a:t>Exploratory visualisation is used when there is a big amount of data and we are </a:t>
            </a:r>
            <a:r>
              <a:rPr lang="en-GB" sz="1800" b="1" dirty="0" smtClean="0">
                <a:solidFill>
                  <a:schemeClr val="accent5"/>
                </a:solidFill>
              </a:rPr>
              <a:t>unsure of the information hidden within it</a:t>
            </a:r>
            <a:r>
              <a:rPr lang="en-GB" sz="1800" dirty="0" smtClean="0"/>
              <a:t>. In order to get a sense of what is hidden in the data we use a visual medium </a:t>
            </a:r>
            <a:r>
              <a:rPr lang="en-GB" sz="1800" dirty="0"/>
              <a:t>to </a:t>
            </a:r>
            <a:r>
              <a:rPr lang="en-GB" sz="1800" dirty="0" smtClean="0"/>
              <a:t>help identify its features such as patterns, trends and outliers.</a:t>
            </a:r>
          </a:p>
          <a:p>
            <a:r>
              <a:rPr lang="en-GB" sz="1800" dirty="0" smtClean="0"/>
              <a:t>Exploration is better to start at a high level of granularity. After detecting points of interest, one may dig deeper to detect details.</a:t>
            </a:r>
          </a:p>
          <a:p>
            <a:endParaRPr lang="en-GB" dirty="0"/>
          </a:p>
          <a:p>
            <a:endParaRPr lang="en-GB" dirty="0" smtClean="0"/>
          </a:p>
          <a:p>
            <a:endParaRPr lang="en-GB" dirty="0" smtClean="0"/>
          </a:p>
          <a:p>
            <a:endParaRPr lang="en-GB" sz="900" dirty="0"/>
          </a:p>
          <a:p>
            <a:r>
              <a:rPr lang="en-GB" sz="1600" dirty="0" smtClean="0"/>
              <a:t>Example:</a:t>
            </a:r>
            <a:endParaRPr lang="en-GB" sz="1600" dirty="0"/>
          </a:p>
          <a:p>
            <a:r>
              <a:rPr lang="en-GB" sz="1400" b="1" dirty="0" smtClean="0"/>
              <a:t>Britain’s Diet: </a:t>
            </a:r>
            <a:r>
              <a:rPr lang="en-GB" sz="1400" dirty="0" smtClean="0">
                <a:hlinkClick r:id="rId3"/>
              </a:rPr>
              <a:t>http://britains-diet.labs.theodi.org/?es_p=1359956</a:t>
            </a:r>
            <a:endParaRPr lang="en-GB" sz="1400" dirty="0" smtClean="0"/>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23</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41008680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br>
              <a:rPr lang="en-GB" dirty="0"/>
            </a:br>
            <a:r>
              <a:rPr lang="en-GB" sz="2000" b="0" i="0" dirty="0"/>
              <a:t>Classification of visualisations</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24</a:t>
            </a:fld>
            <a:endParaRPr lang="en-GB"/>
          </a:p>
        </p:txBody>
      </p:sp>
      <p:pic>
        <p:nvPicPr>
          <p:cNvPr id="8" name="Picture 7"/>
          <p:cNvPicPr>
            <a:picLocks noChangeAspect="1"/>
          </p:cNvPicPr>
          <p:nvPr/>
        </p:nvPicPr>
        <p:blipFill>
          <a:blip r:embed="rId3"/>
          <a:stretch>
            <a:fillRect/>
          </a:stretch>
        </p:blipFill>
        <p:spPr>
          <a:xfrm>
            <a:off x="1398631" y="1772816"/>
            <a:ext cx="6346737" cy="4469080"/>
          </a:xfrm>
          <a:prstGeom prst="rect">
            <a:avLst/>
          </a:prstGeom>
        </p:spPr>
      </p:pic>
      <p:sp>
        <p:nvSpPr>
          <p:cNvPr id="7" name="Rectangle 6"/>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Exploratory visualisation</a:t>
            </a:r>
          </a:p>
          <a:p>
            <a:pPr>
              <a:spcAft>
                <a:spcPts val="0"/>
              </a:spcAft>
            </a:pPr>
            <a:r>
              <a:rPr lang="en-GB" b="1" dirty="0" smtClean="0">
                <a:solidFill>
                  <a:schemeClr val="accent5"/>
                </a:solidFill>
                <a:latin typeface="+mj-lt"/>
              </a:rPr>
              <a:t>Line Graphs</a:t>
            </a:r>
            <a:endParaRPr lang="en-GB" b="1" dirty="0">
              <a:solidFill>
                <a:schemeClr val="accent5"/>
              </a:solidFill>
              <a:latin typeface="+mj-lt"/>
            </a:endParaRPr>
          </a:p>
        </p:txBody>
      </p:sp>
    </p:spTree>
    <p:extLst>
      <p:ext uri="{BB962C8B-B14F-4D97-AF65-F5344CB8AC3E}">
        <p14:creationId xmlns:p14="http://schemas.microsoft.com/office/powerpoint/2010/main" val="3796732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smtClean="0"/>
              <a:t/>
            </a:r>
            <a:br>
              <a:rPr lang="en-GB" i="0" dirty="0" smtClean="0"/>
            </a:br>
            <a:r>
              <a:rPr lang="en-GB" sz="2000" b="0" i="0" dirty="0"/>
              <a:t>Classification of visualisations</a:t>
            </a:r>
          </a:p>
        </p:txBody>
      </p:sp>
      <p:sp>
        <p:nvSpPr>
          <p:cNvPr id="3" name="Content Placeholder 2"/>
          <p:cNvSpPr>
            <a:spLocks noGrp="1"/>
          </p:cNvSpPr>
          <p:nvPr>
            <p:ph sz="quarter" idx="15"/>
          </p:nvPr>
        </p:nvSpPr>
        <p:spPr/>
        <p:txBody>
          <a:bodyPr/>
          <a:lstStyle/>
          <a:p>
            <a:r>
              <a:rPr lang="en-GB" sz="1800" b="1" dirty="0" smtClean="0">
                <a:solidFill>
                  <a:schemeClr val="tx2"/>
                </a:solidFill>
              </a:rPr>
              <a:t>Explanatory visualisation</a:t>
            </a:r>
            <a:endParaRPr lang="en-GB" sz="1800" b="1" dirty="0">
              <a:solidFill>
                <a:schemeClr val="tx2"/>
              </a:solidFill>
            </a:endParaRPr>
          </a:p>
          <a:p>
            <a:r>
              <a:rPr lang="en-GB" sz="1800" dirty="0" smtClean="0"/>
              <a:t>Explanatory visualisation is used when we already know what is in the data and need to convey and explain an insight to someone else, such as a decision maker or the general public.</a:t>
            </a:r>
          </a:p>
          <a:p>
            <a:endParaRPr lang="en-GB" sz="1800" dirty="0" smtClean="0"/>
          </a:p>
          <a:p>
            <a:endParaRPr lang="en-GB" sz="1600" dirty="0" smtClean="0"/>
          </a:p>
          <a:p>
            <a:endParaRPr lang="en-GB" sz="1600" dirty="0"/>
          </a:p>
          <a:p>
            <a:endParaRPr lang="en-GB" sz="1600" dirty="0" smtClean="0"/>
          </a:p>
          <a:p>
            <a:endParaRPr lang="en-GB" sz="1600" dirty="0"/>
          </a:p>
          <a:p>
            <a:pPr>
              <a:spcAft>
                <a:spcPts val="600"/>
              </a:spcAft>
            </a:pPr>
            <a:r>
              <a:rPr lang="en-GB" sz="1600" dirty="0" smtClean="0"/>
              <a:t>Examples:</a:t>
            </a:r>
            <a:endParaRPr lang="en-GB" sz="1600" dirty="0"/>
          </a:p>
          <a:p>
            <a:pPr>
              <a:spcAft>
                <a:spcPts val="600"/>
              </a:spcAft>
            </a:pPr>
            <a:r>
              <a:rPr lang="en-GB" sz="1400" b="1" dirty="0" smtClean="0"/>
              <a:t>Syrian Conflict: </a:t>
            </a:r>
            <a:r>
              <a:rPr lang="en-GB" sz="1400" dirty="0" smtClean="0">
                <a:hlinkClick r:id="rId3"/>
              </a:rPr>
              <a:t>http</a:t>
            </a:r>
            <a:r>
              <a:rPr lang="en-GB" sz="1400" dirty="0">
                <a:hlinkClick r:id="rId3"/>
              </a:rPr>
              <a:t>://</a:t>
            </a:r>
            <a:r>
              <a:rPr lang="en-GB" sz="1400" dirty="0" smtClean="0">
                <a:hlinkClick r:id="rId3"/>
              </a:rPr>
              <a:t>www.slate.com/blogs/the_slatest/2015/10/06/syrian_conflict_relationships_explained.html</a:t>
            </a:r>
            <a:endParaRPr lang="en-GB" sz="1400" dirty="0" smtClean="0"/>
          </a:p>
          <a:p>
            <a:pPr>
              <a:spcAft>
                <a:spcPts val="600"/>
              </a:spcAft>
            </a:pPr>
            <a:r>
              <a:rPr lang="en-GB" sz="1400" b="1" dirty="0" smtClean="0"/>
              <a:t>Vaccination effects</a:t>
            </a:r>
            <a:r>
              <a:rPr lang="en-GB" sz="1400" dirty="0" smtClean="0"/>
              <a:t>: </a:t>
            </a:r>
            <a:r>
              <a:rPr lang="en-GB" sz="1400" dirty="0" smtClean="0">
                <a:hlinkClick r:id="rId4"/>
              </a:rPr>
              <a:t>https</a:t>
            </a:r>
            <a:r>
              <a:rPr lang="en-GB" sz="1400" dirty="0">
                <a:hlinkClick r:id="rId4"/>
              </a:rPr>
              <a:t>://www.theguardian.com/society/ng-interactive/2015/feb/05/-sp-watch-how-measles-outbreak-spreads-when-kids-get-vaccinated</a:t>
            </a:r>
            <a:endParaRPr lang="en-GB" sz="1400" dirty="0" smtClean="0"/>
          </a:p>
        </p:txBody>
      </p:sp>
      <p:sp>
        <p:nvSpPr>
          <p:cNvPr id="7" name="Slide Number Placeholder 6"/>
          <p:cNvSpPr>
            <a:spLocks noGrp="1"/>
          </p:cNvSpPr>
          <p:nvPr>
            <p:ph type="sldNum" sz="quarter" idx="18"/>
          </p:nvPr>
        </p:nvSpPr>
        <p:spPr/>
        <p:txBody>
          <a:bodyPr/>
          <a:lstStyle/>
          <a:p>
            <a:fld id="{F5E609D5-BB2C-4735-B62A-4AB7F7AFBFEB}" type="slidenum">
              <a:rPr lang="en-GB" smtClean="0"/>
              <a:pPr/>
              <a:t>25</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834640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sz="2000" dirty="0"/>
          </a:p>
        </p:txBody>
      </p:sp>
      <p:pic>
        <p:nvPicPr>
          <p:cNvPr id="7" name="Content Placeholder 6"/>
          <p:cNvPicPr>
            <a:picLocks noGrp="1" noChangeAspect="1"/>
          </p:cNvPicPr>
          <p:nvPr>
            <p:ph sz="quarter" idx="15"/>
          </p:nvPr>
        </p:nvPicPr>
        <p:blipFill>
          <a:blip r:embed="rId3"/>
          <a:stretch>
            <a:fillRect/>
          </a:stretch>
        </p:blipFill>
        <p:spPr>
          <a:xfrm>
            <a:off x="1178374" y="2034525"/>
            <a:ext cx="6784203" cy="4232652"/>
          </a:xfrm>
          <a:prstGeom prst="rect">
            <a:avLst/>
          </a:prstGeom>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26</a:t>
            </a:fld>
            <a:endParaRPr lang="en-GB"/>
          </a:p>
        </p:txBody>
      </p:sp>
      <p:sp>
        <p:nvSpPr>
          <p:cNvPr id="8" name="Rectangle 7"/>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Explanatory </a:t>
            </a:r>
            <a:r>
              <a:rPr lang="en-GB" b="1" dirty="0">
                <a:solidFill>
                  <a:schemeClr val="tx2"/>
                </a:solidFill>
                <a:latin typeface="+mj-lt"/>
              </a:rPr>
              <a:t>visualisation</a:t>
            </a:r>
          </a:p>
          <a:p>
            <a:pPr>
              <a:spcAft>
                <a:spcPts val="0"/>
              </a:spcAft>
            </a:pPr>
            <a:r>
              <a:rPr lang="en-GB" b="1" dirty="0" smtClean="0">
                <a:solidFill>
                  <a:schemeClr val="accent5"/>
                </a:solidFill>
                <a:latin typeface="+mj-lt"/>
              </a:rPr>
              <a:t>Infographic</a:t>
            </a:r>
            <a:endParaRPr lang="en-GB" b="1" dirty="0">
              <a:solidFill>
                <a:schemeClr val="accent5"/>
              </a:solidFill>
              <a:latin typeface="+mj-lt"/>
            </a:endParaRPr>
          </a:p>
        </p:txBody>
      </p:sp>
    </p:spTree>
    <p:extLst>
      <p:ext uri="{BB962C8B-B14F-4D97-AF65-F5344CB8AC3E}">
        <p14:creationId xmlns:p14="http://schemas.microsoft.com/office/powerpoint/2010/main" val="14683957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sz="280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27</a:t>
            </a:fld>
            <a:endParaRPr lang="en-GB"/>
          </a:p>
        </p:txBody>
      </p:sp>
      <p:pic>
        <p:nvPicPr>
          <p:cNvPr id="7" name="Picture 6"/>
          <p:cNvPicPr>
            <a:picLocks noChangeAspect="1"/>
          </p:cNvPicPr>
          <p:nvPr/>
        </p:nvPicPr>
        <p:blipFill>
          <a:blip r:embed="rId2"/>
          <a:stretch>
            <a:fillRect/>
          </a:stretch>
        </p:blipFill>
        <p:spPr>
          <a:xfrm>
            <a:off x="992714" y="2095073"/>
            <a:ext cx="7155524" cy="4240519"/>
          </a:xfrm>
          <a:prstGeom prst="rect">
            <a:avLst/>
          </a:prstGeom>
        </p:spPr>
      </p:pic>
      <p:sp>
        <p:nvSpPr>
          <p:cNvPr id="8" name="Rectangle 7"/>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Explanatory </a:t>
            </a:r>
            <a:r>
              <a:rPr lang="en-GB" b="1" dirty="0">
                <a:solidFill>
                  <a:schemeClr val="tx2"/>
                </a:solidFill>
                <a:latin typeface="+mj-lt"/>
              </a:rPr>
              <a:t>visualisation</a:t>
            </a:r>
          </a:p>
          <a:p>
            <a:pPr>
              <a:spcAft>
                <a:spcPts val="0"/>
              </a:spcAft>
            </a:pPr>
            <a:r>
              <a:rPr lang="en-GB" b="1" dirty="0" smtClean="0">
                <a:solidFill>
                  <a:schemeClr val="accent5"/>
                </a:solidFill>
                <a:latin typeface="+mj-lt"/>
              </a:rPr>
              <a:t>Simulation</a:t>
            </a:r>
            <a:endParaRPr lang="en-GB" b="1" dirty="0">
              <a:solidFill>
                <a:schemeClr val="accent5"/>
              </a:solidFill>
              <a:latin typeface="+mj-lt"/>
            </a:endParaRPr>
          </a:p>
        </p:txBody>
      </p:sp>
    </p:spTree>
    <p:extLst>
      <p:ext uri="{BB962C8B-B14F-4D97-AF65-F5344CB8AC3E}">
        <p14:creationId xmlns:p14="http://schemas.microsoft.com/office/powerpoint/2010/main" val="212228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smtClean="0"/>
              <a:t/>
            </a:r>
            <a:br>
              <a:rPr lang="en-GB" i="0" dirty="0" smtClean="0"/>
            </a:br>
            <a:r>
              <a:rPr lang="en-GB" sz="2000" b="0" i="0" dirty="0"/>
              <a:t>Classification of visualisations</a:t>
            </a:r>
          </a:p>
        </p:txBody>
      </p:sp>
      <p:sp>
        <p:nvSpPr>
          <p:cNvPr id="7" name="Slide Number Placeholder 6"/>
          <p:cNvSpPr>
            <a:spLocks noGrp="1"/>
          </p:cNvSpPr>
          <p:nvPr>
            <p:ph type="sldNum" sz="quarter" idx="18"/>
          </p:nvPr>
        </p:nvSpPr>
        <p:spPr/>
        <p:txBody>
          <a:bodyPr/>
          <a:lstStyle/>
          <a:p>
            <a:fld id="{F5E609D5-BB2C-4735-B62A-4AB7F7AFBFEB}" type="slidenum">
              <a:rPr lang="en-GB" smtClean="0"/>
              <a:pPr/>
              <a:t>28</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pic>
        <p:nvPicPr>
          <p:cNvPr id="5" name="Content Placeholder 4"/>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391362" y="2060848"/>
            <a:ext cx="6358227" cy="4263752"/>
          </a:xfrm>
        </p:spPr>
      </p:pic>
      <p:sp>
        <p:nvSpPr>
          <p:cNvPr id="3" name="Rectangle 2"/>
          <p:cNvSpPr/>
          <p:nvPr/>
        </p:nvSpPr>
        <p:spPr>
          <a:xfrm>
            <a:off x="530352" y="1414517"/>
            <a:ext cx="8080248" cy="646331"/>
          </a:xfrm>
          <a:prstGeom prst="rect">
            <a:avLst/>
          </a:prstGeom>
        </p:spPr>
        <p:txBody>
          <a:bodyPr wrap="square">
            <a:spAutoFit/>
          </a:bodyPr>
          <a:lstStyle/>
          <a:p>
            <a:pPr>
              <a:spcAft>
                <a:spcPts val="0"/>
              </a:spcAft>
            </a:pPr>
            <a:r>
              <a:rPr lang="en-GB" b="1" dirty="0" smtClean="0">
                <a:solidFill>
                  <a:schemeClr val="tx2"/>
                </a:solidFill>
                <a:latin typeface="+mj-lt"/>
              </a:rPr>
              <a:t>Explanatory </a:t>
            </a:r>
            <a:r>
              <a:rPr lang="en-GB" b="1" dirty="0">
                <a:solidFill>
                  <a:schemeClr val="tx2"/>
                </a:solidFill>
                <a:latin typeface="+mj-lt"/>
              </a:rPr>
              <a:t>visualisation</a:t>
            </a:r>
          </a:p>
          <a:p>
            <a:pPr>
              <a:spcAft>
                <a:spcPts val="0"/>
              </a:spcAft>
            </a:pPr>
            <a:r>
              <a:rPr lang="en-GB" b="1" dirty="0" smtClean="0">
                <a:solidFill>
                  <a:schemeClr val="accent5"/>
                </a:solidFill>
                <a:latin typeface="+mj-lt"/>
              </a:rPr>
              <a:t>Map + Relations</a:t>
            </a:r>
            <a:endParaRPr lang="en-GB" b="1" dirty="0">
              <a:solidFill>
                <a:schemeClr val="accent5"/>
              </a:solidFill>
              <a:latin typeface="+mj-lt"/>
            </a:endParaRPr>
          </a:p>
        </p:txBody>
      </p:sp>
    </p:spTree>
    <p:extLst>
      <p:ext uri="{BB962C8B-B14F-4D97-AF65-F5344CB8AC3E}">
        <p14:creationId xmlns:p14="http://schemas.microsoft.com/office/powerpoint/2010/main" val="211876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smtClean="0"/>
              <a:t/>
            </a:r>
            <a:br>
              <a:rPr lang="en-GB" i="0" dirty="0" smtClean="0"/>
            </a:br>
            <a:r>
              <a:rPr lang="en-GB" sz="2000" b="0" i="0" dirty="0"/>
              <a:t>Classification of visualisations</a:t>
            </a:r>
          </a:p>
        </p:txBody>
      </p:sp>
      <p:sp>
        <p:nvSpPr>
          <p:cNvPr id="3" name="Content Placeholder 2"/>
          <p:cNvSpPr>
            <a:spLocks noGrp="1"/>
          </p:cNvSpPr>
          <p:nvPr>
            <p:ph sz="quarter" idx="15"/>
          </p:nvPr>
        </p:nvSpPr>
        <p:spPr>
          <a:xfrm>
            <a:off x="533400" y="1752600"/>
            <a:ext cx="8077200" cy="4419600"/>
          </a:xfrm>
        </p:spPr>
        <p:txBody>
          <a:bodyPr/>
          <a:lstStyle/>
          <a:p>
            <a:r>
              <a:rPr lang="en-GB" sz="1800" b="1" dirty="0" smtClean="0">
                <a:solidFill>
                  <a:schemeClr val="tx2"/>
                </a:solidFill>
              </a:rPr>
              <a:t>Exhibitory visualisation</a:t>
            </a:r>
          </a:p>
          <a:p>
            <a:r>
              <a:rPr lang="en-GB" sz="1800" dirty="0" smtClean="0"/>
              <a:t>Exhibitory visualisation is simply the displaying of data. It may be the case in communication scenarios or in times where simply displaying the information tells a story on its own. </a:t>
            </a:r>
          </a:p>
          <a:p>
            <a:endParaRPr lang="en-GB" sz="1600" b="1" dirty="0">
              <a:solidFill>
                <a:schemeClr val="tx2"/>
              </a:solidFill>
            </a:endParaRPr>
          </a:p>
          <a:p>
            <a:endParaRPr lang="en-GB" sz="1600" b="1" dirty="0" smtClean="0">
              <a:solidFill>
                <a:schemeClr val="tx2"/>
              </a:solidFill>
            </a:endParaRPr>
          </a:p>
          <a:p>
            <a:endParaRPr lang="en-GB" sz="1600" b="1" dirty="0">
              <a:solidFill>
                <a:schemeClr val="tx2"/>
              </a:solidFill>
            </a:endParaRPr>
          </a:p>
          <a:p>
            <a:endParaRPr lang="en-GB" sz="1600" b="1" dirty="0">
              <a:solidFill>
                <a:schemeClr val="tx2"/>
              </a:solidFill>
            </a:endParaRPr>
          </a:p>
          <a:p>
            <a:endParaRPr lang="en-GB" sz="1400" b="1" dirty="0" smtClean="0">
              <a:solidFill>
                <a:schemeClr val="tx2"/>
              </a:solidFill>
            </a:endParaRPr>
          </a:p>
          <a:p>
            <a:endParaRPr lang="en-GB" sz="1400" b="1" dirty="0">
              <a:solidFill>
                <a:schemeClr val="tx2"/>
              </a:solidFill>
            </a:endParaRPr>
          </a:p>
          <a:p>
            <a:pPr>
              <a:spcAft>
                <a:spcPts val="600"/>
              </a:spcAft>
            </a:pPr>
            <a:r>
              <a:rPr lang="en-GB" sz="1600" dirty="0" smtClean="0"/>
              <a:t>Examples:</a:t>
            </a:r>
            <a:endParaRPr lang="en-GB" sz="1600" dirty="0"/>
          </a:p>
          <a:p>
            <a:pPr>
              <a:spcAft>
                <a:spcPts val="600"/>
              </a:spcAft>
            </a:pPr>
            <a:r>
              <a:rPr lang="en-GB" sz="1400" b="1" dirty="0" err="1" smtClean="0"/>
              <a:t>NatGeo</a:t>
            </a:r>
            <a:r>
              <a:rPr lang="en-GB" sz="1400" b="1" dirty="0" smtClean="0"/>
              <a:t> offshore wind:</a:t>
            </a:r>
            <a:r>
              <a:rPr lang="en-GB" sz="1400" dirty="0" smtClean="0">
                <a:solidFill>
                  <a:schemeClr val="tx2"/>
                </a:solidFill>
              </a:rPr>
              <a:t> </a:t>
            </a:r>
            <a:r>
              <a:rPr lang="en-GB" sz="1400" dirty="0" smtClean="0">
                <a:solidFill>
                  <a:schemeClr val="tx2"/>
                </a:solidFill>
                <a:hlinkClick r:id="rId3"/>
              </a:rPr>
              <a:t>http</a:t>
            </a:r>
            <a:r>
              <a:rPr lang="en-GB" sz="1400" dirty="0">
                <a:solidFill>
                  <a:schemeClr val="tx2"/>
                </a:solidFill>
                <a:hlinkClick r:id="rId3"/>
              </a:rPr>
              <a:t>://www.nationalgeographic.com/climate-change/carbon-free-world/index.html?source=carbon-free-america#map/offshoreWind/GRC</a:t>
            </a:r>
            <a:endParaRPr lang="en-GB" sz="1400" dirty="0">
              <a:solidFill>
                <a:schemeClr val="tx2"/>
              </a:solidFill>
            </a:endParaRPr>
          </a:p>
          <a:p>
            <a:pPr>
              <a:spcAft>
                <a:spcPts val="600"/>
              </a:spcAft>
            </a:pPr>
            <a:r>
              <a:rPr lang="en-GB" sz="1400" b="1" dirty="0" smtClean="0"/>
              <a:t>World Languages: </a:t>
            </a:r>
            <a:r>
              <a:rPr lang="en-GB" sz="1400" dirty="0">
                <a:hlinkClick r:id="rId4"/>
              </a:rPr>
              <a:t>http://www.densitydesign.org/ddfs13/afterbabylon/</a:t>
            </a:r>
            <a:endParaRPr lang="en-GB" sz="14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29</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96657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br>
              <a:rPr lang="en-GB" dirty="0" smtClean="0"/>
            </a:br>
            <a:r>
              <a:rPr lang="en-GB" sz="2000" b="0" i="0" dirty="0" smtClean="0"/>
              <a:t>Introduction</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accent1"/>
                </a:solidFill>
              </a:rPr>
              <a:t>Topics</a:t>
            </a:r>
          </a:p>
          <a:p>
            <a:pPr>
              <a:spcAft>
                <a:spcPts val="1200"/>
              </a:spcAft>
            </a:pPr>
            <a:r>
              <a:rPr lang="en-GB" sz="1600" dirty="0" smtClean="0"/>
              <a:t>In the following theory section we will guide you through the following topics:</a:t>
            </a:r>
          </a:p>
          <a:p>
            <a:pPr marL="68580" indent="-342900">
              <a:buFont typeface="Arial" panose="020B0604020202020204" pitchFamily="34" charset="0"/>
              <a:buChar char="•"/>
            </a:pPr>
            <a:r>
              <a:rPr lang="en-GB" sz="1600" b="1" dirty="0" smtClean="0">
                <a:solidFill>
                  <a:schemeClr val="accent5"/>
                </a:solidFill>
              </a:rPr>
              <a:t>Intro and some history</a:t>
            </a:r>
          </a:p>
          <a:p>
            <a:pPr marL="68580" indent="-342900">
              <a:buFont typeface="Arial" panose="020B0604020202020204" pitchFamily="34" charset="0"/>
              <a:buChar char="•"/>
            </a:pPr>
            <a:r>
              <a:rPr lang="en-GB" sz="1600" b="1" dirty="0" smtClean="0">
                <a:solidFill>
                  <a:schemeClr val="accent5"/>
                </a:solidFill>
              </a:rPr>
              <a:t>Why visualise?</a:t>
            </a:r>
          </a:p>
          <a:p>
            <a:pPr marL="68580" indent="-342900">
              <a:buFont typeface="Arial" panose="020B0604020202020204" pitchFamily="34" charset="0"/>
              <a:buChar char="•"/>
            </a:pPr>
            <a:r>
              <a:rPr lang="en-GB" sz="1600" b="1" dirty="0" smtClean="0">
                <a:solidFill>
                  <a:schemeClr val="accent5"/>
                </a:solidFill>
              </a:rPr>
              <a:t>Classifications of Visualisations</a:t>
            </a:r>
            <a:endParaRPr lang="en-GB" sz="1600" b="1" dirty="0">
              <a:solidFill>
                <a:schemeClr val="accent5"/>
              </a:solidFill>
            </a:endParaRPr>
          </a:p>
          <a:p>
            <a:pPr marL="68580" indent="-342900">
              <a:buFont typeface="Arial" panose="020B0604020202020204" pitchFamily="34" charset="0"/>
              <a:buChar char="•"/>
            </a:pPr>
            <a:r>
              <a:rPr lang="en-GB" sz="1600" b="1" dirty="0" smtClean="0">
                <a:solidFill>
                  <a:schemeClr val="accent5"/>
                </a:solidFill>
              </a:rPr>
              <a:t>Visualisation process</a:t>
            </a:r>
          </a:p>
          <a:p>
            <a:pPr marL="68580" indent="-342900">
              <a:buFont typeface="Arial" panose="020B0604020202020204" pitchFamily="34" charset="0"/>
              <a:buChar char="•"/>
            </a:pPr>
            <a:r>
              <a:rPr lang="en-GB" sz="1600" b="1" dirty="0" smtClean="0">
                <a:solidFill>
                  <a:schemeClr val="accent5"/>
                </a:solidFill>
              </a:rPr>
              <a:t>Visualisation </a:t>
            </a:r>
            <a:r>
              <a:rPr lang="en-GB" sz="1600" b="1" dirty="0">
                <a:solidFill>
                  <a:schemeClr val="accent5"/>
                </a:solidFill>
              </a:rPr>
              <a:t>u</a:t>
            </a:r>
            <a:r>
              <a:rPr lang="en-GB" sz="1600" b="1" dirty="0" smtClean="0">
                <a:solidFill>
                  <a:schemeClr val="accent5"/>
                </a:solidFill>
              </a:rPr>
              <a:t>se cases</a:t>
            </a:r>
          </a:p>
          <a:p>
            <a:pPr marL="68580" indent="-342900">
              <a:spcAft>
                <a:spcPts val="1200"/>
              </a:spcAft>
              <a:buFont typeface="Arial" panose="020B0604020202020204" pitchFamily="34" charset="0"/>
              <a:buChar char="•"/>
            </a:pPr>
            <a:r>
              <a:rPr lang="en-GB" sz="1600" b="1" dirty="0" smtClean="0">
                <a:solidFill>
                  <a:schemeClr val="accent5"/>
                </a:solidFill>
              </a:rPr>
              <a:t>Visualisation tools</a:t>
            </a:r>
          </a:p>
          <a:p>
            <a:pPr marL="68580" indent="-342900">
              <a:spcAft>
                <a:spcPts val="1200"/>
              </a:spcAft>
              <a:buFont typeface="Arial" panose="020B0604020202020204" pitchFamily="34" charset="0"/>
              <a:buChar char="•"/>
            </a:pPr>
            <a:endParaRPr lang="en-GB" sz="1600" b="1" dirty="0">
              <a:solidFill>
                <a:schemeClr val="accent5"/>
              </a:solidFill>
            </a:endParaRPr>
          </a:p>
          <a:p>
            <a:pPr marL="68580" indent="-342900">
              <a:spcAft>
                <a:spcPts val="1200"/>
              </a:spcAft>
              <a:buFont typeface="Arial" panose="020B0604020202020204" pitchFamily="34" charset="0"/>
              <a:buChar char="•"/>
            </a:pPr>
            <a:endParaRPr lang="en-GB" sz="1600" b="1" dirty="0" smtClean="0">
              <a:solidFill>
                <a:schemeClr val="accent5"/>
              </a:solidFill>
            </a:endParaRPr>
          </a:p>
          <a:p>
            <a:pPr marL="68580" indent="-342900">
              <a:spcAft>
                <a:spcPts val="1200"/>
              </a:spcAft>
              <a:buFont typeface="Arial" panose="020B0604020202020204" pitchFamily="34" charset="0"/>
              <a:buChar char="•"/>
            </a:pPr>
            <a:endParaRPr lang="en-GB" sz="1600" dirty="0" smtClean="0"/>
          </a:p>
          <a:p>
            <a:pPr indent="0"/>
            <a:r>
              <a:rPr lang="en-GB" sz="1600" dirty="0" smtClean="0"/>
              <a:t>The topics covered in this section are meant to give an general overview of data visualisation and are by no means exhaustive lists or examples.</a:t>
            </a:r>
          </a:p>
          <a:p>
            <a:pPr marL="68580" indent="-342900">
              <a:buFont typeface="Arial" panose="020B0604020202020204" pitchFamily="34" charset="0"/>
              <a:buChar char="•"/>
            </a:pPr>
            <a:endParaRPr lang="en-GB" sz="17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3</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146321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sz="2000" dirty="0"/>
          </a:p>
        </p:txBody>
      </p:sp>
      <p:sp>
        <p:nvSpPr>
          <p:cNvPr id="3" name="Content Placeholder 2"/>
          <p:cNvSpPr>
            <a:spLocks noGrp="1"/>
          </p:cNvSpPr>
          <p:nvPr>
            <p:ph sz="quarter" idx="15"/>
          </p:nvPr>
        </p:nvSpPr>
        <p:spPr>
          <a:xfrm>
            <a:off x="530352" y="1484784"/>
            <a:ext cx="8080248" cy="4763616"/>
          </a:xfrm>
        </p:spPr>
        <p:txBody>
          <a:bodyPr/>
          <a:lstStyle/>
          <a:p>
            <a:pPr>
              <a:spcAft>
                <a:spcPts val="0"/>
              </a:spcAft>
            </a:pPr>
            <a:r>
              <a:rPr lang="en-GB" sz="1800" b="1" dirty="0">
                <a:solidFill>
                  <a:schemeClr val="tx2"/>
                </a:solidFill>
              </a:rPr>
              <a:t>Exhibitory </a:t>
            </a:r>
            <a:r>
              <a:rPr lang="en-GB" sz="1800" b="1" dirty="0" smtClean="0">
                <a:solidFill>
                  <a:schemeClr val="tx2"/>
                </a:solidFill>
              </a:rPr>
              <a:t>visualisation</a:t>
            </a:r>
          </a:p>
          <a:p>
            <a:pPr>
              <a:spcAft>
                <a:spcPts val="0"/>
              </a:spcAft>
            </a:pPr>
            <a:r>
              <a:rPr lang="en-GB" sz="1800" b="1" dirty="0" smtClean="0">
                <a:solidFill>
                  <a:schemeClr val="accent5"/>
                </a:solidFill>
              </a:rPr>
              <a:t>Map</a:t>
            </a:r>
            <a:endParaRPr lang="en-GB" sz="1800" b="1" dirty="0">
              <a:solidFill>
                <a:schemeClr val="accent5"/>
              </a:solidFill>
            </a:endParaRPr>
          </a:p>
          <a:p>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30</a:t>
            </a:fld>
            <a:endParaRPr lang="en-GB"/>
          </a:p>
        </p:txBody>
      </p:sp>
      <p:pic>
        <p:nvPicPr>
          <p:cNvPr id="7" name="Picture 6"/>
          <p:cNvPicPr>
            <a:picLocks noChangeAspect="1"/>
          </p:cNvPicPr>
          <p:nvPr/>
        </p:nvPicPr>
        <p:blipFill>
          <a:blip r:embed="rId3"/>
          <a:stretch>
            <a:fillRect/>
          </a:stretch>
        </p:blipFill>
        <p:spPr>
          <a:xfrm>
            <a:off x="530352" y="2420888"/>
            <a:ext cx="8080248" cy="3739155"/>
          </a:xfrm>
          <a:prstGeom prst="rect">
            <a:avLst/>
          </a:prstGeom>
        </p:spPr>
      </p:pic>
    </p:spTree>
    <p:extLst>
      <p:ext uri="{BB962C8B-B14F-4D97-AF65-F5344CB8AC3E}">
        <p14:creationId xmlns:p14="http://schemas.microsoft.com/office/powerpoint/2010/main" val="953192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i="0" dirty="0"/>
              <a:t/>
            </a:r>
            <a:br>
              <a:rPr lang="en-GB" i="0" dirty="0"/>
            </a:br>
            <a:r>
              <a:rPr lang="en-GB" sz="2000" b="0" i="0" dirty="0"/>
              <a:t>Classification of visualisations</a:t>
            </a:r>
            <a:endParaRPr lang="en-GB" dirty="0"/>
          </a:p>
        </p:txBody>
      </p:sp>
      <p:pic>
        <p:nvPicPr>
          <p:cNvPr id="7" name="Content Placeholder 6"/>
          <p:cNvPicPr>
            <a:picLocks noGrp="1" noChangeAspect="1"/>
          </p:cNvPicPr>
          <p:nvPr>
            <p:ph sz="quarter" idx="15"/>
          </p:nvPr>
        </p:nvPicPr>
        <p:blipFill>
          <a:blip r:embed="rId3"/>
          <a:stretch>
            <a:fillRect/>
          </a:stretch>
        </p:blipFill>
        <p:spPr>
          <a:xfrm>
            <a:off x="2064816" y="2124330"/>
            <a:ext cx="5014367" cy="4200270"/>
          </a:xfrm>
          <a:prstGeom prst="rect">
            <a:avLst/>
          </a:prstGeom>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31</a:t>
            </a:fld>
            <a:endParaRPr lang="en-GB"/>
          </a:p>
        </p:txBody>
      </p:sp>
      <p:sp>
        <p:nvSpPr>
          <p:cNvPr id="3" name="TextBox 2"/>
          <p:cNvSpPr txBox="1"/>
          <p:nvPr/>
        </p:nvSpPr>
        <p:spPr>
          <a:xfrm>
            <a:off x="530352" y="1484784"/>
            <a:ext cx="8080248" cy="4680520"/>
          </a:xfrm>
          <a:prstGeom prst="rect">
            <a:avLst/>
          </a:prstGeom>
          <a:noFill/>
        </p:spPr>
        <p:txBody>
          <a:bodyPr vert="horz" wrap="square" lIns="0" tIns="0" rIns="0" bIns="0" rtlCol="0">
            <a:noAutofit/>
          </a:bodyPr>
          <a:lstStyle/>
          <a:p>
            <a:pPr>
              <a:spcAft>
                <a:spcPts val="0"/>
              </a:spcAft>
            </a:pPr>
            <a:r>
              <a:rPr lang="en-GB" b="1" dirty="0">
                <a:solidFill>
                  <a:schemeClr val="tx2"/>
                </a:solidFill>
                <a:latin typeface="+mj-lt"/>
              </a:rPr>
              <a:t>Exhibitory visualisation</a:t>
            </a:r>
          </a:p>
          <a:p>
            <a:pPr>
              <a:spcAft>
                <a:spcPts val="0"/>
              </a:spcAft>
            </a:pPr>
            <a:r>
              <a:rPr lang="en-GB" b="1" dirty="0" smtClean="0">
                <a:solidFill>
                  <a:schemeClr val="accent5"/>
                </a:solidFill>
                <a:latin typeface="+mj-lt"/>
              </a:rPr>
              <a:t>Map + Relations</a:t>
            </a:r>
            <a:endParaRPr lang="en-GB" b="1" dirty="0">
              <a:solidFill>
                <a:schemeClr val="accent5"/>
              </a:solidFill>
              <a:latin typeface="+mj-lt"/>
            </a:endParaRPr>
          </a:p>
          <a:p>
            <a:pPr indent="-274320">
              <a:spcAft>
                <a:spcPts val="900"/>
              </a:spcAft>
            </a:pPr>
            <a:endParaRPr lang="en-GB" sz="2000" dirty="0" err="1" smtClean="0">
              <a:latin typeface="Georgia" pitchFamily="18" charset="0"/>
            </a:endParaRPr>
          </a:p>
        </p:txBody>
      </p:sp>
    </p:spTree>
    <p:extLst>
      <p:ext uri="{BB962C8B-B14F-4D97-AF65-F5344CB8AC3E}">
        <p14:creationId xmlns:p14="http://schemas.microsoft.com/office/powerpoint/2010/main" val="3018212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Visualisation Process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32</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516253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r>
              <a:rPr lang="en-GB" sz="1800" b="1" dirty="0" smtClean="0">
                <a:solidFill>
                  <a:schemeClr val="accent1"/>
                </a:solidFill>
              </a:rPr>
              <a:t>Stages of the visualisation process</a:t>
            </a:r>
          </a:p>
          <a:p>
            <a:r>
              <a:rPr lang="en-GB" sz="1800" dirty="0" smtClean="0"/>
              <a:t>In order to end up with a satisfying result in data visualisation, it is important to follow a step-by-step process. There </a:t>
            </a:r>
            <a:r>
              <a:rPr lang="en-GB" sz="1800" dirty="0"/>
              <a:t>are </a:t>
            </a:r>
            <a:r>
              <a:rPr lang="en-GB" sz="1800" dirty="0" smtClean="0"/>
              <a:t>four main </a:t>
            </a:r>
            <a:r>
              <a:rPr lang="en-GB" sz="1800" dirty="0"/>
              <a:t>stages </a:t>
            </a:r>
            <a:r>
              <a:rPr lang="en-GB" sz="1800" dirty="0" smtClean="0"/>
              <a:t>of this process</a:t>
            </a:r>
            <a:r>
              <a:rPr lang="en-GB" sz="1800" dirty="0"/>
              <a:t>:</a:t>
            </a:r>
          </a:p>
          <a:p>
            <a:pPr marL="617220" lvl="2" indent="-342900">
              <a:buFont typeface="+mj-lt"/>
              <a:buAutoNum type="arabicPeriod"/>
            </a:pPr>
            <a:r>
              <a:rPr lang="en-GB" sz="1800" b="1" dirty="0">
                <a:solidFill>
                  <a:schemeClr val="accent5"/>
                </a:solidFill>
              </a:rPr>
              <a:t>Question formulation</a:t>
            </a:r>
          </a:p>
          <a:p>
            <a:pPr marL="617220" lvl="2" indent="-342900">
              <a:buFont typeface="+mj-lt"/>
              <a:buAutoNum type="arabicPeriod"/>
            </a:pPr>
            <a:r>
              <a:rPr lang="en-GB" sz="1800" b="1" dirty="0">
                <a:solidFill>
                  <a:schemeClr val="accent5"/>
                </a:solidFill>
              </a:rPr>
              <a:t>Data </a:t>
            </a:r>
            <a:r>
              <a:rPr lang="en-GB" sz="1800" b="1" dirty="0" smtClean="0">
                <a:solidFill>
                  <a:schemeClr val="accent5"/>
                </a:solidFill>
              </a:rPr>
              <a:t>preparation</a:t>
            </a:r>
          </a:p>
          <a:p>
            <a:pPr marL="617220" lvl="2" indent="-342900">
              <a:buFont typeface="+mj-lt"/>
              <a:buAutoNum type="arabicPeriod"/>
            </a:pPr>
            <a:r>
              <a:rPr lang="en-GB" sz="1800" b="1" dirty="0" smtClean="0">
                <a:solidFill>
                  <a:schemeClr val="accent5"/>
                </a:solidFill>
              </a:rPr>
              <a:t>Considering the medium</a:t>
            </a:r>
            <a:endParaRPr lang="en-GB" sz="1800" b="1" dirty="0">
              <a:solidFill>
                <a:schemeClr val="accent5"/>
              </a:solidFill>
            </a:endParaRPr>
          </a:p>
          <a:p>
            <a:pPr marL="617220" lvl="2" indent="-342900">
              <a:buFont typeface="+mj-lt"/>
              <a:buAutoNum type="arabicPeriod"/>
            </a:pPr>
            <a:r>
              <a:rPr lang="en-GB" sz="1800" b="1" dirty="0">
                <a:solidFill>
                  <a:schemeClr val="accent5"/>
                </a:solidFill>
              </a:rPr>
              <a:t>Development of a visual </a:t>
            </a:r>
            <a:r>
              <a:rPr lang="en-GB" sz="1800" b="1" dirty="0" smtClean="0">
                <a:solidFill>
                  <a:schemeClr val="accent5"/>
                </a:solidFill>
              </a:rPr>
              <a:t>representation</a:t>
            </a:r>
          </a:p>
          <a:p>
            <a:pPr marL="274320" lvl="2" indent="0">
              <a:buNone/>
            </a:pPr>
            <a:endParaRPr lang="en-GB" sz="1800" b="1" dirty="0">
              <a:solidFill>
                <a:schemeClr val="accent5"/>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33</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645710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r>
              <a:rPr lang="en-GB" sz="1800" b="1" dirty="0" smtClean="0">
                <a:solidFill>
                  <a:schemeClr val="accent1"/>
                </a:solidFill>
              </a:rPr>
              <a:t>Question Formulation</a:t>
            </a:r>
          </a:p>
        </p:txBody>
      </p:sp>
      <p:sp>
        <p:nvSpPr>
          <p:cNvPr id="4" name="Slide Number Placeholder 3"/>
          <p:cNvSpPr>
            <a:spLocks noGrp="1"/>
          </p:cNvSpPr>
          <p:nvPr>
            <p:ph type="sldNum" sz="quarter" idx="18"/>
          </p:nvPr>
        </p:nvSpPr>
        <p:spPr/>
        <p:txBody>
          <a:bodyPr/>
          <a:lstStyle/>
          <a:p>
            <a:fld id="{F5E609D5-BB2C-4735-B62A-4AB7F7AFBFEB}" type="slidenum">
              <a:rPr lang="en-GB" smtClean="0"/>
              <a:pPr/>
              <a:t>34</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
        <p:nvSpPr>
          <p:cNvPr id="7" name="TextBox 6"/>
          <p:cNvSpPr txBox="1"/>
          <p:nvPr/>
        </p:nvSpPr>
        <p:spPr>
          <a:xfrm>
            <a:off x="530352" y="2060848"/>
            <a:ext cx="8080248" cy="720080"/>
          </a:xfrm>
          <a:prstGeom prst="rect">
            <a:avLst/>
          </a:prstGeom>
          <a:noFill/>
        </p:spPr>
        <p:txBody>
          <a:bodyPr vert="horz" wrap="square" lIns="0" tIns="0" rIns="0" bIns="0" rtlCol="0">
            <a:noAutofit/>
          </a:bodyPr>
          <a:lstStyle/>
          <a:p>
            <a:pPr indent="-274320">
              <a:spcAft>
                <a:spcPts val="900"/>
              </a:spcAft>
            </a:pPr>
            <a:r>
              <a:rPr lang="en-GB" dirty="0" smtClean="0">
                <a:latin typeface="Georgia" pitchFamily="18" charset="0"/>
              </a:rPr>
              <a:t>When creating a visualisation, the first step should always be to </a:t>
            </a:r>
            <a:r>
              <a:rPr lang="en-GB" b="1" dirty="0" smtClean="0">
                <a:solidFill>
                  <a:schemeClr val="accent5"/>
                </a:solidFill>
                <a:latin typeface="Georgia" pitchFamily="18" charset="0"/>
              </a:rPr>
              <a:t>clearly state the question to be answered</a:t>
            </a:r>
            <a:r>
              <a:rPr lang="en-GB" dirty="0" smtClean="0">
                <a:latin typeface="Georgia" pitchFamily="18"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003682"/>
            <a:ext cx="3244718" cy="3244718"/>
          </a:xfrm>
          <a:prstGeom prst="rect">
            <a:avLst/>
          </a:prstGeom>
        </p:spPr>
      </p:pic>
      <p:sp>
        <p:nvSpPr>
          <p:cNvPr id="9" name="TextBox 8"/>
          <p:cNvSpPr txBox="1"/>
          <p:nvPr/>
        </p:nvSpPr>
        <p:spPr>
          <a:xfrm>
            <a:off x="530352" y="3068960"/>
            <a:ext cx="4545704" cy="3179440"/>
          </a:xfrm>
          <a:prstGeom prst="rect">
            <a:avLst/>
          </a:prstGeom>
          <a:noFill/>
        </p:spPr>
        <p:txBody>
          <a:bodyPr vert="horz" wrap="square" lIns="0" tIns="0" rIns="0" bIns="0" rtlCol="0">
            <a:noAutofit/>
          </a:bodyPr>
          <a:lstStyle/>
          <a:p>
            <a:pPr indent="-274320" algn="just">
              <a:spcAft>
                <a:spcPts val="900"/>
              </a:spcAft>
            </a:pPr>
            <a:r>
              <a:rPr lang="en-GB" dirty="0">
                <a:latin typeface="Georgia" pitchFamily="18" charset="0"/>
              </a:rPr>
              <a:t>By being conscious of the answer we </a:t>
            </a:r>
            <a:r>
              <a:rPr lang="en-GB" dirty="0" smtClean="0">
                <a:latin typeface="Georgia" pitchFamily="18" charset="0"/>
              </a:rPr>
              <a:t>need, </a:t>
            </a:r>
            <a:r>
              <a:rPr lang="en-GB" dirty="0">
                <a:latin typeface="Georgia" pitchFamily="18" charset="0"/>
              </a:rPr>
              <a:t>we can more effectively choose the data </a:t>
            </a:r>
            <a:r>
              <a:rPr lang="en-GB" dirty="0" smtClean="0">
                <a:latin typeface="Georgia" pitchFamily="18" charset="0"/>
              </a:rPr>
              <a:t>required </a:t>
            </a:r>
            <a:r>
              <a:rPr lang="en-GB" dirty="0">
                <a:latin typeface="Georgia" pitchFamily="18" charset="0"/>
              </a:rPr>
              <a:t>to answer it. </a:t>
            </a:r>
            <a:endParaRPr lang="en-GB" dirty="0" smtClean="0">
              <a:latin typeface="Georgia" pitchFamily="18" charset="0"/>
            </a:endParaRPr>
          </a:p>
          <a:p>
            <a:pPr indent="-274320" algn="just">
              <a:spcAft>
                <a:spcPts val="900"/>
              </a:spcAft>
            </a:pPr>
            <a:r>
              <a:rPr lang="en-GB" dirty="0" smtClean="0">
                <a:latin typeface="Georgia" pitchFamily="18" charset="0"/>
              </a:rPr>
              <a:t>A </a:t>
            </a:r>
            <a:r>
              <a:rPr lang="en-GB" dirty="0">
                <a:latin typeface="Georgia" pitchFamily="18" charset="0"/>
              </a:rPr>
              <a:t>common mistake is to dive head first into all the available data and end up losing </a:t>
            </a:r>
            <a:r>
              <a:rPr lang="en-GB" dirty="0" smtClean="0">
                <a:latin typeface="Georgia" pitchFamily="18" charset="0"/>
              </a:rPr>
              <a:t>the </a:t>
            </a:r>
            <a:r>
              <a:rPr lang="en-GB" dirty="0">
                <a:latin typeface="Georgia" pitchFamily="18" charset="0"/>
              </a:rPr>
              <a:t>initial goal </a:t>
            </a:r>
            <a:r>
              <a:rPr lang="en-GB" dirty="0" smtClean="0">
                <a:latin typeface="Georgia" pitchFamily="18" charset="0"/>
              </a:rPr>
              <a:t>and over-complicating </a:t>
            </a:r>
            <a:r>
              <a:rPr lang="en-GB" dirty="0">
                <a:latin typeface="Georgia" pitchFamily="18" charset="0"/>
              </a:rPr>
              <a:t>a rather simple process. </a:t>
            </a:r>
            <a:endParaRPr lang="en-GB" sz="2000" dirty="0" smtClean="0">
              <a:latin typeface="Georgia" pitchFamily="18" charset="0"/>
            </a:endParaRPr>
          </a:p>
        </p:txBody>
      </p:sp>
    </p:spTree>
    <p:extLst>
      <p:ext uri="{BB962C8B-B14F-4D97-AF65-F5344CB8AC3E}">
        <p14:creationId xmlns:p14="http://schemas.microsoft.com/office/powerpoint/2010/main" val="473456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388640"/>
          </a:xfrm>
        </p:spPr>
        <p:txBody>
          <a:bodyPr/>
          <a:lstStyle/>
          <a:p>
            <a:r>
              <a:rPr lang="en-GB" sz="1800" b="1" dirty="0" smtClean="0">
                <a:solidFill>
                  <a:schemeClr val="accent1"/>
                </a:solidFill>
              </a:rPr>
              <a:t>Data Preparation</a:t>
            </a:r>
            <a:endParaRPr lang="en-GB" sz="1800" b="1" dirty="0">
              <a:solidFill>
                <a:schemeClr val="accent5"/>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35</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552" y="3140968"/>
            <a:ext cx="5004048" cy="2814777"/>
          </a:xfrm>
          <a:prstGeom prst="rect">
            <a:avLst/>
          </a:prstGeom>
        </p:spPr>
      </p:pic>
      <p:sp>
        <p:nvSpPr>
          <p:cNvPr id="8" name="TextBox 7"/>
          <p:cNvSpPr txBox="1"/>
          <p:nvPr/>
        </p:nvSpPr>
        <p:spPr>
          <a:xfrm>
            <a:off x="530352" y="1988840"/>
            <a:ext cx="8080248" cy="1152128"/>
          </a:xfrm>
          <a:prstGeom prst="rect">
            <a:avLst/>
          </a:prstGeom>
          <a:noFill/>
        </p:spPr>
        <p:txBody>
          <a:bodyPr vert="horz" wrap="square" lIns="0" tIns="0" rIns="0" bIns="0" rtlCol="0">
            <a:noAutofit/>
          </a:bodyPr>
          <a:lstStyle/>
          <a:p>
            <a:pPr indent="-274320">
              <a:spcAft>
                <a:spcPts val="900"/>
              </a:spcAft>
            </a:pPr>
            <a:r>
              <a:rPr lang="en-GB" dirty="0" smtClean="0">
                <a:latin typeface="Georgia" pitchFamily="18" charset="0"/>
              </a:rPr>
              <a:t>In this step we ensure that we have </a:t>
            </a:r>
            <a:r>
              <a:rPr lang="en-GB" b="1" dirty="0" smtClean="0">
                <a:solidFill>
                  <a:schemeClr val="accent5"/>
                </a:solidFill>
                <a:latin typeface="Georgia" pitchFamily="18" charset="0"/>
              </a:rPr>
              <a:t>all the data </a:t>
            </a:r>
            <a:r>
              <a:rPr lang="en-GB" dirty="0" smtClean="0">
                <a:latin typeface="Georgia" pitchFamily="18" charset="0"/>
              </a:rPr>
              <a:t>we need and </a:t>
            </a:r>
            <a:r>
              <a:rPr lang="en-GB" b="1" dirty="0" smtClean="0">
                <a:solidFill>
                  <a:schemeClr val="accent5"/>
                </a:solidFill>
                <a:latin typeface="Georgia" pitchFamily="18" charset="0"/>
              </a:rPr>
              <a:t>the way we need it</a:t>
            </a:r>
            <a:r>
              <a:rPr lang="en-GB" dirty="0" smtClean="0">
                <a:latin typeface="Georgia" pitchFamily="18" charset="0"/>
              </a:rPr>
              <a:t>. It is often the case that the most time consuming step of a visualisation project is preparing the data to be used. Preparing the data involves, among others, ensuring the required:</a:t>
            </a:r>
          </a:p>
        </p:txBody>
      </p:sp>
      <p:sp>
        <p:nvSpPr>
          <p:cNvPr id="9" name="TextBox 8"/>
          <p:cNvSpPr txBox="1"/>
          <p:nvPr/>
        </p:nvSpPr>
        <p:spPr>
          <a:xfrm>
            <a:off x="530352" y="3284984"/>
            <a:ext cx="2961528" cy="2650976"/>
          </a:xfrm>
          <a:prstGeom prst="rect">
            <a:avLst/>
          </a:prstGeom>
          <a:noFill/>
        </p:spPr>
        <p:txBody>
          <a:bodyPr vert="horz" wrap="square" lIns="0" tIns="0" rIns="0" bIns="0" rtlCol="0">
            <a:noAutofit/>
          </a:bodyPr>
          <a:lstStyle/>
          <a:p>
            <a:pPr marL="68580" indent="-342900">
              <a:spcAft>
                <a:spcPts val="900"/>
              </a:spcAft>
              <a:buFont typeface="Arial" panose="020B0604020202020204" pitchFamily="34" charset="0"/>
              <a:buChar char="•"/>
            </a:pPr>
            <a:r>
              <a:rPr lang="en-GB" dirty="0" smtClean="0">
                <a:latin typeface="Georgia" pitchFamily="18" charset="0"/>
              </a:rPr>
              <a:t>Accessibility</a:t>
            </a:r>
          </a:p>
          <a:p>
            <a:pPr marL="68580" indent="-342900">
              <a:spcAft>
                <a:spcPts val="900"/>
              </a:spcAft>
              <a:buFont typeface="Arial" panose="020B0604020202020204" pitchFamily="34" charset="0"/>
              <a:buChar char="•"/>
            </a:pPr>
            <a:r>
              <a:rPr lang="en-GB" dirty="0" smtClean="0">
                <a:latin typeface="Georgia" pitchFamily="18" charset="0"/>
              </a:rPr>
              <a:t>Validity</a:t>
            </a:r>
          </a:p>
          <a:p>
            <a:pPr marL="68580" indent="-342900">
              <a:spcAft>
                <a:spcPts val="900"/>
              </a:spcAft>
              <a:buFont typeface="Arial" panose="020B0604020202020204" pitchFamily="34" charset="0"/>
              <a:buChar char="•"/>
            </a:pPr>
            <a:r>
              <a:rPr lang="en-GB" dirty="0" smtClean="0">
                <a:latin typeface="Georgia" pitchFamily="18" charset="0"/>
              </a:rPr>
              <a:t>Accuracy</a:t>
            </a:r>
          </a:p>
          <a:p>
            <a:pPr marL="68580" indent="-342900">
              <a:spcAft>
                <a:spcPts val="900"/>
              </a:spcAft>
              <a:buFont typeface="Arial" panose="020B0604020202020204" pitchFamily="34" charset="0"/>
              <a:buChar char="•"/>
            </a:pPr>
            <a:r>
              <a:rPr lang="en-GB" dirty="0" smtClean="0">
                <a:latin typeface="Georgia" pitchFamily="18" charset="0"/>
              </a:rPr>
              <a:t>Relevancy</a:t>
            </a:r>
            <a:endParaRPr lang="en-GB" dirty="0">
              <a:latin typeface="Georgia" pitchFamily="18" charset="0"/>
            </a:endParaRPr>
          </a:p>
          <a:p>
            <a:pPr marL="68580" indent="-342900">
              <a:spcAft>
                <a:spcPts val="900"/>
              </a:spcAft>
              <a:buFont typeface="Arial" panose="020B0604020202020204" pitchFamily="34" charset="0"/>
              <a:buChar char="•"/>
            </a:pPr>
            <a:r>
              <a:rPr lang="en-GB" dirty="0" smtClean="0">
                <a:latin typeface="Georgia" pitchFamily="18" charset="0"/>
              </a:rPr>
              <a:t>Format</a:t>
            </a:r>
          </a:p>
          <a:p>
            <a:pPr marL="68580" indent="-342900">
              <a:spcAft>
                <a:spcPts val="900"/>
              </a:spcAft>
              <a:buFont typeface="Arial" panose="020B0604020202020204" pitchFamily="34" charset="0"/>
              <a:buChar char="•"/>
            </a:pPr>
            <a:r>
              <a:rPr lang="en-GB" dirty="0" smtClean="0">
                <a:latin typeface="Georgia" pitchFamily="18" charset="0"/>
              </a:rPr>
              <a:t>Consistency</a:t>
            </a:r>
          </a:p>
          <a:p>
            <a:pPr marL="68580" indent="-342900">
              <a:spcAft>
                <a:spcPts val="900"/>
              </a:spcAft>
              <a:buFont typeface="Arial" panose="020B0604020202020204" pitchFamily="34" charset="0"/>
              <a:buChar char="•"/>
            </a:pPr>
            <a:r>
              <a:rPr lang="en-GB" dirty="0" smtClean="0">
                <a:latin typeface="Georgia" pitchFamily="18" charset="0"/>
              </a:rPr>
              <a:t>Granularity</a:t>
            </a:r>
          </a:p>
          <a:p>
            <a:pPr marL="68580" indent="-342900">
              <a:spcAft>
                <a:spcPts val="900"/>
              </a:spcAft>
              <a:buFont typeface="Arial" panose="020B0604020202020204" pitchFamily="34" charset="0"/>
              <a:buChar char="•"/>
            </a:pPr>
            <a:endParaRPr lang="en-GB" sz="2000" dirty="0" err="1" smtClean="0">
              <a:latin typeface="Georgia" pitchFamily="18" charset="0"/>
            </a:endParaRPr>
          </a:p>
        </p:txBody>
      </p:sp>
    </p:spTree>
    <p:extLst>
      <p:ext uri="{BB962C8B-B14F-4D97-AF65-F5344CB8AC3E}">
        <p14:creationId xmlns:p14="http://schemas.microsoft.com/office/powerpoint/2010/main" val="2484937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smtClean="0"/>
              <a:t>Visualisation</a:t>
            </a:r>
            <a:r>
              <a:rPr lang="en-GB" sz="2000" b="0" i="0" dirty="0" smtClean="0"/>
              <a:t> process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Considering the Medium</a:t>
            </a:r>
          </a:p>
          <a:p>
            <a:pPr>
              <a:spcAft>
                <a:spcPts val="600"/>
              </a:spcAft>
            </a:pPr>
            <a:r>
              <a:rPr lang="en-GB" sz="1800" dirty="0" smtClean="0"/>
              <a:t>Another thing to consider before moving on to create a wonderful visualisation, one must consider the medium that will be used to display it. A couple of examples could be:</a:t>
            </a:r>
          </a:p>
          <a:p>
            <a:pPr marL="11430" indent="-285750">
              <a:spcAft>
                <a:spcPts val="600"/>
              </a:spcAft>
              <a:buFont typeface="Arial" panose="020B0604020202020204" pitchFamily="34" charset="0"/>
              <a:buChar char="•"/>
            </a:pPr>
            <a:r>
              <a:rPr lang="en-GB" sz="1800" dirty="0" smtClean="0"/>
              <a:t>Will it be </a:t>
            </a:r>
            <a:r>
              <a:rPr lang="en-GB" sz="1800" b="1" dirty="0" smtClean="0">
                <a:solidFill>
                  <a:schemeClr val="accent5"/>
                </a:solidFill>
              </a:rPr>
              <a:t>print or digital</a:t>
            </a:r>
            <a:r>
              <a:rPr lang="en-GB" sz="1800" dirty="0" smtClean="0"/>
              <a:t>?</a:t>
            </a:r>
          </a:p>
          <a:p>
            <a:pPr marL="285750" indent="-285750">
              <a:spcAft>
                <a:spcPts val="600"/>
              </a:spcAft>
              <a:buFont typeface="Georgia" panose="02040502050405020303" pitchFamily="18" charset="0"/>
              <a:buChar char="–"/>
            </a:pPr>
            <a:r>
              <a:rPr lang="en-GB" sz="1800" dirty="0" smtClean="0"/>
              <a:t>In print we have a </a:t>
            </a:r>
            <a:r>
              <a:rPr lang="en-GB" sz="1800" b="1" dirty="0" smtClean="0"/>
              <a:t>set space </a:t>
            </a:r>
            <a:r>
              <a:rPr lang="en-GB" sz="1800" dirty="0" smtClean="0"/>
              <a:t>that we can predefine, while in digital we have to take into account how it will look on different </a:t>
            </a:r>
            <a:r>
              <a:rPr lang="en-GB" sz="1800" b="1" dirty="0" smtClean="0"/>
              <a:t>screen types and sizes</a:t>
            </a:r>
            <a:r>
              <a:rPr lang="en-GB" sz="1800" dirty="0" smtClean="0"/>
              <a:t>.</a:t>
            </a:r>
          </a:p>
          <a:p>
            <a:pPr marL="285750" indent="-285750">
              <a:spcAft>
                <a:spcPts val="1800"/>
              </a:spcAft>
              <a:buFont typeface="Georgia" panose="02040502050405020303" pitchFamily="18" charset="0"/>
              <a:buChar char="–"/>
            </a:pPr>
            <a:r>
              <a:rPr lang="en-GB" sz="1800" dirty="0" smtClean="0"/>
              <a:t>Furthermore in print the </a:t>
            </a:r>
            <a:r>
              <a:rPr lang="en-GB" sz="1800" b="1" dirty="0" smtClean="0"/>
              <a:t>colour</a:t>
            </a:r>
            <a:r>
              <a:rPr lang="en-GB" sz="1800" dirty="0" smtClean="0"/>
              <a:t> output can be tested and set, but in digital colours can appear differently from screen to screen, and ruin the outcome.</a:t>
            </a:r>
          </a:p>
          <a:p>
            <a:pPr marL="11430" indent="-285750">
              <a:spcAft>
                <a:spcPts val="600"/>
              </a:spcAft>
              <a:buFont typeface="Arial" panose="020B0604020202020204" pitchFamily="34" charset="0"/>
              <a:buChar char="•"/>
            </a:pPr>
            <a:r>
              <a:rPr lang="en-GB" sz="1800" dirty="0" smtClean="0"/>
              <a:t>Will it be </a:t>
            </a:r>
            <a:r>
              <a:rPr lang="en-GB" sz="1800" b="1" dirty="0" smtClean="0">
                <a:solidFill>
                  <a:schemeClr val="accent5"/>
                </a:solidFill>
              </a:rPr>
              <a:t>static or interactive</a:t>
            </a:r>
            <a:r>
              <a:rPr lang="en-GB" sz="1800" dirty="0" smtClean="0"/>
              <a:t>?</a:t>
            </a:r>
          </a:p>
          <a:p>
            <a:pPr marL="11430" indent="-285750">
              <a:spcAft>
                <a:spcPts val="1800"/>
              </a:spcAft>
              <a:buFont typeface="Georgia" panose="02040502050405020303" pitchFamily="18" charset="0"/>
              <a:buChar char="–"/>
            </a:pPr>
            <a:r>
              <a:rPr lang="en-GB" sz="1800" dirty="0" smtClean="0"/>
              <a:t>If it is static all we need to do is design a single layout. But if it’s interactive we have to consider how elements </a:t>
            </a:r>
            <a:r>
              <a:rPr lang="en-GB" sz="1800" b="1" dirty="0" smtClean="0"/>
              <a:t>change</a:t>
            </a:r>
            <a:r>
              <a:rPr lang="en-GB" sz="1800" dirty="0" smtClean="0"/>
              <a:t> and how this affects the information conveyed and the aesthetics of the bigger picture.</a:t>
            </a:r>
          </a:p>
          <a:p>
            <a:pPr marL="11430" indent="-285750">
              <a:spcAft>
                <a:spcPts val="1800"/>
              </a:spcAft>
              <a:buFont typeface="Arial" panose="020B0604020202020204" pitchFamily="34" charset="0"/>
              <a:buChar char="•"/>
            </a:pPr>
            <a:endParaRPr lang="en-GB" sz="1800" b="1" dirty="0">
              <a:solidFill>
                <a:schemeClr val="accent5"/>
              </a:solidFill>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36</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053130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r>
              <a:rPr lang="en-GB" sz="1800" b="1" dirty="0" smtClean="0">
                <a:solidFill>
                  <a:schemeClr val="accent1"/>
                </a:solidFill>
              </a:rPr>
              <a:t>Development of visual representation</a:t>
            </a:r>
          </a:p>
        </p:txBody>
      </p:sp>
      <p:sp>
        <p:nvSpPr>
          <p:cNvPr id="4" name="Slide Number Placeholder 3"/>
          <p:cNvSpPr>
            <a:spLocks noGrp="1"/>
          </p:cNvSpPr>
          <p:nvPr>
            <p:ph type="sldNum" sz="quarter" idx="18"/>
          </p:nvPr>
        </p:nvSpPr>
        <p:spPr/>
        <p:txBody>
          <a:bodyPr/>
          <a:lstStyle/>
          <a:p>
            <a:fld id="{F5E609D5-BB2C-4735-B62A-4AB7F7AFBFEB}" type="slidenum">
              <a:rPr lang="en-GB" smtClean="0"/>
              <a:pPr/>
              <a:t>37</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
        <p:nvSpPr>
          <p:cNvPr id="7" name="TextBox 6"/>
          <p:cNvSpPr txBox="1"/>
          <p:nvPr/>
        </p:nvSpPr>
        <p:spPr>
          <a:xfrm>
            <a:off x="530352" y="1988840"/>
            <a:ext cx="8002088" cy="1055815"/>
          </a:xfrm>
          <a:prstGeom prst="rect">
            <a:avLst/>
          </a:prstGeom>
          <a:noFill/>
        </p:spPr>
        <p:txBody>
          <a:bodyPr vert="horz" wrap="square" lIns="0" tIns="0" rIns="0" bIns="0" rtlCol="0">
            <a:noAutofit/>
          </a:bodyPr>
          <a:lstStyle/>
          <a:p>
            <a:pPr indent="-274320">
              <a:spcAft>
                <a:spcPts val="900"/>
              </a:spcAft>
            </a:pPr>
            <a:r>
              <a:rPr lang="en-GB" dirty="0" smtClean="0">
                <a:latin typeface="Georgia" pitchFamily="18" charset="0"/>
              </a:rPr>
              <a:t>After having identified our question and prepared our data we can move on to creating the visualisation. Only now is it time to decide on any issue relating to the appearance of the visualisation itself. </a:t>
            </a:r>
          </a:p>
        </p:txBody>
      </p:sp>
      <p:sp>
        <p:nvSpPr>
          <p:cNvPr id="9" name="TextBox 8"/>
          <p:cNvSpPr txBox="1"/>
          <p:nvPr/>
        </p:nvSpPr>
        <p:spPr>
          <a:xfrm>
            <a:off x="530352" y="3197055"/>
            <a:ext cx="4185664" cy="2824233"/>
          </a:xfrm>
          <a:prstGeom prst="rect">
            <a:avLst/>
          </a:prstGeom>
          <a:noFill/>
        </p:spPr>
        <p:txBody>
          <a:bodyPr vert="horz" wrap="square" lIns="0" tIns="0" rIns="0" bIns="0" rtlCol="0">
            <a:noAutofit/>
          </a:bodyPr>
          <a:lstStyle/>
          <a:p>
            <a:pPr indent="-274320" algn="just">
              <a:spcAft>
                <a:spcPts val="900"/>
              </a:spcAft>
            </a:pPr>
            <a:r>
              <a:rPr lang="en-GB" dirty="0">
                <a:latin typeface="Georgia" pitchFamily="18" charset="0"/>
              </a:rPr>
              <a:t>The optimal visualisation design depends on two factors, primarily: the </a:t>
            </a:r>
            <a:r>
              <a:rPr lang="en-GB" b="1" dirty="0">
                <a:solidFill>
                  <a:schemeClr val="accent5"/>
                </a:solidFill>
                <a:latin typeface="Georgia" pitchFamily="18" charset="0"/>
              </a:rPr>
              <a:t>message </a:t>
            </a:r>
            <a:r>
              <a:rPr lang="en-GB" dirty="0">
                <a:latin typeface="Georgia" pitchFamily="18" charset="0"/>
              </a:rPr>
              <a:t>to be conveyed to the audience, meaning the question to be answered, and the </a:t>
            </a:r>
            <a:r>
              <a:rPr lang="en-GB" b="1" dirty="0">
                <a:solidFill>
                  <a:schemeClr val="accent5"/>
                </a:solidFill>
                <a:latin typeface="Georgia" pitchFamily="18" charset="0"/>
              </a:rPr>
              <a:t>variables</a:t>
            </a:r>
            <a:r>
              <a:rPr lang="en-GB" dirty="0">
                <a:latin typeface="Georgia" pitchFamily="18" charset="0"/>
              </a:rPr>
              <a:t> to be shown.</a:t>
            </a:r>
          </a:p>
          <a:p>
            <a:pPr indent="-274320">
              <a:spcAft>
                <a:spcPts val="900"/>
              </a:spcAft>
            </a:pPr>
            <a:endParaRPr lang="en-GB" sz="2000" dirty="0" err="1" smtClean="0">
              <a:latin typeface="Georgia"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349" y="3433295"/>
            <a:ext cx="3655099" cy="2741324"/>
          </a:xfrm>
          <a:prstGeom prst="rect">
            <a:avLst/>
          </a:prstGeom>
        </p:spPr>
      </p:pic>
    </p:spTree>
    <p:extLst>
      <p:ext uri="{BB962C8B-B14F-4D97-AF65-F5344CB8AC3E}">
        <p14:creationId xmlns:p14="http://schemas.microsoft.com/office/powerpoint/2010/main" val="2060347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process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tx2"/>
                </a:solidFill>
              </a:rPr>
              <a:t>Good visualisation is about making good decisions</a:t>
            </a:r>
          </a:p>
          <a:p>
            <a:endParaRPr lang="en-GB" sz="1800" b="1" dirty="0" smtClean="0"/>
          </a:p>
          <a:p>
            <a:endParaRPr lang="en-GB" sz="1800" b="1" dirty="0"/>
          </a:p>
          <a:p>
            <a:pPr algn="ctr"/>
            <a:r>
              <a:rPr lang="en-GB" sz="1800" dirty="0" smtClean="0"/>
              <a:t>To make the best decisions you need to be familiar with all your </a:t>
            </a:r>
            <a:r>
              <a:rPr lang="en-GB" sz="1800" b="1" dirty="0" smtClean="0">
                <a:solidFill>
                  <a:schemeClr val="accent5"/>
                </a:solidFill>
              </a:rPr>
              <a:t>options</a:t>
            </a:r>
            <a:r>
              <a:rPr lang="en-GB" sz="1800" dirty="0" smtClean="0">
                <a:solidFill>
                  <a:schemeClr val="accent5"/>
                </a:solidFill>
              </a:rPr>
              <a:t> </a:t>
            </a:r>
            <a:r>
              <a:rPr lang="en-GB" sz="1800" dirty="0" smtClean="0"/>
              <a:t>and aware of the things that will influence your </a:t>
            </a:r>
            <a:r>
              <a:rPr lang="en-GB" sz="1800" b="1" dirty="0" smtClean="0">
                <a:solidFill>
                  <a:schemeClr val="accent5"/>
                </a:solidFill>
              </a:rPr>
              <a:t>choices</a:t>
            </a:r>
            <a:r>
              <a:rPr lang="en-GB" sz="1800" dirty="0" smtClean="0">
                <a:solidFill>
                  <a:schemeClr val="accent5"/>
                </a:solidFill>
              </a:rPr>
              <a:t>.</a:t>
            </a:r>
            <a:endParaRPr lang="en-GB" sz="1800" dirty="0">
              <a:solidFill>
                <a:schemeClr val="accent5"/>
              </a:solidFill>
            </a:endParaRPr>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38</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1050786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process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tx2"/>
                </a:solidFill>
              </a:rPr>
              <a:t>Good data visualisations are trustworthy</a:t>
            </a:r>
            <a:endParaRPr lang="en-GB" sz="1800" b="1" dirty="0">
              <a:solidFill>
                <a:schemeClr val="tx2"/>
              </a:solidFill>
            </a:endParaRPr>
          </a:p>
          <a:p>
            <a:pPr algn="ctr"/>
            <a:endParaRPr lang="en-GB" sz="1800" dirty="0" smtClean="0"/>
          </a:p>
          <a:p>
            <a:pPr algn="ctr"/>
            <a:r>
              <a:rPr lang="en-GB" sz="1800" dirty="0" smtClean="0"/>
              <a:t>Communicating with numbers is, in many ways, just like communicating</a:t>
            </a:r>
          </a:p>
          <a:p>
            <a:pPr algn="ctr"/>
            <a:r>
              <a:rPr lang="en-GB" sz="1800" dirty="0" smtClean="0"/>
              <a:t> with words. You</a:t>
            </a:r>
            <a:r>
              <a:rPr lang="en-GB" sz="1800" dirty="0" smtClean="0">
                <a:solidFill>
                  <a:schemeClr val="accent1"/>
                </a:solidFill>
              </a:rPr>
              <a:t> </a:t>
            </a:r>
            <a:r>
              <a:rPr lang="en-GB" sz="1800" b="1" dirty="0" smtClean="0">
                <a:solidFill>
                  <a:schemeClr val="accent5"/>
                </a:solidFill>
              </a:rPr>
              <a:t>make decisions </a:t>
            </a:r>
            <a:r>
              <a:rPr lang="en-GB" sz="1800" dirty="0" smtClean="0"/>
              <a:t>about what to emphasize and </a:t>
            </a:r>
          </a:p>
          <a:p>
            <a:pPr algn="ctr"/>
            <a:r>
              <a:rPr lang="en-GB" sz="1800" dirty="0" smtClean="0"/>
              <a:t>what to downplay, and about how to convey a full </a:t>
            </a:r>
          </a:p>
          <a:p>
            <a:pPr algn="ctr"/>
            <a:r>
              <a:rPr lang="en-GB" sz="1800" dirty="0" smtClean="0"/>
              <a:t>understanding of the subject at hand.</a:t>
            </a:r>
          </a:p>
          <a:p>
            <a:pPr algn="ctr"/>
            <a:endParaRPr lang="en-GB" sz="1800" dirty="0"/>
          </a:p>
          <a:p>
            <a:pPr algn="ctr"/>
            <a:r>
              <a:rPr lang="en-GB" sz="1600" dirty="0" smtClean="0"/>
              <a:t>Christopher Ingraham, The Washington Post</a:t>
            </a:r>
            <a:endParaRPr lang="en-GB" sz="1600" dirty="0"/>
          </a:p>
        </p:txBody>
      </p:sp>
      <p:sp>
        <p:nvSpPr>
          <p:cNvPr id="8" name="Slide Number Placeholder 7"/>
          <p:cNvSpPr>
            <a:spLocks noGrp="1"/>
          </p:cNvSpPr>
          <p:nvPr>
            <p:ph type="sldNum" sz="quarter" idx="18"/>
          </p:nvPr>
        </p:nvSpPr>
        <p:spPr/>
        <p:txBody>
          <a:bodyPr/>
          <a:lstStyle/>
          <a:p>
            <a:fld id="{F5E609D5-BB2C-4735-B62A-4AB7F7AFBFEB}" type="slidenum">
              <a:rPr lang="en-GB" smtClean="0"/>
              <a:pPr/>
              <a:t>39</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739237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Intro</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4</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739580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err="1"/>
              <a:t>Visualisation</a:t>
            </a:r>
            <a:r>
              <a:rPr lang="en-GB" sz="2000" b="0" i="0" dirty="0"/>
              <a:t> </a:t>
            </a:r>
            <a:r>
              <a:rPr lang="en-GB" sz="2000" b="0" i="0" dirty="0" smtClean="0"/>
              <a:t>process</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600"/>
              </a:spcAft>
            </a:pPr>
            <a:r>
              <a:rPr lang="en-GB" sz="1800" b="1" dirty="0" smtClean="0">
                <a:solidFill>
                  <a:schemeClr val="accent1"/>
                </a:solidFill>
              </a:rPr>
              <a:t>Things to consider</a:t>
            </a:r>
          </a:p>
          <a:p>
            <a:r>
              <a:rPr lang="en-GB" sz="1800" dirty="0" smtClean="0"/>
              <a:t>The </a:t>
            </a:r>
            <a:r>
              <a:rPr lang="en-GB" sz="1800" dirty="0"/>
              <a:t>first </a:t>
            </a:r>
            <a:r>
              <a:rPr lang="en-GB" sz="1800" dirty="0" smtClean="0"/>
              <a:t>things </a:t>
            </a:r>
            <a:r>
              <a:rPr lang="en-GB" sz="1800" dirty="0"/>
              <a:t>to </a:t>
            </a:r>
            <a:r>
              <a:rPr lang="en-GB" sz="1800" b="1" dirty="0">
                <a:solidFill>
                  <a:schemeClr val="accent5"/>
                </a:solidFill>
              </a:rPr>
              <a:t>consider</a:t>
            </a:r>
            <a:r>
              <a:rPr lang="en-GB" sz="1800" dirty="0"/>
              <a:t> when visualising data </a:t>
            </a:r>
            <a:r>
              <a:rPr lang="en-GB" sz="1800" dirty="0" smtClean="0"/>
              <a:t>are:</a:t>
            </a:r>
            <a:endParaRPr lang="en-GB" sz="1800" dirty="0"/>
          </a:p>
          <a:p>
            <a:pPr marL="560070" lvl="2" indent="-285750">
              <a:buFont typeface="Arial" panose="020B0604020202020204" pitchFamily="34" charset="0"/>
              <a:buChar char="•"/>
            </a:pPr>
            <a:r>
              <a:rPr lang="en-GB" sz="1800" b="1" dirty="0">
                <a:solidFill>
                  <a:schemeClr val="accent5"/>
                </a:solidFill>
              </a:rPr>
              <a:t>What </a:t>
            </a:r>
            <a:r>
              <a:rPr lang="en-GB" sz="1800" b="1" dirty="0" smtClean="0">
                <a:solidFill>
                  <a:schemeClr val="accent5"/>
                </a:solidFill>
              </a:rPr>
              <a:t>do </a:t>
            </a:r>
            <a:r>
              <a:rPr lang="en-GB" sz="1800" b="1" dirty="0">
                <a:solidFill>
                  <a:schemeClr val="accent5"/>
                </a:solidFill>
              </a:rPr>
              <a:t>we want to present? </a:t>
            </a:r>
          </a:p>
          <a:p>
            <a:pPr marL="560070" lvl="2" indent="-285750">
              <a:buFont typeface="Arial" panose="020B0604020202020204" pitchFamily="34" charset="0"/>
              <a:buChar char="•"/>
            </a:pPr>
            <a:r>
              <a:rPr lang="en-GB" sz="1800" b="1" dirty="0" smtClean="0">
                <a:solidFill>
                  <a:schemeClr val="accent5"/>
                </a:solidFill>
              </a:rPr>
              <a:t>Which </a:t>
            </a:r>
            <a:r>
              <a:rPr lang="en-GB" sz="1800" b="1" dirty="0">
                <a:solidFill>
                  <a:schemeClr val="accent5"/>
                </a:solidFill>
              </a:rPr>
              <a:t>variables? </a:t>
            </a:r>
            <a:endParaRPr lang="en-GB" sz="1800" b="1" dirty="0" smtClean="0">
              <a:solidFill>
                <a:schemeClr val="accent5"/>
              </a:solidFill>
            </a:endParaRPr>
          </a:p>
          <a:p>
            <a:pPr marL="560070" lvl="2" indent="-285750">
              <a:buFont typeface="Arial" panose="020B0604020202020204" pitchFamily="34" charset="0"/>
              <a:buChar char="•"/>
            </a:pPr>
            <a:r>
              <a:rPr lang="en-GB" sz="1800" b="1" dirty="0" smtClean="0">
                <a:solidFill>
                  <a:schemeClr val="accent5"/>
                </a:solidFill>
              </a:rPr>
              <a:t>What types of variables?</a:t>
            </a:r>
            <a:endParaRPr lang="en-GB" sz="1800" b="1" dirty="0">
              <a:solidFill>
                <a:schemeClr val="accent5"/>
              </a:solidFill>
            </a:endParaRPr>
          </a:p>
          <a:p>
            <a:pPr marL="560070" lvl="2" indent="-285750">
              <a:buFont typeface="Arial" panose="020B0604020202020204" pitchFamily="34" charset="0"/>
              <a:buChar char="•"/>
            </a:pPr>
            <a:r>
              <a:rPr lang="en-GB" sz="1800" b="1" dirty="0">
                <a:solidFill>
                  <a:schemeClr val="accent5"/>
                </a:solidFill>
              </a:rPr>
              <a:t>Which properties? </a:t>
            </a:r>
          </a:p>
          <a:p>
            <a:pPr marL="560070" lvl="2" indent="-285750">
              <a:buFont typeface="Arial" panose="020B0604020202020204" pitchFamily="34" charset="0"/>
              <a:buChar char="•"/>
            </a:pPr>
            <a:r>
              <a:rPr lang="en-GB" sz="1800" b="1" dirty="0">
                <a:solidFill>
                  <a:schemeClr val="accent5"/>
                </a:solidFill>
              </a:rPr>
              <a:t>Which aspects</a:t>
            </a:r>
            <a:r>
              <a:rPr lang="en-GB" sz="1800" b="1" dirty="0" smtClean="0">
                <a:solidFill>
                  <a:schemeClr val="accent5"/>
                </a:solidFill>
              </a:rPr>
              <a:t>?</a:t>
            </a:r>
            <a:endParaRPr lang="en-GB" sz="1800" b="1" dirty="0">
              <a:solidFill>
                <a:schemeClr val="accent5"/>
              </a:solidFill>
            </a:endParaRPr>
          </a:p>
          <a:p>
            <a:pPr marL="560070" lvl="1" indent="-285750">
              <a:buFont typeface="Arial" panose="020B0604020202020204" pitchFamily="34" charset="0"/>
              <a:buChar char="•"/>
            </a:pPr>
            <a:r>
              <a:rPr lang="en-GB" sz="1800" b="1" dirty="0" smtClean="0">
                <a:solidFill>
                  <a:schemeClr val="accent5"/>
                </a:solidFill>
              </a:rPr>
              <a:t>What is the range of the variable values?</a:t>
            </a:r>
          </a:p>
          <a:p>
            <a:pPr marL="560070" lvl="1" indent="-285750">
              <a:buFont typeface="Arial" panose="020B0604020202020204" pitchFamily="34" charset="0"/>
              <a:buChar char="•"/>
            </a:pPr>
            <a:r>
              <a:rPr lang="en-GB" sz="1800" b="1" dirty="0" smtClean="0">
                <a:solidFill>
                  <a:schemeClr val="accent5"/>
                </a:solidFill>
              </a:rPr>
              <a:t>What medium will display our visualisation?</a:t>
            </a:r>
            <a:endParaRPr lang="en-GB" sz="1800" b="1" dirty="0">
              <a:solidFill>
                <a:schemeClr val="accent5"/>
              </a:solidFill>
            </a:endParaRPr>
          </a:p>
          <a:p>
            <a:pPr marL="560070" lvl="1" indent="-285750">
              <a:buFont typeface="Arial" panose="020B0604020202020204" pitchFamily="34" charset="0"/>
              <a:buChar char="•"/>
            </a:pPr>
            <a:endParaRPr lang="en-GB" sz="1800" b="1" dirty="0">
              <a:solidFill>
                <a:schemeClr val="accent5"/>
              </a:solidFill>
            </a:endParaRPr>
          </a:p>
          <a:p>
            <a:pPr marL="560070" lvl="1" indent="-285750">
              <a:spcAft>
                <a:spcPts val="600"/>
              </a:spcAft>
              <a:buFont typeface="Arial" panose="020B0604020202020204" pitchFamily="34" charset="0"/>
              <a:buChar char="•"/>
            </a:pPr>
            <a:endParaRPr lang="en-GB" sz="1400" b="1" dirty="0">
              <a:solidFill>
                <a:schemeClr val="accent1"/>
              </a:solidFill>
            </a:endParaRPr>
          </a:p>
        </p:txBody>
      </p:sp>
      <p:sp>
        <p:nvSpPr>
          <p:cNvPr id="4" name="Slide Number Placeholder 3"/>
          <p:cNvSpPr>
            <a:spLocks noGrp="1"/>
          </p:cNvSpPr>
          <p:nvPr>
            <p:ph type="sldNum" sz="quarter" idx="18"/>
          </p:nvPr>
        </p:nvSpPr>
        <p:spPr/>
        <p:txBody>
          <a:bodyPr/>
          <a:lstStyle/>
          <a:p>
            <a:fld id="{F5E609D5-BB2C-4735-B62A-4AB7F7AFBFEB}" type="slidenum">
              <a:rPr lang="en-GB" smtClean="0"/>
              <a:pPr/>
              <a:t>40</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909940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a:t/>
            </a:r>
            <a:br>
              <a:rPr lang="en-GB"/>
            </a:br>
            <a:r>
              <a:rPr lang="en-GB" sz="2000" b="0" i="0" dirty="0"/>
              <a:t>Types</a:t>
            </a:r>
            <a:r>
              <a:rPr lang="en-GB" sz="2000" b="0" i="0"/>
              <a:t> of </a:t>
            </a:r>
            <a:r>
              <a:rPr lang="en-GB" sz="2000" b="0" i="0" smtClean="0"/>
              <a:t>data</a:t>
            </a:r>
            <a:endParaRPr lang="en-GB" b="0" i="0" dirty="0"/>
          </a:p>
        </p:txBody>
      </p:sp>
      <p:sp>
        <p:nvSpPr>
          <p:cNvPr id="3" name="Content Placeholder 2"/>
          <p:cNvSpPr>
            <a:spLocks noGrp="1"/>
          </p:cNvSpPr>
          <p:nvPr>
            <p:ph sz="quarter" idx="14"/>
          </p:nvPr>
        </p:nvSpPr>
        <p:spPr>
          <a:xfrm>
            <a:off x="533400" y="2033737"/>
            <a:ext cx="3962400" cy="4419599"/>
          </a:xfrm>
        </p:spPr>
        <p:txBody>
          <a:bodyPr/>
          <a:lstStyle/>
          <a:p>
            <a:pPr>
              <a:spcAft>
                <a:spcPts val="1200"/>
              </a:spcAft>
            </a:pPr>
            <a:r>
              <a:rPr lang="en-GB" sz="1600" b="1" dirty="0">
                <a:solidFill>
                  <a:schemeClr val="tx2"/>
                </a:solidFill>
              </a:rPr>
              <a:t>Quantitative </a:t>
            </a:r>
            <a:r>
              <a:rPr lang="en-GB" sz="1600" b="1" dirty="0" smtClean="0">
                <a:solidFill>
                  <a:schemeClr val="tx2"/>
                </a:solidFill>
              </a:rPr>
              <a:t>Data</a:t>
            </a:r>
            <a:endParaRPr lang="en-GB" sz="1600" b="1" dirty="0"/>
          </a:p>
          <a:p>
            <a:pPr marL="342900" indent="-342900">
              <a:spcAft>
                <a:spcPts val="1200"/>
              </a:spcAft>
              <a:buFont typeface="Arial" panose="020B0604020202020204" pitchFamily="34" charset="0"/>
              <a:buChar char="•"/>
            </a:pPr>
            <a:r>
              <a:rPr lang="en-GB" sz="1600" dirty="0"/>
              <a:t>Data dealing with </a:t>
            </a:r>
            <a:r>
              <a:rPr lang="en-GB" sz="1600" dirty="0" smtClean="0"/>
              <a:t>numbers</a:t>
            </a:r>
            <a:endParaRPr lang="en-GB" sz="1600" dirty="0"/>
          </a:p>
          <a:p>
            <a:pPr marL="342900" indent="-342900">
              <a:spcAft>
                <a:spcPts val="1200"/>
              </a:spcAft>
              <a:buFont typeface="Arial" panose="020B0604020202020204" pitchFamily="34" charset="0"/>
              <a:buChar char="•"/>
            </a:pPr>
            <a:r>
              <a:rPr lang="en-GB" sz="1600" dirty="0"/>
              <a:t>Data </a:t>
            </a:r>
            <a:r>
              <a:rPr lang="en-GB" sz="1600" dirty="0" smtClean="0"/>
              <a:t>can </a:t>
            </a:r>
            <a:r>
              <a:rPr lang="en-GB" sz="1600" dirty="0"/>
              <a:t>be </a:t>
            </a:r>
            <a:r>
              <a:rPr lang="en-GB" sz="1600" dirty="0" smtClean="0"/>
              <a:t>measured</a:t>
            </a:r>
            <a:endParaRPr lang="en-GB" sz="1600" dirty="0"/>
          </a:p>
          <a:p>
            <a:pPr marL="342900" indent="-342900">
              <a:spcAft>
                <a:spcPts val="1200"/>
              </a:spcAft>
              <a:buFont typeface="Arial" panose="020B0604020202020204" pitchFamily="34" charset="0"/>
              <a:buChar char="•"/>
            </a:pPr>
            <a:r>
              <a:rPr lang="en-GB" sz="1600" dirty="0"/>
              <a:t>Continuous </a:t>
            </a:r>
            <a:r>
              <a:rPr lang="en-GB" sz="1600" dirty="0" smtClean="0"/>
              <a:t>data </a:t>
            </a:r>
            <a:r>
              <a:rPr lang="en-GB" sz="1600" dirty="0"/>
              <a:t>deriving from measurements or processed data such as means, variances etc.</a:t>
            </a:r>
          </a:p>
          <a:p>
            <a:pPr marL="342900" indent="-342900">
              <a:spcAft>
                <a:spcPts val="1200"/>
              </a:spcAft>
              <a:buFont typeface="Arial" panose="020B0604020202020204" pitchFamily="34" charset="0"/>
              <a:buChar char="•"/>
            </a:pPr>
            <a:r>
              <a:rPr lang="en-GB" sz="1600" dirty="0"/>
              <a:t>Data can be categorical or continuous</a:t>
            </a:r>
          </a:p>
          <a:p>
            <a:pPr marL="342900" indent="-342900">
              <a:spcAft>
                <a:spcPts val="1200"/>
              </a:spcAft>
              <a:buFont typeface="Arial" panose="020B0604020202020204" pitchFamily="34" charset="0"/>
              <a:buChar char="•"/>
            </a:pPr>
            <a:r>
              <a:rPr lang="en-GB" sz="1600" dirty="0"/>
              <a:t>E.g.: length, volume, speed, </a:t>
            </a:r>
            <a:r>
              <a:rPr lang="en-GB" sz="1600" dirty="0" smtClean="0"/>
              <a:t>etc.</a:t>
            </a:r>
            <a:endParaRPr lang="en-GB" sz="1600" dirty="0"/>
          </a:p>
        </p:txBody>
      </p:sp>
      <p:sp>
        <p:nvSpPr>
          <p:cNvPr id="6" name="Content Placeholder 5"/>
          <p:cNvSpPr>
            <a:spLocks noGrp="1"/>
          </p:cNvSpPr>
          <p:nvPr>
            <p:ph sz="quarter" idx="15"/>
          </p:nvPr>
        </p:nvSpPr>
        <p:spPr>
          <a:xfrm>
            <a:off x="4648201" y="2033736"/>
            <a:ext cx="3962399" cy="4419600"/>
          </a:xfrm>
        </p:spPr>
        <p:txBody>
          <a:bodyPr/>
          <a:lstStyle/>
          <a:p>
            <a:r>
              <a:rPr lang="en-GB" sz="1600" b="1" dirty="0">
                <a:solidFill>
                  <a:schemeClr val="tx2"/>
                </a:solidFill>
              </a:rPr>
              <a:t>Qualitative Data</a:t>
            </a:r>
          </a:p>
          <a:p>
            <a:pPr marL="68580" indent="-342900">
              <a:buFont typeface="Arial" panose="020B0604020202020204" pitchFamily="34" charset="0"/>
              <a:buChar char="•"/>
            </a:pPr>
            <a:r>
              <a:rPr lang="en-GB" sz="1600" dirty="0"/>
              <a:t>Data dealing with descriptions</a:t>
            </a:r>
          </a:p>
          <a:p>
            <a:pPr marL="68580" indent="-342900">
              <a:buFont typeface="Arial" panose="020B0604020202020204" pitchFamily="34" charset="0"/>
              <a:buChar char="•"/>
            </a:pPr>
            <a:r>
              <a:rPr lang="en-GB" sz="1600" dirty="0"/>
              <a:t>Data can be observed but not measured</a:t>
            </a:r>
          </a:p>
          <a:p>
            <a:pPr marL="68580" indent="-342900">
              <a:buFont typeface="Arial" panose="020B0604020202020204" pitchFamily="34" charset="0"/>
              <a:buChar char="•"/>
            </a:pPr>
            <a:r>
              <a:rPr lang="en-GB" sz="1600" dirty="0"/>
              <a:t>Data can be categorical only</a:t>
            </a:r>
          </a:p>
          <a:p>
            <a:pPr marL="68580" indent="-342900">
              <a:buFont typeface="Arial" panose="020B0604020202020204" pitchFamily="34" charset="0"/>
              <a:buChar char="•"/>
            </a:pPr>
            <a:r>
              <a:rPr lang="en-GB" sz="1600" dirty="0"/>
              <a:t>Consider quantifying the data</a:t>
            </a:r>
          </a:p>
          <a:p>
            <a:pPr marL="68580" indent="-342900">
              <a:buFont typeface="Arial" panose="020B0604020202020204" pitchFamily="34" charset="0"/>
              <a:buChar char="•"/>
            </a:pPr>
            <a:r>
              <a:rPr lang="en-GB" sz="1600" dirty="0"/>
              <a:t>E.g. </a:t>
            </a:r>
            <a:r>
              <a:rPr lang="en-GB" sz="1600" dirty="0" smtClean="0"/>
              <a:t>colours</a:t>
            </a:r>
            <a:r>
              <a:rPr lang="en-GB" sz="1600" dirty="0"/>
              <a:t>, mood, appearance, etc.</a:t>
            </a:r>
          </a:p>
          <a:p>
            <a:endParaRPr lang="en-GB" dirty="0"/>
          </a:p>
        </p:txBody>
      </p:sp>
      <p:sp>
        <p:nvSpPr>
          <p:cNvPr id="4" name="TextBox 3"/>
          <p:cNvSpPr txBox="1"/>
          <p:nvPr/>
        </p:nvSpPr>
        <p:spPr>
          <a:xfrm>
            <a:off x="533400" y="1556792"/>
            <a:ext cx="8077200" cy="404936"/>
          </a:xfrm>
          <a:prstGeom prst="rect">
            <a:avLst/>
          </a:prstGeom>
          <a:noFill/>
        </p:spPr>
        <p:txBody>
          <a:bodyPr wrap="square" lIns="0" tIns="0" rIns="0" bIns="0" rtlCol="0">
            <a:noAutofit/>
          </a:bodyPr>
          <a:lstStyle/>
          <a:p>
            <a:pPr indent="-274320">
              <a:spcAft>
                <a:spcPts val="900"/>
              </a:spcAft>
            </a:pPr>
            <a:r>
              <a:rPr lang="en-GB" dirty="0" smtClean="0">
                <a:latin typeface="Georgia" pitchFamily="18" charset="0"/>
              </a:rPr>
              <a:t>That is why we must understand the type of data at hand.</a:t>
            </a:r>
          </a:p>
        </p:txBody>
      </p:sp>
      <p:sp>
        <p:nvSpPr>
          <p:cNvPr id="5" name="Slide Number Placeholder 4"/>
          <p:cNvSpPr>
            <a:spLocks noGrp="1"/>
          </p:cNvSpPr>
          <p:nvPr>
            <p:ph type="sldNum" sz="quarter" idx="18"/>
          </p:nvPr>
        </p:nvSpPr>
        <p:spPr/>
        <p:txBody>
          <a:bodyPr/>
          <a:lstStyle/>
          <a:p>
            <a:fld id="{89A9057D-8FBE-42A3-904C-3C9C1E42AB7C}" type="slidenum">
              <a:rPr lang="en-GB" smtClean="0"/>
              <a:pPr/>
              <a:t>41</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313098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a:t/>
            </a:r>
            <a:br>
              <a:rPr lang="en-GB"/>
            </a:br>
            <a:r>
              <a:rPr lang="en-GB" sz="2000" b="0" i="0" dirty="0"/>
              <a:t>Types</a:t>
            </a:r>
            <a:r>
              <a:rPr lang="en-GB" sz="2000" b="0" i="0"/>
              <a:t> of data– Example </a:t>
            </a:r>
            <a:endParaRPr lang="en-GB" b="0" i="0" dirty="0"/>
          </a:p>
        </p:txBody>
      </p:sp>
      <p:sp>
        <p:nvSpPr>
          <p:cNvPr id="3" name="Content Placeholder 2"/>
          <p:cNvSpPr>
            <a:spLocks noGrp="1"/>
          </p:cNvSpPr>
          <p:nvPr>
            <p:ph sz="quarter" idx="13"/>
          </p:nvPr>
        </p:nvSpPr>
        <p:spPr>
          <a:xfrm>
            <a:off x="467544" y="1556792"/>
            <a:ext cx="2656657" cy="4419599"/>
          </a:xfrm>
        </p:spPr>
        <p:txBody>
          <a:bodyPr/>
          <a:lstStyle/>
          <a:p>
            <a:pPr>
              <a:spcAft>
                <a:spcPts val="1200"/>
              </a:spcAft>
            </a:pPr>
            <a:r>
              <a:rPr lang="en-GB" sz="1600" b="1" dirty="0" smtClean="0">
                <a:solidFill>
                  <a:schemeClr val="tx2"/>
                </a:solidFill>
              </a:rPr>
              <a:t>Geospatial Data</a:t>
            </a:r>
            <a:endParaRPr lang="en-GB" b="1" dirty="0"/>
          </a:p>
          <a:p>
            <a:pPr indent="0">
              <a:spcAft>
                <a:spcPts val="1200"/>
              </a:spcAft>
            </a:pPr>
            <a:r>
              <a:rPr lang="en-GB" sz="1600" dirty="0"/>
              <a:t>Data </a:t>
            </a:r>
            <a:r>
              <a:rPr lang="en-GB" sz="1600" dirty="0" smtClean="0"/>
              <a:t>that </a:t>
            </a:r>
            <a:r>
              <a:rPr lang="en-GB" sz="1600" dirty="0"/>
              <a:t>can be characterised by a specific location in space and time</a:t>
            </a:r>
          </a:p>
          <a:p>
            <a:pPr indent="0">
              <a:spcAft>
                <a:spcPts val="1200"/>
              </a:spcAft>
            </a:pPr>
            <a:r>
              <a:rPr lang="en-GB" sz="1600" dirty="0"/>
              <a:t>Information </a:t>
            </a:r>
            <a:r>
              <a:rPr lang="en-GB" sz="1600" dirty="0" smtClean="0"/>
              <a:t>about </a:t>
            </a:r>
            <a:r>
              <a:rPr lang="en-GB" sz="1600" dirty="0"/>
              <a:t>a physical object that can be represented by numerical values in a geographic coordinate system</a:t>
            </a:r>
          </a:p>
          <a:p>
            <a:pPr indent="0">
              <a:spcAft>
                <a:spcPts val="1200"/>
              </a:spcAft>
            </a:pPr>
            <a:r>
              <a:rPr lang="en-GB" sz="1600" dirty="0"/>
              <a:t>Describes </a:t>
            </a:r>
            <a:r>
              <a:rPr lang="en-GB" sz="1600" dirty="0" smtClean="0"/>
              <a:t>the </a:t>
            </a:r>
            <a:r>
              <a:rPr lang="en-GB" sz="1600" dirty="0"/>
              <a:t>location, size and shape of an </a:t>
            </a:r>
            <a:r>
              <a:rPr lang="en-GB" sz="1600" dirty="0" smtClean="0"/>
              <a:t>object</a:t>
            </a:r>
            <a:endParaRPr lang="en-GB" sz="1600" dirty="0"/>
          </a:p>
          <a:p>
            <a:r>
              <a:rPr lang="en-GB" sz="1600" b="1" dirty="0">
                <a:solidFill>
                  <a:schemeClr val="accent3"/>
                </a:solidFill>
              </a:rPr>
              <a:t>E.g. Coordinates:</a:t>
            </a:r>
          </a:p>
          <a:p>
            <a:pPr lvl="1"/>
            <a:r>
              <a:rPr lang="en-GB" sz="1600" dirty="0" err="1">
                <a:solidFill>
                  <a:schemeClr val="accent3"/>
                </a:solidFill>
              </a:rPr>
              <a:t>Lat</a:t>
            </a:r>
            <a:r>
              <a:rPr lang="en-GB" sz="1600" dirty="0">
                <a:solidFill>
                  <a:schemeClr val="accent3"/>
                </a:solidFill>
              </a:rPr>
              <a:t>: 51.0543, long: 3.7174</a:t>
            </a:r>
          </a:p>
          <a:p>
            <a:pPr lvl="1"/>
            <a:r>
              <a:rPr lang="en-GB" sz="1600" dirty="0">
                <a:solidFill>
                  <a:schemeClr val="accent3"/>
                </a:solidFill>
              </a:rPr>
              <a:t>N 51  3’16”, E 3 43’3”</a:t>
            </a:r>
          </a:p>
          <a:p>
            <a:pPr indent="0">
              <a:spcAft>
                <a:spcPts val="1200"/>
              </a:spcAft>
            </a:pPr>
            <a:endParaRPr lang="en-GB" sz="1600" dirty="0"/>
          </a:p>
        </p:txBody>
      </p:sp>
      <p:sp>
        <p:nvSpPr>
          <p:cNvPr id="4" name="Content Placeholder 3"/>
          <p:cNvSpPr>
            <a:spLocks noGrp="1"/>
          </p:cNvSpPr>
          <p:nvPr>
            <p:ph sz="quarter" idx="14"/>
          </p:nvPr>
        </p:nvSpPr>
        <p:spPr>
          <a:xfrm>
            <a:off x="3276601" y="1556792"/>
            <a:ext cx="2590799" cy="4419599"/>
          </a:xfrm>
        </p:spPr>
        <p:txBody>
          <a:bodyPr/>
          <a:lstStyle/>
          <a:p>
            <a:pPr indent="0">
              <a:spcAft>
                <a:spcPts val="1200"/>
              </a:spcAft>
            </a:pPr>
            <a:r>
              <a:rPr lang="en-GB" sz="1600" b="1" dirty="0">
                <a:solidFill>
                  <a:schemeClr val="accent1"/>
                </a:solidFill>
              </a:rPr>
              <a:t>Network </a:t>
            </a:r>
            <a:r>
              <a:rPr lang="en-GB" sz="1600" b="1" dirty="0" smtClean="0">
                <a:solidFill>
                  <a:schemeClr val="accent1"/>
                </a:solidFill>
              </a:rPr>
              <a:t>Data</a:t>
            </a:r>
            <a:endParaRPr lang="en-GB" sz="1600" b="1" dirty="0">
              <a:solidFill>
                <a:schemeClr val="accent1"/>
              </a:solidFill>
            </a:endParaRPr>
          </a:p>
          <a:p>
            <a:pPr indent="0">
              <a:spcAft>
                <a:spcPts val="1200"/>
              </a:spcAft>
            </a:pPr>
            <a:r>
              <a:rPr lang="en-GB" sz="1600" dirty="0" smtClean="0"/>
              <a:t>Represents </a:t>
            </a:r>
            <a:r>
              <a:rPr lang="en-GB" sz="1600" dirty="0"/>
              <a:t>hierarchical or non-hierarchical relationships and interactions between entities, examples include:</a:t>
            </a:r>
          </a:p>
          <a:p>
            <a:pPr marL="342900" indent="-342900">
              <a:spcAft>
                <a:spcPts val="1200"/>
              </a:spcAft>
              <a:buFont typeface="Arial" panose="020B0604020202020204" pitchFamily="34" charset="0"/>
              <a:buChar char="•"/>
            </a:pPr>
            <a:r>
              <a:rPr lang="en-GB" sz="1600" dirty="0" smtClean="0"/>
              <a:t>Graphs </a:t>
            </a:r>
            <a:r>
              <a:rPr lang="en-GB" sz="1600" dirty="0"/>
              <a:t>representing </a:t>
            </a:r>
            <a:r>
              <a:rPr lang="en-GB" sz="1600" dirty="0" smtClean="0"/>
              <a:t>relationships between entities (e.g</a:t>
            </a:r>
            <a:r>
              <a:rPr lang="en-GB" sz="1600" dirty="0"/>
              <a:t>., </a:t>
            </a:r>
            <a:r>
              <a:rPr lang="en-GB" sz="1600" dirty="0" smtClean="0"/>
              <a:t>FB friends);</a:t>
            </a:r>
            <a:endParaRPr lang="en-GB" sz="1600" dirty="0"/>
          </a:p>
          <a:p>
            <a:pPr marL="342900" indent="-342900">
              <a:spcAft>
                <a:spcPts val="1200"/>
              </a:spcAft>
              <a:buFont typeface="Arial" panose="020B0604020202020204" pitchFamily="34" charset="0"/>
              <a:buChar char="•"/>
            </a:pPr>
            <a:r>
              <a:rPr lang="en-GB" sz="1600" dirty="0" smtClean="0"/>
              <a:t>Interactions </a:t>
            </a:r>
            <a:r>
              <a:rPr lang="en-GB" sz="1600" dirty="0"/>
              <a:t>(e.g., communication traces in social networks</a:t>
            </a:r>
            <a:r>
              <a:rPr lang="en-GB" sz="1600" dirty="0" smtClean="0"/>
              <a:t>);</a:t>
            </a:r>
            <a:endParaRPr lang="en-GB" sz="1600" dirty="0"/>
          </a:p>
          <a:p>
            <a:pPr marL="342900" indent="-342900">
              <a:spcAft>
                <a:spcPts val="1200"/>
              </a:spcAft>
              <a:buFont typeface="Arial" panose="020B0604020202020204" pitchFamily="34" charset="0"/>
              <a:buChar char="•"/>
            </a:pPr>
            <a:r>
              <a:rPr lang="en-GB" sz="1600" dirty="0" smtClean="0"/>
              <a:t>And </a:t>
            </a:r>
            <a:r>
              <a:rPr lang="en-GB" sz="1600" dirty="0"/>
              <a:t>hierarchies (e.g. taxonomies</a:t>
            </a:r>
            <a:r>
              <a:rPr lang="en-GB" sz="1600" dirty="0" smtClean="0"/>
              <a:t>).</a:t>
            </a:r>
            <a:endParaRPr lang="en-GB" sz="1600" dirty="0"/>
          </a:p>
          <a:p>
            <a:pPr indent="0">
              <a:spcAft>
                <a:spcPts val="1200"/>
              </a:spcAft>
            </a:pPr>
            <a:r>
              <a:rPr lang="en-GB" sz="1600" b="1" dirty="0">
                <a:solidFill>
                  <a:schemeClr val="accent3"/>
                </a:solidFill>
              </a:rPr>
              <a:t>E.g. LinkedIn data</a:t>
            </a:r>
          </a:p>
          <a:p>
            <a:pPr indent="0">
              <a:spcAft>
                <a:spcPts val="1200"/>
              </a:spcAft>
            </a:pPr>
            <a:endParaRPr lang="en-GB" sz="1400" dirty="0" smtClean="0"/>
          </a:p>
          <a:p>
            <a:endParaRPr lang="en-GB" sz="1600" dirty="0"/>
          </a:p>
        </p:txBody>
      </p:sp>
      <p:sp>
        <p:nvSpPr>
          <p:cNvPr id="5" name="Content Placeholder 4"/>
          <p:cNvSpPr>
            <a:spLocks noGrp="1"/>
          </p:cNvSpPr>
          <p:nvPr>
            <p:ph sz="quarter" idx="15"/>
          </p:nvPr>
        </p:nvSpPr>
        <p:spPr>
          <a:xfrm>
            <a:off x="6019800" y="1556792"/>
            <a:ext cx="2590800" cy="4419599"/>
          </a:xfrm>
        </p:spPr>
        <p:txBody>
          <a:bodyPr/>
          <a:lstStyle/>
          <a:p>
            <a:pPr>
              <a:spcAft>
                <a:spcPts val="1200"/>
              </a:spcAft>
            </a:pPr>
            <a:r>
              <a:rPr lang="en-GB" sz="1600" b="1" dirty="0" smtClean="0">
                <a:solidFill>
                  <a:schemeClr val="accent1"/>
                </a:solidFill>
              </a:rPr>
              <a:t>Textual Data</a:t>
            </a:r>
            <a:endParaRPr lang="en-GB" sz="1600" b="1" dirty="0">
              <a:solidFill>
                <a:schemeClr val="accent1"/>
              </a:solidFill>
            </a:endParaRPr>
          </a:p>
          <a:p>
            <a:pPr indent="0">
              <a:spcAft>
                <a:spcPts val="1200"/>
              </a:spcAft>
            </a:pPr>
            <a:r>
              <a:rPr lang="en-GB" sz="1600" dirty="0" smtClean="0"/>
              <a:t>Data </a:t>
            </a:r>
            <a:r>
              <a:rPr lang="en-GB" sz="1600" dirty="0"/>
              <a:t>consisting of text</a:t>
            </a:r>
          </a:p>
          <a:p>
            <a:pPr indent="0">
              <a:spcAft>
                <a:spcPts val="1200"/>
              </a:spcAft>
            </a:pPr>
            <a:r>
              <a:rPr lang="en-GB" sz="1600" dirty="0" smtClean="0"/>
              <a:t>Usually </a:t>
            </a:r>
            <a:r>
              <a:rPr lang="en-GB" sz="1600" dirty="0"/>
              <a:t>analysed to </a:t>
            </a:r>
            <a:r>
              <a:rPr lang="en-GB" sz="1600" dirty="0" smtClean="0"/>
              <a:t>produce:</a:t>
            </a:r>
          </a:p>
          <a:p>
            <a:pPr marL="342900" indent="-342900">
              <a:spcAft>
                <a:spcPts val="1200"/>
              </a:spcAft>
              <a:buFont typeface="Arial" panose="020B0604020202020204" pitchFamily="34" charset="0"/>
              <a:buChar char="•"/>
            </a:pPr>
            <a:r>
              <a:rPr lang="en-GB" sz="1400" dirty="0"/>
              <a:t>T</a:t>
            </a:r>
            <a:r>
              <a:rPr lang="en-GB" sz="1400" dirty="0" smtClean="0"/>
              <a:t>ext categorisation; </a:t>
            </a:r>
          </a:p>
          <a:p>
            <a:pPr marL="342900" indent="-342900">
              <a:spcAft>
                <a:spcPts val="1200"/>
              </a:spcAft>
              <a:buFont typeface="Arial" panose="020B0604020202020204" pitchFamily="34" charset="0"/>
              <a:buChar char="•"/>
            </a:pPr>
            <a:r>
              <a:rPr lang="en-GB" sz="1400" dirty="0"/>
              <a:t>T</a:t>
            </a:r>
            <a:r>
              <a:rPr lang="en-GB" sz="1400" dirty="0" smtClean="0"/>
              <a:t>ext clustering</a:t>
            </a:r>
            <a:r>
              <a:rPr lang="en-GB" sz="1400" dirty="0"/>
              <a:t>;</a:t>
            </a:r>
            <a:endParaRPr lang="en-GB" sz="1400" dirty="0" smtClean="0"/>
          </a:p>
          <a:p>
            <a:pPr marL="342900" indent="-342900">
              <a:spcAft>
                <a:spcPts val="1200"/>
              </a:spcAft>
              <a:buFont typeface="Arial" panose="020B0604020202020204" pitchFamily="34" charset="0"/>
              <a:buChar char="•"/>
            </a:pPr>
            <a:r>
              <a:rPr lang="en-GB" sz="1400" dirty="0" smtClean="0"/>
              <a:t>Concept and pattern extraction;</a:t>
            </a:r>
          </a:p>
          <a:p>
            <a:pPr marL="342900" indent="-342900">
              <a:spcAft>
                <a:spcPts val="1200"/>
              </a:spcAft>
              <a:buFont typeface="Arial" panose="020B0604020202020204" pitchFamily="34" charset="0"/>
              <a:buChar char="•"/>
            </a:pPr>
            <a:r>
              <a:rPr lang="en-GB" sz="1400" dirty="0" smtClean="0"/>
              <a:t>document </a:t>
            </a:r>
            <a:r>
              <a:rPr lang="en-GB" sz="1400" dirty="0"/>
              <a:t>summaries, </a:t>
            </a:r>
            <a:endParaRPr lang="en-GB" sz="1400" dirty="0" smtClean="0"/>
          </a:p>
          <a:p>
            <a:pPr marL="342900" indent="-342900">
              <a:spcAft>
                <a:spcPts val="1200"/>
              </a:spcAft>
              <a:buFont typeface="Arial" panose="020B0604020202020204" pitchFamily="34" charset="0"/>
              <a:buChar char="•"/>
            </a:pPr>
            <a:r>
              <a:rPr lang="en-GB" sz="1400" dirty="0" smtClean="0"/>
              <a:t>And sentiment </a:t>
            </a:r>
            <a:r>
              <a:rPr lang="en-GB" sz="1400" dirty="0"/>
              <a:t>analysis etc.</a:t>
            </a:r>
          </a:p>
          <a:p>
            <a:pPr indent="0">
              <a:spcAft>
                <a:spcPts val="1200"/>
              </a:spcAft>
            </a:pPr>
            <a:r>
              <a:rPr lang="en-GB" sz="1600" dirty="0" smtClean="0"/>
              <a:t>Has </a:t>
            </a:r>
            <a:r>
              <a:rPr lang="en-GB" sz="1600" dirty="0"/>
              <a:t>to be “mined” before </a:t>
            </a:r>
            <a:r>
              <a:rPr lang="en-GB" sz="1600" dirty="0" smtClean="0"/>
              <a:t>analysis</a:t>
            </a:r>
          </a:p>
          <a:p>
            <a:r>
              <a:rPr lang="en-GB" sz="1600" b="1" dirty="0">
                <a:solidFill>
                  <a:schemeClr val="accent3"/>
                </a:solidFill>
              </a:rPr>
              <a:t>E.g. Poetry text</a:t>
            </a:r>
          </a:p>
          <a:p>
            <a:pPr indent="0">
              <a:spcAft>
                <a:spcPts val="1200"/>
              </a:spcAft>
            </a:pPr>
            <a:endParaRPr lang="en-GB" sz="1600" dirty="0" smtClean="0"/>
          </a:p>
          <a:p>
            <a:endParaRPr lang="en-GB" sz="1600" dirty="0"/>
          </a:p>
        </p:txBody>
      </p:sp>
      <p:pic>
        <p:nvPicPr>
          <p:cNvPr id="3074" name="Picture 2" descr="https://www.seeklogo.net/wp-content/uploads/2012/03/linkedin-icon-logo-vector-400x4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419" y="5790312"/>
            <a:ext cx="568423" cy="56842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8"/>
          </p:nvPr>
        </p:nvSpPr>
        <p:spPr/>
        <p:txBody>
          <a:bodyPr/>
          <a:lstStyle/>
          <a:p>
            <a:fld id="{2D9C7994-D205-48A4-8805-59C7A50FC7EE}" type="slidenum">
              <a:rPr lang="en-GB" smtClean="0"/>
              <a:pPr/>
              <a:t>42</a:t>
            </a:fld>
            <a:endParaRPr lang="en-GB"/>
          </a:p>
        </p:txBody>
      </p:sp>
      <p:sp>
        <p:nvSpPr>
          <p:cNvPr id="13" name="Date Placeholder 12"/>
          <p:cNvSpPr>
            <a:spLocks noGrp="1"/>
          </p:cNvSpPr>
          <p:nvPr>
            <p:ph type="dt" sz="half" idx="16"/>
          </p:nvPr>
        </p:nvSpPr>
        <p:spPr/>
        <p:txBody>
          <a:bodyPr/>
          <a:lstStyle/>
          <a:p>
            <a:r>
              <a:rPr lang="en-GB" smtClean="0"/>
              <a:t>November 2016</a:t>
            </a:r>
            <a:endParaRPr lang="en-GB"/>
          </a:p>
        </p:txBody>
      </p:sp>
      <p:sp>
        <p:nvSpPr>
          <p:cNvPr id="14" name="Footer Placeholder 13"/>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9792816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Types of visualisation by technique</a:t>
            </a:r>
            <a:endParaRPr lang="en-GB"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dirty="0"/>
              <a:t>After understanding our </a:t>
            </a:r>
            <a:r>
              <a:rPr lang="en-GB" sz="1800" dirty="0" smtClean="0"/>
              <a:t>data, </a:t>
            </a:r>
            <a:r>
              <a:rPr lang="en-GB" sz="1800" dirty="0"/>
              <a:t>we need to decide on the most effective way to visualise it for our needs</a:t>
            </a:r>
            <a:r>
              <a:rPr lang="en-GB" sz="1800" dirty="0" smtClean="0"/>
              <a:t>.</a:t>
            </a:r>
            <a:endParaRPr lang="en-GB" sz="1800" b="1" dirty="0">
              <a:solidFill>
                <a:schemeClr val="tx2"/>
              </a:solidFill>
            </a:endParaRPr>
          </a:p>
          <a:p>
            <a:pPr>
              <a:spcAft>
                <a:spcPts val="1200"/>
              </a:spcAft>
            </a:pPr>
            <a:r>
              <a:rPr lang="en-GB" sz="1800" b="1" dirty="0" smtClean="0">
                <a:solidFill>
                  <a:schemeClr val="tx2"/>
                </a:solidFill>
              </a:rPr>
              <a:t>Maps</a:t>
            </a:r>
            <a:endParaRPr lang="en-GB" sz="1800" b="1" dirty="0"/>
          </a:p>
          <a:p>
            <a:pPr>
              <a:spcAft>
                <a:spcPts val="1200"/>
              </a:spcAft>
            </a:pPr>
            <a:r>
              <a:rPr lang="en-GB" sz="1800" dirty="0"/>
              <a:t>Display </a:t>
            </a:r>
            <a:r>
              <a:rPr lang="en-GB" sz="1800" dirty="0" smtClean="0"/>
              <a:t>data </a:t>
            </a:r>
            <a:r>
              <a:rPr lang="en-GB" sz="1800" dirty="0"/>
              <a:t>according to spatial relations, representations showing how data is distributed spatially.</a:t>
            </a:r>
            <a:endParaRPr lang="en-GB" sz="1800" b="1" dirty="0">
              <a:solidFill>
                <a:schemeClr val="tx2"/>
              </a:solidFill>
            </a:endParaRPr>
          </a:p>
        </p:txBody>
      </p:sp>
      <p:pic>
        <p:nvPicPr>
          <p:cNvPr id="11" name="Imagen 1">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516424" y="3876584"/>
            <a:ext cx="2687424" cy="2040390"/>
          </a:xfrm>
          <a:prstGeom prst="rect">
            <a:avLst/>
          </a:prstGeom>
        </p:spPr>
      </p:pic>
      <p:pic>
        <p:nvPicPr>
          <p:cNvPr id="12" name="Imagen 6">
            <a:hlinkClick r:id="rId5"/>
          </p:cNvPr>
          <p:cNvPicPr/>
          <p:nvPr/>
        </p:nvPicPr>
        <p:blipFill>
          <a:blip r:embed="rId6" cstate="print">
            <a:extLst>
              <a:ext uri="{28A0092B-C50C-407E-A947-70E740481C1C}">
                <a14:useLocalDpi xmlns:a14="http://schemas.microsoft.com/office/drawing/2010/main" val="0"/>
              </a:ext>
            </a:extLst>
          </a:blip>
          <a:stretch>
            <a:fillRect/>
          </a:stretch>
        </p:blipFill>
        <p:spPr>
          <a:xfrm>
            <a:off x="3275856" y="3890198"/>
            <a:ext cx="2726794" cy="2026776"/>
          </a:xfrm>
          <a:prstGeom prst="rect">
            <a:avLst/>
          </a:prstGeom>
        </p:spPr>
      </p:pic>
      <p:pic>
        <p:nvPicPr>
          <p:cNvPr id="13" name="Imagen 4">
            <a:hlinkClick r:id="rId7"/>
          </p:cNvPr>
          <p:cNvPicPr/>
          <p:nvPr/>
        </p:nvPicPr>
        <p:blipFill>
          <a:blip r:embed="rId8" cstate="print">
            <a:extLst>
              <a:ext uri="{28A0092B-C50C-407E-A947-70E740481C1C}">
                <a14:useLocalDpi xmlns:a14="http://schemas.microsoft.com/office/drawing/2010/main" val="0"/>
              </a:ext>
            </a:extLst>
          </a:blip>
          <a:stretch>
            <a:fillRect/>
          </a:stretch>
        </p:blipFill>
        <p:spPr>
          <a:xfrm>
            <a:off x="6148636" y="3876584"/>
            <a:ext cx="2461963" cy="204039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43</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83108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Types of visualisation by technique</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Relations and </a:t>
            </a:r>
            <a:r>
              <a:rPr lang="en-GB" sz="1800" b="1" dirty="0" smtClean="0">
                <a:solidFill>
                  <a:schemeClr val="tx2"/>
                </a:solidFill>
              </a:rPr>
              <a:t>dependencies</a:t>
            </a:r>
            <a:endParaRPr lang="en-GB" sz="1800" b="1" dirty="0">
              <a:solidFill>
                <a:schemeClr val="tx2"/>
              </a:solidFill>
            </a:endParaRPr>
          </a:p>
          <a:p>
            <a:r>
              <a:rPr lang="en-GB" sz="1800" dirty="0"/>
              <a:t>Relationships and dependencies between entities can be represented by </a:t>
            </a:r>
            <a:r>
              <a:rPr lang="en-GB" sz="1800" dirty="0" smtClean="0"/>
              <a:t>using </a:t>
            </a:r>
            <a:r>
              <a:rPr lang="en-GB" sz="1800" dirty="0"/>
              <a:t>nodes (representing </a:t>
            </a:r>
            <a:r>
              <a:rPr lang="en-GB" sz="1800" dirty="0" smtClean="0"/>
              <a:t>data </a:t>
            </a:r>
            <a:r>
              <a:rPr lang="en-GB" sz="1800" dirty="0"/>
              <a:t>elements)</a:t>
            </a:r>
            <a:r>
              <a:rPr lang="en-GB" dirty="0"/>
              <a:t> </a:t>
            </a:r>
            <a:r>
              <a:rPr lang="en-GB" sz="1800" dirty="0"/>
              <a:t>and links (representing relationships or dependencies</a:t>
            </a:r>
            <a:r>
              <a:rPr lang="en-GB" sz="1800" dirty="0" smtClean="0"/>
              <a:t>).</a:t>
            </a:r>
            <a:endParaRPr lang="en-GB" b="1" dirty="0">
              <a:solidFill>
                <a:schemeClr val="tx2"/>
              </a:solidFill>
            </a:endParaRPr>
          </a:p>
        </p:txBody>
      </p:sp>
      <p:pic>
        <p:nvPicPr>
          <p:cNvPr id="10" name="Imagen 1"/>
          <p:cNvPicPr/>
          <p:nvPr/>
        </p:nvPicPr>
        <p:blipFill rotWithShape="1">
          <a:blip r:embed="rId3" cstate="print">
            <a:extLst>
              <a:ext uri="{28A0092B-C50C-407E-A947-70E740481C1C}">
                <a14:useLocalDpi xmlns:a14="http://schemas.microsoft.com/office/drawing/2010/main" val="0"/>
              </a:ext>
            </a:extLst>
          </a:blip>
          <a:srcRect t="16594"/>
          <a:stretch/>
        </p:blipFill>
        <p:spPr>
          <a:xfrm>
            <a:off x="2920480" y="3501008"/>
            <a:ext cx="2766836" cy="1769558"/>
          </a:xfrm>
          <a:prstGeom prst="rect">
            <a:avLst/>
          </a:prstGeom>
        </p:spPr>
      </p:pic>
      <p:pic>
        <p:nvPicPr>
          <p:cNvPr id="11" name="Imagen 1">
            <a:hlinkClick r:id="rId4"/>
          </p:cNvPr>
          <p:cNvPicPr/>
          <p:nvPr/>
        </p:nvPicPr>
        <p:blipFill>
          <a:blip r:embed="rId5" cstate="print">
            <a:extLst>
              <a:ext uri="{28A0092B-C50C-407E-A947-70E740481C1C}">
                <a14:useLocalDpi xmlns:a14="http://schemas.microsoft.com/office/drawing/2010/main" val="0"/>
              </a:ext>
            </a:extLst>
          </a:blip>
          <a:stretch>
            <a:fillRect/>
          </a:stretch>
        </p:blipFill>
        <p:spPr>
          <a:xfrm>
            <a:off x="5724128" y="3517476"/>
            <a:ext cx="2701108" cy="1711626"/>
          </a:xfrm>
          <a:prstGeom prst="rect">
            <a:avLst/>
          </a:prstGeom>
        </p:spPr>
      </p:pic>
      <p:pic>
        <p:nvPicPr>
          <p:cNvPr id="12" name="Imagen 1">
            <a:hlinkClick r:id="rId6"/>
          </p:cNvPr>
          <p:cNvPicPr/>
          <p:nvPr/>
        </p:nvPicPr>
        <p:blipFill rotWithShape="1">
          <a:blip r:embed="rId7" cstate="print">
            <a:extLst>
              <a:ext uri="{28A0092B-C50C-407E-A947-70E740481C1C}">
                <a14:useLocalDpi xmlns:a14="http://schemas.microsoft.com/office/drawing/2010/main" val="0"/>
              </a:ext>
            </a:extLst>
          </a:blip>
          <a:srcRect l="9849" t="13801" r="10038" b="6127"/>
          <a:stretch/>
        </p:blipFill>
        <p:spPr>
          <a:xfrm>
            <a:off x="539552" y="3640586"/>
            <a:ext cx="2407938" cy="1629979"/>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44</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7831373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Line </a:t>
            </a:r>
            <a:r>
              <a:rPr lang="en-GB" sz="1800" b="1" dirty="0" smtClean="0">
                <a:solidFill>
                  <a:schemeClr val="tx2"/>
                </a:solidFill>
              </a:rPr>
              <a:t>Graphs</a:t>
            </a:r>
            <a:endParaRPr lang="en-GB" sz="1800" b="1" dirty="0">
              <a:solidFill>
                <a:schemeClr val="tx2"/>
              </a:solidFill>
            </a:endParaRPr>
          </a:p>
          <a:p>
            <a:pPr>
              <a:spcAft>
                <a:spcPts val="1200"/>
              </a:spcAft>
            </a:pPr>
            <a:r>
              <a:rPr lang="en-GB" sz="1800" dirty="0"/>
              <a:t>Represent </a:t>
            </a:r>
            <a:r>
              <a:rPr lang="en-GB" sz="1800" dirty="0" smtClean="0"/>
              <a:t>the </a:t>
            </a:r>
            <a:r>
              <a:rPr lang="en-GB" sz="1800" dirty="0"/>
              <a:t>relation between two or more variables as a single line or area.</a:t>
            </a:r>
            <a:endParaRPr lang="en-GB" b="1" dirty="0">
              <a:solidFill>
                <a:schemeClr val="tx2"/>
              </a:solidFill>
            </a:endParaRPr>
          </a:p>
        </p:txBody>
      </p:sp>
      <p:pic>
        <p:nvPicPr>
          <p:cNvPr id="10" name="Imagen 2">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162367" y="3508750"/>
            <a:ext cx="3444870" cy="1988972"/>
          </a:xfrm>
          <a:prstGeom prst="rect">
            <a:avLst/>
          </a:prstGeom>
        </p:spPr>
      </p:pic>
      <p:pic>
        <p:nvPicPr>
          <p:cNvPr id="11" name="Imagen 2">
            <a:hlinkClick r:id="rId5"/>
          </p:cNvPr>
          <p:cNvPicPr/>
          <p:nvPr/>
        </p:nvPicPr>
        <p:blipFill>
          <a:blip r:embed="rId6" cstate="print">
            <a:extLst>
              <a:ext uri="{28A0092B-C50C-407E-A947-70E740481C1C}">
                <a14:useLocalDpi xmlns:a14="http://schemas.microsoft.com/office/drawing/2010/main" val="0"/>
              </a:ext>
            </a:extLst>
          </a:blip>
          <a:stretch>
            <a:fillRect/>
          </a:stretch>
        </p:blipFill>
        <p:spPr>
          <a:xfrm>
            <a:off x="3491880" y="3509486"/>
            <a:ext cx="2651284" cy="1895186"/>
          </a:xfrm>
          <a:prstGeom prst="rect">
            <a:avLst/>
          </a:prstGeom>
        </p:spPr>
      </p:pic>
      <p:pic>
        <p:nvPicPr>
          <p:cNvPr id="12" name="Picture 11">
            <a:hlinkClick r:id="rId7"/>
          </p:cNvPr>
          <p:cNvPicPr/>
          <p:nvPr/>
        </p:nvPicPr>
        <p:blipFill>
          <a:blip r:embed="rId8"/>
          <a:stretch>
            <a:fillRect/>
          </a:stretch>
        </p:blipFill>
        <p:spPr>
          <a:xfrm>
            <a:off x="6306879" y="3501008"/>
            <a:ext cx="2445102" cy="1863884"/>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45</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799763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a:t>
            </a:r>
            <a:r>
              <a:rPr lang="en-GB" sz="2000" b="0" i="0" dirty="0" smtClean="0"/>
              <a:t>by </a:t>
            </a:r>
            <a:r>
              <a:rPr lang="en-GB" sz="2000" b="0" i="0" dirty="0"/>
              <a:t>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Dots or Bubble </a:t>
            </a:r>
            <a:r>
              <a:rPr lang="en-GB" sz="1800" b="1" dirty="0" smtClean="0">
                <a:solidFill>
                  <a:schemeClr val="tx2"/>
                </a:solidFill>
              </a:rPr>
              <a:t>graphs</a:t>
            </a:r>
            <a:endParaRPr lang="en-GB" sz="1800" b="1" dirty="0">
              <a:solidFill>
                <a:schemeClr val="tx2"/>
              </a:solidFill>
            </a:endParaRPr>
          </a:p>
          <a:p>
            <a:pPr>
              <a:spcAft>
                <a:spcPts val="1200"/>
              </a:spcAft>
            </a:pPr>
            <a:r>
              <a:rPr lang="en-GB" sz="1800" dirty="0"/>
              <a:t>Are </a:t>
            </a:r>
            <a:r>
              <a:rPr lang="en-GB" sz="1800" dirty="0" smtClean="0"/>
              <a:t>a </a:t>
            </a:r>
            <a:r>
              <a:rPr lang="en-GB" sz="1800" dirty="0"/>
              <a:t>graphical display of data, representing the relation between two or more variables using dots or bubbles.</a:t>
            </a:r>
            <a:endParaRPr lang="en-GB" sz="1800" b="1" dirty="0">
              <a:solidFill>
                <a:schemeClr val="tx2"/>
              </a:solidFill>
            </a:endParaRPr>
          </a:p>
        </p:txBody>
      </p:sp>
      <p:pic>
        <p:nvPicPr>
          <p:cNvPr id="10" name="Picture 9">
            <a:hlinkClick r:id="rId3"/>
          </p:cNvPr>
          <p:cNvPicPr/>
          <p:nvPr/>
        </p:nvPicPr>
        <p:blipFill rotWithShape="1">
          <a:blip r:embed="rId4" cstate="print">
            <a:extLst>
              <a:ext uri="{28A0092B-C50C-407E-A947-70E740481C1C}">
                <a14:useLocalDpi xmlns:a14="http://schemas.microsoft.com/office/drawing/2010/main" val="0"/>
              </a:ext>
            </a:extLst>
          </a:blip>
          <a:srcRect r="4512"/>
          <a:stretch/>
        </p:blipFill>
        <p:spPr bwMode="auto">
          <a:xfrm>
            <a:off x="533400" y="3212975"/>
            <a:ext cx="2526432" cy="2641133"/>
          </a:xfrm>
          <a:prstGeom prst="rect">
            <a:avLst/>
          </a:prstGeom>
          <a:ln>
            <a:noFill/>
          </a:ln>
          <a:extLst>
            <a:ext uri="{53640926-AAD7-44D8-BBD7-CCE9431645EC}">
              <a14:shadowObscured xmlns:a14="http://schemas.microsoft.com/office/drawing/2010/main"/>
            </a:ext>
          </a:extLst>
        </p:spPr>
      </p:pic>
      <p:pic>
        <p:nvPicPr>
          <p:cNvPr id="11" name="Picture 10">
            <a:hlinkClick r:id="rId5"/>
          </p:cNvPr>
          <p:cNvPicPr/>
          <p:nvPr/>
        </p:nvPicPr>
        <p:blipFill>
          <a:blip r:embed="rId6"/>
          <a:stretch>
            <a:fillRect/>
          </a:stretch>
        </p:blipFill>
        <p:spPr>
          <a:xfrm>
            <a:off x="3275856" y="3462579"/>
            <a:ext cx="2121992" cy="2141924"/>
          </a:xfrm>
          <a:prstGeom prst="rect">
            <a:avLst/>
          </a:prstGeom>
        </p:spPr>
      </p:pic>
      <p:pic>
        <p:nvPicPr>
          <p:cNvPr id="12" name="Picture 11">
            <a:hlinkClick r:id="rId7"/>
          </p:cNvPr>
          <p:cNvPicPr/>
          <p:nvPr/>
        </p:nvPicPr>
        <p:blipFill>
          <a:blip r:embed="rId8"/>
          <a:stretch>
            <a:fillRect/>
          </a:stretch>
        </p:blipFill>
        <p:spPr>
          <a:xfrm>
            <a:off x="5508104" y="3535437"/>
            <a:ext cx="2770552" cy="2069066"/>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46</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8398211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a:t>
            </a:r>
            <a:r>
              <a:rPr lang="en-GB" sz="2000" b="0" i="0" dirty="0" smtClean="0"/>
              <a:t>visualisation </a:t>
            </a:r>
            <a:r>
              <a:rPr lang="en-GB" sz="2000" b="0" i="0" dirty="0"/>
              <a:t>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Bar </a:t>
            </a:r>
            <a:r>
              <a:rPr lang="en-GB" sz="1800" b="1" dirty="0">
                <a:solidFill>
                  <a:schemeClr val="tx2"/>
                </a:solidFill>
              </a:rPr>
              <a:t>graphs</a:t>
            </a:r>
          </a:p>
          <a:p>
            <a:pPr>
              <a:spcAft>
                <a:spcPts val="1200"/>
              </a:spcAft>
            </a:pPr>
            <a:r>
              <a:rPr lang="en-GB" sz="1800" dirty="0"/>
              <a:t>Are </a:t>
            </a:r>
            <a:r>
              <a:rPr lang="en-GB" sz="1800" dirty="0" smtClean="0"/>
              <a:t>visualisations </a:t>
            </a:r>
            <a:r>
              <a:rPr lang="en-GB" sz="1800" dirty="0"/>
              <a:t>representing the relation between a categorical variable and a continuous variable.</a:t>
            </a:r>
            <a:endParaRPr lang="en-GB" sz="1800" b="1" dirty="0">
              <a:solidFill>
                <a:schemeClr val="tx2"/>
              </a:solidFill>
            </a:endParaRPr>
          </a:p>
        </p:txBody>
      </p:sp>
      <p:pic>
        <p:nvPicPr>
          <p:cNvPr id="10" name="Imagen 2">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395536" y="3789040"/>
            <a:ext cx="2959146" cy="1842620"/>
          </a:xfrm>
          <a:prstGeom prst="rect">
            <a:avLst/>
          </a:prstGeom>
        </p:spPr>
      </p:pic>
      <p:pic>
        <p:nvPicPr>
          <p:cNvPr id="11" name="Imagen 1">
            <a:hlinkClick r:id="rId5"/>
          </p:cNvPr>
          <p:cNvPicPr/>
          <p:nvPr/>
        </p:nvPicPr>
        <p:blipFill>
          <a:blip r:embed="rId6" cstate="print">
            <a:extLst>
              <a:ext uri="{28A0092B-C50C-407E-A947-70E740481C1C}">
                <a14:useLocalDpi xmlns:a14="http://schemas.microsoft.com/office/drawing/2010/main" val="0"/>
              </a:ext>
            </a:extLst>
          </a:blip>
          <a:stretch>
            <a:fillRect/>
          </a:stretch>
        </p:blipFill>
        <p:spPr>
          <a:xfrm>
            <a:off x="3354682" y="3820839"/>
            <a:ext cx="2736306" cy="1671972"/>
          </a:xfrm>
          <a:prstGeom prst="rect">
            <a:avLst/>
          </a:prstGeom>
        </p:spPr>
      </p:pic>
      <p:pic>
        <p:nvPicPr>
          <p:cNvPr id="12" name="Picture 11">
            <a:hlinkClick r:id="rId7"/>
          </p:cNvPr>
          <p:cNvPicPr/>
          <p:nvPr/>
        </p:nvPicPr>
        <p:blipFill>
          <a:blip r:embed="rId8"/>
          <a:stretch>
            <a:fillRect/>
          </a:stretch>
        </p:blipFill>
        <p:spPr>
          <a:xfrm>
            <a:off x="6085081" y="3738256"/>
            <a:ext cx="2567666" cy="1790980"/>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47</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0211299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a:t>
            </a:r>
            <a:r>
              <a:rPr lang="en-GB" sz="2000" b="0" i="0" dirty="0" smtClean="0"/>
              <a:t>by </a:t>
            </a:r>
            <a:r>
              <a:rPr lang="en-GB" sz="2000" b="0" i="0" dirty="0"/>
              <a:t>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Grids</a:t>
            </a:r>
          </a:p>
          <a:p>
            <a:pPr>
              <a:spcAft>
                <a:spcPts val="1200"/>
              </a:spcAft>
            </a:pPr>
            <a:r>
              <a:rPr lang="en-GB" sz="1800" dirty="0"/>
              <a:t>Representing entities in a grid to map them according to two or more </a:t>
            </a:r>
            <a:r>
              <a:rPr lang="en-GB" sz="1800" dirty="0" smtClean="0"/>
              <a:t>axes.</a:t>
            </a:r>
            <a:endParaRPr lang="en-GB" b="1" dirty="0">
              <a:solidFill>
                <a:schemeClr val="tx2"/>
              </a:solidFill>
            </a:endParaRPr>
          </a:p>
        </p:txBody>
      </p:sp>
      <p:pic>
        <p:nvPicPr>
          <p:cNvPr id="11" name="Imagen 1">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3592364" y="3356992"/>
            <a:ext cx="2419796" cy="2440838"/>
          </a:xfrm>
          <a:prstGeom prst="rect">
            <a:avLst/>
          </a:prstGeom>
        </p:spPr>
      </p:pic>
      <p:pic>
        <p:nvPicPr>
          <p:cNvPr id="12" name="Imagen 3">
            <a:hlinkClick r:id="rId5"/>
          </p:cNvPr>
          <p:cNvPicPr/>
          <p:nvPr/>
        </p:nvPicPr>
        <p:blipFill>
          <a:blip r:embed="rId6">
            <a:extLst>
              <a:ext uri="{28A0092B-C50C-407E-A947-70E740481C1C}">
                <a14:useLocalDpi xmlns:a14="http://schemas.microsoft.com/office/drawing/2010/main" val="0"/>
              </a:ext>
            </a:extLst>
          </a:blip>
          <a:stretch>
            <a:fillRect/>
          </a:stretch>
        </p:blipFill>
        <p:spPr>
          <a:xfrm>
            <a:off x="6075560" y="3879546"/>
            <a:ext cx="2960936" cy="1623940"/>
          </a:xfrm>
          <a:prstGeom prst="rect">
            <a:avLst/>
          </a:prstGeom>
        </p:spPr>
      </p:pic>
      <p:pic>
        <p:nvPicPr>
          <p:cNvPr id="13" name="Imagen 1">
            <a:hlinkClick r:id="rId7"/>
          </p:cNvPr>
          <p:cNvPicPr/>
          <p:nvPr/>
        </p:nvPicPr>
        <p:blipFill>
          <a:blip r:embed="rId8" cstate="print">
            <a:extLst>
              <a:ext uri="{28A0092B-C50C-407E-A947-70E740481C1C}">
                <a14:useLocalDpi xmlns:a14="http://schemas.microsoft.com/office/drawing/2010/main" val="0"/>
              </a:ext>
            </a:extLst>
          </a:blip>
          <a:stretch>
            <a:fillRect/>
          </a:stretch>
        </p:blipFill>
        <p:spPr>
          <a:xfrm>
            <a:off x="501530" y="3710444"/>
            <a:ext cx="2918342" cy="1962144"/>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48</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686666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a:solidFill>
                  <a:schemeClr val="tx2"/>
                </a:solidFill>
              </a:rPr>
              <a:t>Shape and </a:t>
            </a:r>
            <a:r>
              <a:rPr lang="en-GB" sz="1800" b="1" dirty="0" smtClean="0">
                <a:solidFill>
                  <a:schemeClr val="tx2"/>
                </a:solidFill>
              </a:rPr>
              <a:t>proportions</a:t>
            </a:r>
            <a:endParaRPr lang="en-GB" sz="1800" b="1" dirty="0">
              <a:solidFill>
                <a:schemeClr val="tx2"/>
              </a:solidFill>
            </a:endParaRPr>
          </a:p>
          <a:p>
            <a:pPr>
              <a:spcAft>
                <a:spcPts val="1200"/>
              </a:spcAft>
            </a:pPr>
            <a:r>
              <a:rPr lang="en-GB" sz="1800" dirty="0"/>
              <a:t>Show</a:t>
            </a:r>
            <a:r>
              <a:rPr lang="en-GB" sz="1800" b="1" dirty="0"/>
              <a:t> </a:t>
            </a:r>
            <a:r>
              <a:rPr lang="en-GB" sz="1800" dirty="0" smtClean="0"/>
              <a:t>proportions </a:t>
            </a:r>
            <a:r>
              <a:rPr lang="en-GB" sz="1800" dirty="0"/>
              <a:t>without reference to a coordinate system.</a:t>
            </a:r>
            <a:endParaRPr lang="en-GB" sz="1800" b="1" dirty="0">
              <a:solidFill>
                <a:schemeClr val="tx2"/>
              </a:solidFill>
            </a:endParaRPr>
          </a:p>
        </p:txBody>
      </p:sp>
      <p:pic>
        <p:nvPicPr>
          <p:cNvPr id="10" name="Picture 9">
            <a:hlinkClick r:id="rId3"/>
          </p:cNvPr>
          <p:cNvPicPr/>
          <p:nvPr/>
        </p:nvPicPr>
        <p:blipFill>
          <a:blip r:embed="rId4"/>
          <a:stretch>
            <a:fillRect/>
          </a:stretch>
        </p:blipFill>
        <p:spPr>
          <a:xfrm>
            <a:off x="676447" y="4005064"/>
            <a:ext cx="2516316" cy="1729764"/>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3562919" y="3969806"/>
            <a:ext cx="2054304" cy="1981734"/>
          </a:xfrm>
          <a:prstGeom prst="rect">
            <a:avLst/>
          </a:prstGeom>
        </p:spPr>
      </p:pic>
      <p:pic>
        <p:nvPicPr>
          <p:cNvPr id="12" name="Imagen 1">
            <a:hlinkClick r:id="rId6"/>
          </p:cNvPr>
          <p:cNvPicPr/>
          <p:nvPr/>
        </p:nvPicPr>
        <p:blipFill rotWithShape="1">
          <a:blip r:embed="rId7">
            <a:extLst>
              <a:ext uri="{28A0092B-C50C-407E-A947-70E740481C1C}">
                <a14:useLocalDpi xmlns:a14="http://schemas.microsoft.com/office/drawing/2010/main" val="0"/>
              </a:ext>
            </a:extLst>
          </a:blip>
          <a:srcRect l="7347" t="6977" r="6322" b="6347"/>
          <a:stretch/>
        </p:blipFill>
        <p:spPr bwMode="auto">
          <a:xfrm>
            <a:off x="6084168" y="4005064"/>
            <a:ext cx="2016224" cy="2024378"/>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8"/>
          </p:nvPr>
        </p:nvSpPr>
        <p:spPr/>
        <p:txBody>
          <a:bodyPr/>
          <a:lstStyle/>
          <a:p>
            <a:fld id="{F5E609D5-BB2C-4735-B62A-4AB7F7AFBFEB}" type="slidenum">
              <a:rPr lang="en-GB" smtClean="0"/>
              <a:pPr/>
              <a:t>49</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545544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b="0" i="0" dirty="0" smtClean="0"/>
              <a:t>Introduction</a:t>
            </a:r>
            <a:endParaRPr lang="en-GB" dirty="0"/>
          </a:p>
        </p:txBody>
      </p:sp>
      <p:sp>
        <p:nvSpPr>
          <p:cNvPr id="3" name="Content Placeholder 2"/>
          <p:cNvSpPr>
            <a:spLocks noGrp="1"/>
          </p:cNvSpPr>
          <p:nvPr>
            <p:ph sz="quarter" idx="15"/>
          </p:nvPr>
        </p:nvSpPr>
        <p:spPr/>
        <p:txBody>
          <a:bodyPr/>
          <a:lstStyle/>
          <a:p>
            <a:pPr indent="0"/>
            <a:r>
              <a:rPr lang="en-GB" sz="1800" b="1" dirty="0" smtClean="0">
                <a:solidFill>
                  <a:schemeClr val="tx2"/>
                </a:solidFill>
              </a:rPr>
              <a:t>The beauty of data visualisation</a:t>
            </a:r>
          </a:p>
          <a:p>
            <a:pPr indent="0"/>
            <a:endParaRPr lang="en-GB" sz="1800" dirty="0"/>
          </a:p>
          <a:p>
            <a:pPr algn="ctr"/>
            <a:r>
              <a:rPr lang="en-GB" sz="1800" dirty="0" smtClean="0"/>
              <a:t>“Design is about solving problems and creating elegant solutions and information design is about solving information problems, and it feels like we have a lot of information problems today in our society”</a:t>
            </a:r>
            <a:endParaRPr lang="en-GB" sz="1800" dirty="0"/>
          </a:p>
          <a:p>
            <a:pPr algn="ctr"/>
            <a:r>
              <a:rPr lang="en-GB" dirty="0"/>
              <a:t>	</a:t>
            </a:r>
            <a:r>
              <a:rPr lang="en-GB" dirty="0" smtClean="0"/>
              <a:t>	 				</a:t>
            </a:r>
          </a:p>
          <a:p>
            <a:pPr algn="ctr"/>
            <a:endParaRPr lang="en-GB" dirty="0" smtClean="0"/>
          </a:p>
          <a:p>
            <a:pPr algn="ctr"/>
            <a:r>
              <a:rPr lang="en-GB" dirty="0"/>
              <a:t>	</a:t>
            </a:r>
            <a:r>
              <a:rPr lang="en-GB" dirty="0" smtClean="0"/>
              <a:t>					~</a:t>
            </a:r>
            <a:r>
              <a:rPr lang="en-GB" sz="1800" dirty="0" smtClean="0"/>
              <a:t>David McCandless</a:t>
            </a:r>
            <a:endParaRPr lang="en-GB" sz="1800" dirty="0"/>
          </a:p>
          <a:p>
            <a:endParaRPr lang="en-GB" sz="1800" dirty="0" smtClean="0"/>
          </a:p>
          <a:p>
            <a:endParaRPr lang="en-GB" dirty="0" smtClean="0"/>
          </a:p>
          <a:p>
            <a:pPr>
              <a:spcAft>
                <a:spcPts val="600"/>
              </a:spcAft>
            </a:pPr>
            <a:r>
              <a:rPr lang="en-GB" sz="1600" dirty="0" smtClean="0"/>
              <a:t>Link:</a:t>
            </a:r>
          </a:p>
          <a:p>
            <a:r>
              <a:rPr lang="en-GB" sz="1400" b="1" dirty="0" err="1" smtClean="0"/>
              <a:t>DMcC</a:t>
            </a:r>
            <a:r>
              <a:rPr lang="en-GB" sz="1400" b="1" dirty="0" smtClean="0"/>
              <a:t>: </a:t>
            </a:r>
            <a:r>
              <a:rPr lang="en-GB" sz="1400" dirty="0" smtClean="0">
                <a:hlinkClick r:id="rId3"/>
              </a:rPr>
              <a:t>https://www.youtube.com/watch?v=5Zg-C8AAIGg</a:t>
            </a:r>
            <a:endParaRPr lang="en-GB" sz="1600" dirty="0" smtClean="0"/>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
        <p:nvSpPr>
          <p:cNvPr id="4" name="TextBox 3"/>
          <p:cNvSpPr txBox="1"/>
          <p:nvPr/>
        </p:nvSpPr>
        <p:spPr>
          <a:xfrm>
            <a:off x="1043608" y="3717032"/>
            <a:ext cx="1296144" cy="432048"/>
          </a:xfrm>
          <a:prstGeom prst="rect">
            <a:avLst/>
          </a:prstGeom>
          <a:noFill/>
        </p:spPr>
        <p:txBody>
          <a:bodyPr vert="horz" wrap="square" lIns="0" tIns="0" rIns="0" bIns="0" rtlCol="0">
            <a:noAutofit/>
          </a:bodyPr>
          <a:lstStyle/>
          <a:p>
            <a:pPr indent="-274320">
              <a:spcAft>
                <a:spcPts val="900"/>
              </a:spcAft>
            </a:pPr>
            <a:r>
              <a:rPr lang="en-GB" dirty="0" smtClean="0">
                <a:latin typeface="+mj-lt"/>
              </a:rPr>
              <a:t>“Overload”</a:t>
            </a:r>
          </a:p>
        </p:txBody>
      </p:sp>
      <p:sp>
        <p:nvSpPr>
          <p:cNvPr id="5" name="TextBox 4"/>
          <p:cNvSpPr txBox="1"/>
          <p:nvPr/>
        </p:nvSpPr>
        <p:spPr>
          <a:xfrm>
            <a:off x="2987824" y="3705944"/>
            <a:ext cx="2376264" cy="360040"/>
          </a:xfrm>
          <a:prstGeom prst="rect">
            <a:avLst/>
          </a:prstGeom>
          <a:noFill/>
        </p:spPr>
        <p:txBody>
          <a:bodyPr vert="horz" wrap="square" lIns="0" tIns="0" rIns="0" bIns="0" rtlCol="0">
            <a:noAutofit/>
          </a:bodyPr>
          <a:lstStyle/>
          <a:p>
            <a:pPr indent="-274320">
              <a:spcAft>
                <a:spcPts val="900"/>
              </a:spcAft>
            </a:pPr>
            <a:r>
              <a:rPr lang="en-GB" dirty="0">
                <a:latin typeface="+mj-lt"/>
              </a:rPr>
              <a:t>“Breakdown of trust”</a:t>
            </a:r>
            <a:endParaRPr lang="en-GB" dirty="0" smtClean="0">
              <a:latin typeface="+mj-lt"/>
            </a:endParaRPr>
          </a:p>
        </p:txBody>
      </p:sp>
      <p:sp>
        <p:nvSpPr>
          <p:cNvPr id="6" name="TextBox 5"/>
          <p:cNvSpPr txBox="1"/>
          <p:nvPr/>
        </p:nvSpPr>
        <p:spPr>
          <a:xfrm>
            <a:off x="5796136" y="3705944"/>
            <a:ext cx="2664296" cy="420960"/>
          </a:xfrm>
          <a:prstGeom prst="rect">
            <a:avLst/>
          </a:prstGeom>
          <a:noFill/>
        </p:spPr>
        <p:txBody>
          <a:bodyPr vert="horz" wrap="square" lIns="0" tIns="0" rIns="0" bIns="0" rtlCol="0">
            <a:noAutofit/>
          </a:bodyPr>
          <a:lstStyle/>
          <a:p>
            <a:pPr indent="-274320">
              <a:spcAft>
                <a:spcPts val="900"/>
              </a:spcAft>
            </a:pPr>
            <a:r>
              <a:rPr lang="en-GB" dirty="0">
                <a:latin typeface="+mj-lt"/>
              </a:rPr>
              <a:t>“Lack of transparency”</a:t>
            </a:r>
            <a:endParaRPr lang="en-GB" dirty="0" smtClean="0">
              <a:latin typeface="+mj-lt"/>
            </a:endParaRPr>
          </a:p>
        </p:txBody>
      </p:sp>
    </p:spTree>
    <p:extLst>
      <p:ext uri="{BB962C8B-B14F-4D97-AF65-F5344CB8AC3E}">
        <p14:creationId xmlns:p14="http://schemas.microsoft.com/office/powerpoint/2010/main" val="29911792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a:t>
            </a:r>
            <a:r>
              <a:rPr lang="en-GB" sz="2000" b="0" i="0" dirty="0" smtClean="0"/>
              <a:t>visualisation </a:t>
            </a:r>
            <a:r>
              <a:rPr lang="en-GB" sz="2000" b="0" i="0" dirty="0"/>
              <a:t>by technique</a:t>
            </a:r>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sz="1800" b="1" dirty="0" smtClean="0">
                <a:solidFill>
                  <a:schemeClr val="tx2"/>
                </a:solidFill>
              </a:rPr>
              <a:t>Infographics</a:t>
            </a:r>
            <a:endParaRPr lang="en-GB" sz="1800" b="1" dirty="0">
              <a:solidFill>
                <a:schemeClr val="tx2"/>
              </a:solidFill>
            </a:endParaRPr>
          </a:p>
          <a:p>
            <a:pPr>
              <a:spcAft>
                <a:spcPts val="1200"/>
              </a:spcAft>
            </a:pPr>
            <a:r>
              <a:rPr lang="en-GB" sz="1800" dirty="0"/>
              <a:t>A </a:t>
            </a:r>
            <a:r>
              <a:rPr lang="en-GB" sz="1800" dirty="0" smtClean="0"/>
              <a:t>visual </a:t>
            </a:r>
            <a:r>
              <a:rPr lang="en-GB" sz="1800" dirty="0"/>
              <a:t>representation containing visuals, in some cases </a:t>
            </a:r>
            <a:r>
              <a:rPr lang="en-GB" sz="1800" dirty="0" smtClean="0"/>
              <a:t>combining data </a:t>
            </a:r>
            <a:r>
              <a:rPr lang="en-GB" sz="1800" dirty="0"/>
              <a:t>and text, aimed to convey complex information to an audience in a manner that can be quickly consumed and easily </a:t>
            </a:r>
            <a:r>
              <a:rPr lang="en-GB" sz="1800" dirty="0" smtClean="0"/>
              <a:t>understood without further explanation.</a:t>
            </a:r>
            <a:endParaRPr lang="en-GB" sz="1800" b="1" dirty="0">
              <a:solidFill>
                <a:schemeClr val="tx2"/>
              </a:solidFill>
            </a:endParaRPr>
          </a:p>
        </p:txBody>
      </p:sp>
      <p:pic>
        <p:nvPicPr>
          <p:cNvPr id="10" name="Picture 9">
            <a:hlinkClick r:id="rId3"/>
          </p:cNvPr>
          <p:cNvPicPr/>
          <p:nvPr/>
        </p:nvPicPr>
        <p:blipFill>
          <a:blip r:embed="rId4"/>
          <a:stretch>
            <a:fillRect/>
          </a:stretch>
        </p:blipFill>
        <p:spPr>
          <a:xfrm>
            <a:off x="2339752" y="3218559"/>
            <a:ext cx="4464495" cy="3029841"/>
          </a:xfrm>
          <a:prstGeom prst="rect">
            <a:avLst/>
          </a:prstGeom>
        </p:spPr>
      </p:pic>
      <p:sp>
        <p:nvSpPr>
          <p:cNvPr id="4" name="Slide Number Placeholder 3"/>
          <p:cNvSpPr>
            <a:spLocks noGrp="1"/>
          </p:cNvSpPr>
          <p:nvPr>
            <p:ph type="sldNum" sz="quarter" idx="18"/>
          </p:nvPr>
        </p:nvSpPr>
        <p:spPr/>
        <p:txBody>
          <a:bodyPr/>
          <a:lstStyle/>
          <a:p>
            <a:fld id="{F5E609D5-BB2C-4735-B62A-4AB7F7AFBFEB}" type="slidenum">
              <a:rPr lang="en-GB" smtClean="0"/>
              <a:pPr/>
              <a:t>50</a:t>
            </a:fld>
            <a:endParaRPr lang="en-GB"/>
          </a:p>
        </p:txBody>
      </p:sp>
      <p:sp>
        <p:nvSpPr>
          <p:cNvPr id="5" name="Date Placeholder 4"/>
          <p:cNvSpPr>
            <a:spLocks noGrp="1"/>
          </p:cNvSpPr>
          <p:nvPr>
            <p:ph type="dt" sz="half" idx="16"/>
          </p:nvPr>
        </p:nvSpPr>
        <p:spPr/>
        <p:txBody>
          <a:bodyPr/>
          <a:lstStyle/>
          <a:p>
            <a:r>
              <a:rPr lang="en-GB" smtClean="0"/>
              <a:t>November 2016</a:t>
            </a:r>
            <a:endParaRPr lang="en-GB"/>
          </a:p>
        </p:txBody>
      </p:sp>
      <p:sp>
        <p:nvSpPr>
          <p:cNvPr id="6" name="Footer Placeholder 5"/>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0057541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Types of visualisation by technique</a:t>
            </a:r>
            <a:endParaRPr lang="en-GB" sz="2000" dirty="0"/>
          </a:p>
        </p:txBody>
      </p:sp>
      <p:pic>
        <p:nvPicPr>
          <p:cNvPr id="7" name="Content Placeholder 6"/>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3203848" y="1547176"/>
            <a:ext cx="2304256" cy="4657890"/>
          </a:xfrm>
        </p:spPr>
      </p:pic>
      <p:sp>
        <p:nvSpPr>
          <p:cNvPr id="8" name="Slide Number Placeholder 7"/>
          <p:cNvSpPr>
            <a:spLocks noGrp="1"/>
          </p:cNvSpPr>
          <p:nvPr>
            <p:ph type="sldNum" sz="quarter" idx="18"/>
          </p:nvPr>
        </p:nvSpPr>
        <p:spPr/>
        <p:txBody>
          <a:bodyPr/>
          <a:lstStyle/>
          <a:p>
            <a:fld id="{F5E609D5-BB2C-4735-B62A-4AB7F7AFBFEB}" type="slidenum">
              <a:rPr lang="en-GB" smtClean="0"/>
              <a:pPr/>
              <a:t>51</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014661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Design principles</a:t>
            </a:r>
          </a:p>
          <a:p>
            <a:pPr>
              <a:spcAft>
                <a:spcPts val="1800"/>
              </a:spcAft>
            </a:pPr>
            <a:r>
              <a:rPr lang="en-GB" sz="1800" dirty="0" smtClean="0"/>
              <a:t>When creating any visual material one should keep in mind a few basic design principles. By applying these, visualisations can become more effective in conveying the necessary information and also more attractive.</a:t>
            </a:r>
          </a:p>
          <a:p>
            <a:pPr marL="11430" indent="-285750">
              <a:spcAft>
                <a:spcPts val="1200"/>
              </a:spcAft>
              <a:buFont typeface="Arial" panose="020B0604020202020204" pitchFamily="34" charset="0"/>
              <a:buChar char="•"/>
            </a:pPr>
            <a:r>
              <a:rPr lang="en-GB" sz="1800" b="1" dirty="0" smtClean="0">
                <a:solidFill>
                  <a:schemeClr val="accent5"/>
                </a:solidFill>
              </a:rPr>
              <a:t>Balance</a:t>
            </a:r>
          </a:p>
          <a:p>
            <a:pPr marL="11430" indent="-285750">
              <a:spcAft>
                <a:spcPts val="1200"/>
              </a:spcAft>
              <a:buFont typeface="Arial" panose="020B0604020202020204" pitchFamily="34" charset="0"/>
              <a:buChar char="•"/>
            </a:pPr>
            <a:r>
              <a:rPr lang="en-GB" sz="1800" b="1" dirty="0" smtClean="0">
                <a:solidFill>
                  <a:schemeClr val="accent5"/>
                </a:solidFill>
              </a:rPr>
              <a:t>Emphasis</a:t>
            </a:r>
          </a:p>
          <a:p>
            <a:pPr marL="11430" indent="-285750">
              <a:spcAft>
                <a:spcPts val="1200"/>
              </a:spcAft>
              <a:buFont typeface="Arial" panose="020B0604020202020204" pitchFamily="34" charset="0"/>
              <a:buChar char="•"/>
            </a:pPr>
            <a:r>
              <a:rPr lang="en-GB" sz="1800" b="1" dirty="0" smtClean="0">
                <a:solidFill>
                  <a:schemeClr val="accent5"/>
                </a:solidFill>
              </a:rPr>
              <a:t>Harmony/Unity</a:t>
            </a:r>
          </a:p>
          <a:p>
            <a:pPr marL="11430" indent="-285750">
              <a:spcAft>
                <a:spcPts val="1200"/>
              </a:spcAft>
              <a:buFont typeface="Arial" panose="020B0604020202020204" pitchFamily="34" charset="0"/>
              <a:buChar char="•"/>
            </a:pPr>
            <a:r>
              <a:rPr lang="en-GB" sz="1800" b="1" dirty="0" smtClean="0">
                <a:solidFill>
                  <a:schemeClr val="accent5"/>
                </a:solidFill>
              </a:rPr>
              <a:t>Rhythm</a:t>
            </a:r>
          </a:p>
          <a:p>
            <a:pPr marL="11430" indent="-285750">
              <a:spcAft>
                <a:spcPts val="1200"/>
              </a:spcAft>
              <a:buFont typeface="Arial" panose="020B0604020202020204" pitchFamily="34" charset="0"/>
              <a:buChar char="•"/>
            </a:pPr>
            <a:r>
              <a:rPr lang="en-GB" sz="1800" b="1" dirty="0" smtClean="0">
                <a:solidFill>
                  <a:schemeClr val="accent5"/>
                </a:solidFill>
              </a:rPr>
              <a:t>Gestalt theory</a:t>
            </a:r>
            <a:endParaRPr lang="en-GB" sz="1800" b="1" dirty="0">
              <a:solidFill>
                <a:schemeClr val="accent5"/>
              </a:solidFill>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52</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5554406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Balance</a:t>
            </a:r>
          </a:p>
          <a:p>
            <a:pPr>
              <a:spcAft>
                <a:spcPts val="1200"/>
              </a:spcAft>
            </a:pPr>
            <a:r>
              <a:rPr lang="en-GB" sz="1800" dirty="0" smtClean="0"/>
              <a:t>Balance creates the perception of </a:t>
            </a:r>
            <a:r>
              <a:rPr lang="en-GB" sz="1800" b="1" dirty="0" smtClean="0">
                <a:solidFill>
                  <a:schemeClr val="accent5"/>
                </a:solidFill>
              </a:rPr>
              <a:t>equal distribution</a:t>
            </a:r>
            <a:r>
              <a:rPr lang="en-GB" sz="1800" dirty="0" smtClean="0"/>
              <a:t>, keeping a coherent visual pattern in terms of colour, shape and space. Note that it does not necessarily imply symmetry. </a:t>
            </a:r>
          </a:p>
          <a:p>
            <a:pPr>
              <a:spcAft>
                <a:spcPts val="1200"/>
              </a:spcAft>
            </a:pPr>
            <a:r>
              <a:rPr lang="en-GB" sz="1800" dirty="0" smtClean="0"/>
              <a:t>Balance is important, because it makes it easier for the viewer to notice the intended points of interest in a visualisation.</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53</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760" y="4077072"/>
            <a:ext cx="2135419" cy="20951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6947" y="4395834"/>
            <a:ext cx="3223245" cy="17763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52" y="4254151"/>
            <a:ext cx="2313456" cy="1730538"/>
          </a:xfrm>
          <a:prstGeom prst="rect">
            <a:avLst/>
          </a:prstGeom>
        </p:spPr>
      </p:pic>
    </p:spTree>
    <p:extLst>
      <p:ext uri="{BB962C8B-B14F-4D97-AF65-F5344CB8AC3E}">
        <p14:creationId xmlns:p14="http://schemas.microsoft.com/office/powerpoint/2010/main" val="38872796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Emphasis</a:t>
            </a:r>
          </a:p>
          <a:p>
            <a:pPr>
              <a:spcAft>
                <a:spcPts val="1200"/>
              </a:spcAft>
            </a:pPr>
            <a:r>
              <a:rPr lang="en-GB" sz="1800" dirty="0"/>
              <a:t>Emphasis creates a </a:t>
            </a:r>
            <a:r>
              <a:rPr lang="en-GB" sz="1800" b="1" dirty="0">
                <a:solidFill>
                  <a:schemeClr val="accent5"/>
                </a:solidFill>
              </a:rPr>
              <a:t>focal point </a:t>
            </a:r>
            <a:r>
              <a:rPr lang="en-GB" sz="1800" dirty="0"/>
              <a:t>in a </a:t>
            </a:r>
            <a:r>
              <a:rPr lang="en-GB" sz="1800" dirty="0" smtClean="0"/>
              <a:t>visualisation. It </a:t>
            </a:r>
            <a:r>
              <a:rPr lang="en-GB" sz="1800" dirty="0"/>
              <a:t>is how we bring </a:t>
            </a:r>
            <a:r>
              <a:rPr lang="en-GB" sz="1800" b="1" dirty="0">
                <a:solidFill>
                  <a:schemeClr val="accent5"/>
                </a:solidFill>
              </a:rPr>
              <a:t>attention</a:t>
            </a:r>
            <a:r>
              <a:rPr lang="en-GB" sz="1800" dirty="0"/>
              <a:t> to what is </a:t>
            </a:r>
            <a:r>
              <a:rPr lang="en-GB" sz="1800" dirty="0" smtClean="0"/>
              <a:t>most important.</a:t>
            </a:r>
          </a:p>
          <a:p>
            <a:pPr>
              <a:spcAft>
                <a:spcPts val="1200"/>
              </a:spcAft>
            </a:pPr>
            <a:r>
              <a:rPr lang="en-GB" sz="1800" dirty="0"/>
              <a:t>Emphasis </a:t>
            </a:r>
            <a:r>
              <a:rPr lang="en-GB" sz="1800" dirty="0" smtClean="0"/>
              <a:t>is </a:t>
            </a:r>
            <a:r>
              <a:rPr lang="en-GB" sz="1800" dirty="0"/>
              <a:t>created by </a:t>
            </a:r>
            <a:r>
              <a:rPr lang="en-GB" sz="1800" dirty="0" smtClean="0"/>
              <a:t>contrast. Contrast in turn can be created through use of colours, sizes, shapes, placement and other means. It is important to remember that emphasizing to many points creates confusion.</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54</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51" y="4347786"/>
            <a:ext cx="2167749" cy="16735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3717032"/>
            <a:ext cx="1852879" cy="23215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223526"/>
            <a:ext cx="2791055" cy="1816707"/>
          </a:xfrm>
          <a:prstGeom prst="rect">
            <a:avLst/>
          </a:prstGeom>
        </p:spPr>
      </p:pic>
    </p:spTree>
    <p:extLst>
      <p:ext uri="{BB962C8B-B14F-4D97-AF65-F5344CB8AC3E}">
        <p14:creationId xmlns:p14="http://schemas.microsoft.com/office/powerpoint/2010/main" val="35759837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Harmony/Unity</a:t>
            </a:r>
          </a:p>
          <a:p>
            <a:pPr>
              <a:spcAft>
                <a:spcPts val="1200"/>
              </a:spcAft>
            </a:pPr>
            <a:r>
              <a:rPr lang="en-GB" sz="1800" dirty="0"/>
              <a:t>Unity </a:t>
            </a:r>
            <a:r>
              <a:rPr lang="en-GB" sz="1800" dirty="0" smtClean="0"/>
              <a:t>and harmony in a visual create a sense of </a:t>
            </a:r>
            <a:r>
              <a:rPr lang="en-GB" sz="1800" b="1" dirty="0">
                <a:solidFill>
                  <a:schemeClr val="accent5"/>
                </a:solidFill>
              </a:rPr>
              <a:t>wholeness</a:t>
            </a:r>
            <a:r>
              <a:rPr lang="en-GB" sz="1800" dirty="0"/>
              <a:t>, by using similar elements within the composition and placing them in a way that brings them all together</a:t>
            </a:r>
            <a:r>
              <a:rPr lang="en-GB" sz="1800" dirty="0" smtClean="0"/>
              <a:t>. It can be achieved through appropriate use of shapes, textures, colours and other means. </a:t>
            </a:r>
            <a:endParaRPr lang="en-GB" sz="1800" dirty="0">
              <a:solidFill>
                <a:schemeClr val="tx2"/>
              </a:solidFill>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55</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4118551"/>
            <a:ext cx="2127866" cy="20467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298683"/>
            <a:ext cx="2740861" cy="18666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3610708"/>
            <a:ext cx="2123309" cy="2561492"/>
          </a:xfrm>
          <a:prstGeom prst="rect">
            <a:avLst/>
          </a:prstGeom>
        </p:spPr>
      </p:pic>
    </p:spTree>
    <p:extLst>
      <p:ext uri="{BB962C8B-B14F-4D97-AF65-F5344CB8AC3E}">
        <p14:creationId xmlns:p14="http://schemas.microsoft.com/office/powerpoint/2010/main" val="42432986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Rhythm</a:t>
            </a:r>
          </a:p>
          <a:p>
            <a:pPr>
              <a:spcAft>
                <a:spcPts val="1200"/>
              </a:spcAft>
            </a:pPr>
            <a:r>
              <a:rPr lang="en-GB" sz="1800" dirty="0" smtClean="0"/>
              <a:t>Visualisations need to have a </a:t>
            </a:r>
            <a:r>
              <a:rPr lang="en-GB" sz="1800" b="1" dirty="0" smtClean="0">
                <a:solidFill>
                  <a:schemeClr val="accent5"/>
                </a:solidFill>
              </a:rPr>
              <a:t>flow</a:t>
            </a:r>
            <a:r>
              <a:rPr lang="en-GB" sz="1800" dirty="0" smtClean="0"/>
              <a:t>, because human beings are more comfortable with variation in general. Psychologically total lack of variation becomes boring and results in loss of the viewers attention. Rhythm also helps </a:t>
            </a:r>
            <a:r>
              <a:rPr lang="en-GB" sz="1800" b="1" dirty="0" smtClean="0">
                <a:solidFill>
                  <a:schemeClr val="accent5"/>
                </a:solidFill>
              </a:rPr>
              <a:t>direct</a:t>
            </a:r>
            <a:r>
              <a:rPr lang="en-GB" sz="1800" dirty="0" smtClean="0"/>
              <a:t> the eye movement. Variety of similar elements is essential in creating rhythm while maintaining harmony.</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56</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4350600"/>
            <a:ext cx="3211870" cy="1821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880" y="3490849"/>
            <a:ext cx="1834272" cy="272314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52" y="3931776"/>
            <a:ext cx="2264266" cy="2264266"/>
          </a:xfrm>
          <a:prstGeom prst="rect">
            <a:avLst/>
          </a:prstGeom>
        </p:spPr>
      </p:pic>
    </p:spTree>
    <p:extLst>
      <p:ext uri="{BB962C8B-B14F-4D97-AF65-F5344CB8AC3E}">
        <p14:creationId xmlns:p14="http://schemas.microsoft.com/office/powerpoint/2010/main" val="27686616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Design basics</a:t>
            </a:r>
            <a:endParaRPr lang="en-GB" sz="2000" b="0" i="0"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tx2"/>
                </a:solidFill>
              </a:rPr>
              <a:t>Gestalt theory</a:t>
            </a:r>
          </a:p>
          <a:p>
            <a:pPr>
              <a:spcAft>
                <a:spcPts val="1200"/>
              </a:spcAft>
            </a:pPr>
            <a:r>
              <a:rPr lang="en-GB" sz="1800" dirty="0" smtClean="0"/>
              <a:t>Gestalt is the concept that the whole is greater than the sum of its parts. The  concept comes from psychology where humans </a:t>
            </a:r>
            <a:r>
              <a:rPr lang="en-GB" sz="1800" b="1" dirty="0" smtClean="0">
                <a:solidFill>
                  <a:schemeClr val="accent5"/>
                </a:solidFill>
              </a:rPr>
              <a:t>unconsciously</a:t>
            </a:r>
            <a:r>
              <a:rPr lang="en-GB" sz="1800" dirty="0" smtClean="0"/>
              <a:t> group individual elements together to make a meaningful whole by seeing connections and relationships between them. Gestalt can be used to strengthen the overall </a:t>
            </a:r>
            <a:r>
              <a:rPr lang="en-GB" sz="1800" b="1" dirty="0" smtClean="0">
                <a:solidFill>
                  <a:schemeClr val="accent5"/>
                </a:solidFill>
              </a:rPr>
              <a:t>feel and meaning </a:t>
            </a:r>
            <a:r>
              <a:rPr lang="en-GB" sz="1800" dirty="0" smtClean="0"/>
              <a:t>of a visual.</a:t>
            </a:r>
          </a:p>
        </p:txBody>
      </p:sp>
      <p:sp>
        <p:nvSpPr>
          <p:cNvPr id="7" name="Slide Number Placeholder 6"/>
          <p:cNvSpPr>
            <a:spLocks noGrp="1"/>
          </p:cNvSpPr>
          <p:nvPr>
            <p:ph type="sldNum" sz="quarter" idx="18"/>
          </p:nvPr>
        </p:nvSpPr>
        <p:spPr/>
        <p:txBody>
          <a:bodyPr/>
          <a:lstStyle/>
          <a:p>
            <a:fld id="{F5E609D5-BB2C-4735-B62A-4AB7F7AFBFEB}" type="slidenum">
              <a:rPr lang="en-GB" smtClean="0"/>
              <a:pPr/>
              <a:t>57</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19" y="4103216"/>
            <a:ext cx="2065863" cy="20658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52" y="4221085"/>
            <a:ext cx="2601487" cy="195111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7" y="4035054"/>
            <a:ext cx="2094384" cy="2128439"/>
          </a:xfrm>
          <a:prstGeom prst="rect">
            <a:avLst/>
          </a:prstGeom>
        </p:spPr>
      </p:pic>
    </p:spTree>
    <p:extLst>
      <p:ext uri="{BB962C8B-B14F-4D97-AF65-F5344CB8AC3E}">
        <p14:creationId xmlns:p14="http://schemas.microsoft.com/office/powerpoint/2010/main" val="3012445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Best practices</a:t>
            </a:r>
            <a:endParaRPr lang="en-GB" dirty="0"/>
          </a:p>
        </p:txBody>
      </p:sp>
      <p:sp>
        <p:nvSpPr>
          <p:cNvPr id="3" name="Content Placeholder 2"/>
          <p:cNvSpPr>
            <a:spLocks noGrp="1"/>
          </p:cNvSpPr>
          <p:nvPr>
            <p:ph sz="quarter" idx="15"/>
          </p:nvPr>
        </p:nvSpPr>
        <p:spPr>
          <a:xfrm>
            <a:off x="533400" y="1600200"/>
            <a:ext cx="8077200" cy="4572000"/>
          </a:xfrm>
        </p:spPr>
        <p:txBody>
          <a:bodyPr/>
          <a:lstStyle/>
          <a:p>
            <a:pPr>
              <a:spcAft>
                <a:spcPts val="1200"/>
              </a:spcAft>
            </a:pPr>
            <a:r>
              <a:rPr lang="en-GB" b="1" dirty="0" smtClean="0">
                <a:solidFill>
                  <a:schemeClr val="accent1"/>
                </a:solidFill>
              </a:rPr>
              <a:t>Keep these in mind</a:t>
            </a:r>
          </a:p>
          <a:p>
            <a:pPr marL="285750" indent="-285750">
              <a:spcAft>
                <a:spcPts val="300"/>
              </a:spcAft>
              <a:buFont typeface="Wingdings" panose="05000000000000000000" pitchFamily="2" charset="2"/>
              <a:buChar char="v"/>
            </a:pPr>
            <a:r>
              <a:rPr lang="en-GB" sz="1800" b="1" dirty="0" smtClean="0">
                <a:solidFill>
                  <a:schemeClr val="accent5"/>
                </a:solidFill>
              </a:rPr>
              <a:t>Identify your goal</a:t>
            </a:r>
          </a:p>
          <a:p>
            <a:pPr lvl="1" indent="0">
              <a:buNone/>
            </a:pPr>
            <a:r>
              <a:rPr lang="en-GB" sz="1800" dirty="0" smtClean="0"/>
              <a:t>Always start with a question</a:t>
            </a:r>
          </a:p>
          <a:p>
            <a:pPr marL="11430" indent="-285750">
              <a:spcAft>
                <a:spcPts val="300"/>
              </a:spcAft>
              <a:buFont typeface="Wingdings" panose="05000000000000000000" pitchFamily="2" charset="2"/>
              <a:buChar char="v"/>
            </a:pPr>
            <a:r>
              <a:rPr lang="en-GB" sz="1800" b="1" dirty="0" smtClean="0">
                <a:solidFill>
                  <a:schemeClr val="accent5"/>
                </a:solidFill>
              </a:rPr>
              <a:t>Know your audience</a:t>
            </a:r>
          </a:p>
          <a:p>
            <a:pPr lvl="1" indent="0">
              <a:buNone/>
            </a:pPr>
            <a:r>
              <a:rPr lang="en-GB" sz="1800" dirty="0" smtClean="0"/>
              <a:t>Tailor your visualisation to the intended viewer’s expertise and expectations</a:t>
            </a:r>
          </a:p>
          <a:p>
            <a:pPr marL="11430" indent="-285750">
              <a:spcAft>
                <a:spcPts val="300"/>
              </a:spcAft>
              <a:buFont typeface="Wingdings" panose="05000000000000000000" pitchFamily="2" charset="2"/>
              <a:buChar char="v"/>
            </a:pPr>
            <a:r>
              <a:rPr lang="en-GB" sz="1800" b="1" dirty="0" smtClean="0">
                <a:solidFill>
                  <a:schemeClr val="accent5"/>
                </a:solidFill>
              </a:rPr>
              <a:t>Provide context</a:t>
            </a:r>
          </a:p>
          <a:p>
            <a:pPr marL="274320" lvl="2" indent="0">
              <a:buNone/>
            </a:pPr>
            <a:r>
              <a:rPr lang="en-GB" sz="1800" dirty="0" smtClean="0"/>
              <a:t>Provide the supporting context which makes your visualisation meaningful</a:t>
            </a:r>
          </a:p>
          <a:p>
            <a:pPr marL="11430" indent="-285750">
              <a:spcAft>
                <a:spcPts val="300"/>
              </a:spcAft>
              <a:buFont typeface="Wingdings" panose="05000000000000000000" pitchFamily="2" charset="2"/>
              <a:buChar char="v"/>
            </a:pPr>
            <a:r>
              <a:rPr lang="en-GB" sz="1800" b="1" dirty="0" smtClean="0">
                <a:solidFill>
                  <a:schemeClr val="accent5"/>
                </a:solidFill>
              </a:rPr>
              <a:t>Keep it simple</a:t>
            </a:r>
          </a:p>
          <a:p>
            <a:pPr lvl="1" indent="0">
              <a:buNone/>
            </a:pPr>
            <a:r>
              <a:rPr lang="en-GB" sz="1800" dirty="0" smtClean="0"/>
              <a:t>Don’t include any unnecessary information and avoid clutter</a:t>
            </a:r>
          </a:p>
          <a:p>
            <a:pPr marL="11430" indent="-285750">
              <a:spcAft>
                <a:spcPts val="300"/>
              </a:spcAft>
              <a:buFont typeface="Wingdings" panose="05000000000000000000" pitchFamily="2" charset="2"/>
              <a:buChar char="v"/>
            </a:pPr>
            <a:r>
              <a:rPr lang="en-GB" sz="1800" b="1" dirty="0" smtClean="0">
                <a:solidFill>
                  <a:schemeClr val="accent5"/>
                </a:solidFill>
              </a:rPr>
              <a:t>Keep it engaging</a:t>
            </a:r>
          </a:p>
          <a:p>
            <a:pPr lvl="1" indent="0">
              <a:buNone/>
            </a:pPr>
            <a:r>
              <a:rPr lang="en-GB" sz="1800" dirty="0" smtClean="0"/>
              <a:t>Nobody pays attention to a boring visualisation</a:t>
            </a:r>
          </a:p>
          <a:p>
            <a:pPr marL="11430" indent="-285750">
              <a:spcAft>
                <a:spcPts val="300"/>
              </a:spcAft>
              <a:buFont typeface="Wingdings" panose="05000000000000000000" pitchFamily="2" charset="2"/>
              <a:buChar char="v"/>
            </a:pPr>
            <a:r>
              <a:rPr lang="en-GB" sz="1800" b="1" dirty="0">
                <a:solidFill>
                  <a:schemeClr val="accent5"/>
                </a:solidFill>
              </a:rPr>
              <a:t>C</a:t>
            </a:r>
            <a:r>
              <a:rPr lang="en-GB" sz="1800" b="1" dirty="0" smtClean="0">
                <a:solidFill>
                  <a:schemeClr val="accent5"/>
                </a:solidFill>
              </a:rPr>
              <a:t>onsider the colour blind</a:t>
            </a:r>
          </a:p>
          <a:p>
            <a:pPr lvl="1" indent="0">
              <a:buNone/>
            </a:pPr>
            <a:r>
              <a:rPr lang="en-GB" sz="1800" dirty="0" smtClean="0"/>
              <a:t>Colour blindness is not uncommon and can render a visualisation useless</a:t>
            </a:r>
          </a:p>
          <a:p>
            <a:endParaRPr lang="en-GB" dirty="0" smtClean="0"/>
          </a:p>
          <a:p>
            <a:endParaRPr lang="en-GB"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58</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3654363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Visualisation Use Cases</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59</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795867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r>
              <a:rPr lang="en-GB" dirty="0"/>
              <a:t/>
            </a:r>
            <a:br>
              <a:rPr lang="en-GB" dirty="0"/>
            </a:br>
            <a:r>
              <a:rPr lang="en-GB" sz="2000" b="0" i="0" dirty="0"/>
              <a:t>History of Visualisation</a:t>
            </a:r>
            <a:endParaRPr lang="en-GB" b="0" i="0" dirty="0"/>
          </a:p>
        </p:txBody>
      </p:sp>
      <p:sp>
        <p:nvSpPr>
          <p:cNvPr id="3" name="Content Placeholder 2"/>
          <p:cNvSpPr>
            <a:spLocks noGrp="1"/>
          </p:cNvSpPr>
          <p:nvPr>
            <p:ph sz="quarter" idx="15"/>
          </p:nvPr>
        </p:nvSpPr>
        <p:spPr>
          <a:xfrm>
            <a:off x="533400" y="1412776"/>
            <a:ext cx="8077200" cy="4759424"/>
          </a:xfrm>
        </p:spPr>
        <p:txBody>
          <a:bodyPr/>
          <a:lstStyle/>
          <a:p>
            <a:pPr algn="just">
              <a:spcAft>
                <a:spcPts val="600"/>
              </a:spcAft>
            </a:pPr>
            <a:r>
              <a:rPr lang="en-GB" sz="1800" b="1" dirty="0" smtClean="0">
                <a:solidFill>
                  <a:schemeClr val="tx2"/>
                </a:solidFill>
              </a:rPr>
              <a:t>Charles </a:t>
            </a:r>
            <a:r>
              <a:rPr lang="en-GB" sz="1800" b="1" dirty="0" err="1" smtClean="0">
                <a:solidFill>
                  <a:schemeClr val="tx2"/>
                </a:solidFill>
              </a:rPr>
              <a:t>Minard’s</a:t>
            </a:r>
            <a:r>
              <a:rPr lang="en-GB" sz="1800" b="1" dirty="0" smtClean="0">
                <a:solidFill>
                  <a:schemeClr val="tx2"/>
                </a:solidFill>
              </a:rPr>
              <a:t> graph of Napoleon’s invasion</a:t>
            </a:r>
          </a:p>
          <a:p>
            <a:pPr algn="just"/>
            <a:r>
              <a:rPr lang="en-GB" sz="1600" dirty="0" smtClean="0"/>
              <a:t>Drawn in 1869 one </a:t>
            </a:r>
            <a:r>
              <a:rPr lang="en-GB" sz="1600" dirty="0"/>
              <a:t>of the most cited examples of statistical graphics occurred when Charles </a:t>
            </a:r>
            <a:r>
              <a:rPr lang="en-GB" sz="1600" dirty="0" err="1"/>
              <a:t>Minard</a:t>
            </a:r>
            <a:r>
              <a:rPr lang="en-GB" sz="1600" dirty="0"/>
              <a:t> mapped Napoleon’s invasion of Russia. The map depicted the size of the army as well as the path of Napoleon’s retreat from Moscow – and tied that information to temperature and time scales for a more in-depth understanding of the event.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325" y="2924944"/>
            <a:ext cx="6979350" cy="3327648"/>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6</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2675212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accent1"/>
                </a:solidFill>
              </a:rPr>
              <a:t>Monitoring</a:t>
            </a:r>
          </a:p>
          <a:p>
            <a:r>
              <a:rPr lang="en-GB" sz="1600" dirty="0"/>
              <a:t>A major use case of data visualisation is monitoring. Visualisation facilitates the process by </a:t>
            </a:r>
            <a:r>
              <a:rPr lang="en-GB" sz="1600" b="1" dirty="0">
                <a:solidFill>
                  <a:schemeClr val="accent5"/>
                </a:solidFill>
              </a:rPr>
              <a:t>aggregating</a:t>
            </a:r>
            <a:r>
              <a:rPr lang="en-GB" sz="1600" dirty="0"/>
              <a:t> </a:t>
            </a:r>
            <a:r>
              <a:rPr lang="en-GB" sz="1600" dirty="0" smtClean="0"/>
              <a:t>data-points </a:t>
            </a:r>
            <a:r>
              <a:rPr lang="en-GB" sz="1600" dirty="0"/>
              <a:t>of interest and displaying them in a way that the viewer can get the information he needs with a glance</a:t>
            </a:r>
            <a:r>
              <a:rPr lang="en-GB" sz="1600" dirty="0" smtClean="0"/>
              <a:t>. The most common examples of this are dashboards.</a:t>
            </a:r>
            <a:endParaRPr lang="en-GB" sz="1600" dirty="0">
              <a:hlinkClick r:id="rId3"/>
            </a:endParaRPr>
          </a:p>
          <a:p>
            <a:endParaRPr lang="en-GB" sz="1600" dirty="0">
              <a:hlinkClick r:id="rId3"/>
            </a:endParaRPr>
          </a:p>
          <a:p>
            <a:endParaRPr lang="en-GB" sz="1600" dirty="0" smtClean="0">
              <a:hlinkClick r:id="rId3"/>
            </a:endParaRPr>
          </a:p>
          <a:p>
            <a:endParaRPr lang="en-GB" sz="1600" dirty="0">
              <a:hlinkClick r:id="rId3"/>
            </a:endParaRPr>
          </a:p>
          <a:p>
            <a:endParaRPr lang="en-GB" sz="1600" dirty="0" smtClean="0">
              <a:hlinkClick r:id="rId3"/>
            </a:endParaRPr>
          </a:p>
          <a:p>
            <a:endParaRPr lang="en-GB" sz="900" dirty="0">
              <a:hlinkClick r:id="rId3"/>
            </a:endParaRPr>
          </a:p>
          <a:p>
            <a:endParaRPr lang="en-GB" sz="900" dirty="0">
              <a:hlinkClick r:id="rId3"/>
            </a:endParaRPr>
          </a:p>
          <a:p>
            <a:endParaRPr lang="en-GB" sz="900" dirty="0" smtClean="0">
              <a:hlinkClick r:id="rId3"/>
            </a:endParaRPr>
          </a:p>
          <a:p>
            <a:endParaRPr lang="en-GB" sz="1050" dirty="0" smtClean="0">
              <a:hlinkClick r:id="rId3"/>
            </a:endParaRPr>
          </a:p>
          <a:p>
            <a:endParaRPr lang="en-GB" sz="900" dirty="0" smtClean="0">
              <a:hlinkClick r:id="rId3"/>
            </a:endParaRPr>
          </a:p>
          <a:p>
            <a:pPr>
              <a:spcAft>
                <a:spcPts val="0"/>
              </a:spcAft>
            </a:pPr>
            <a:r>
              <a:rPr lang="en-GB" sz="900" b="1" dirty="0" smtClean="0"/>
              <a:t>CEF Dashboard: </a:t>
            </a:r>
            <a:r>
              <a:rPr lang="en-GB" sz="900" dirty="0" smtClean="0">
                <a:hlinkClick r:id="rId3"/>
              </a:rPr>
              <a:t>https</a:t>
            </a:r>
            <a:r>
              <a:rPr lang="en-GB" sz="900" dirty="0">
                <a:hlinkClick r:id="rId3"/>
              </a:rPr>
              <a:t>://</a:t>
            </a:r>
            <a:r>
              <a:rPr lang="en-GB" sz="900" dirty="0" smtClean="0">
                <a:hlinkClick r:id="rId3"/>
              </a:rPr>
              <a:t>ec.europa.eu/cefdigital/wiki/display/CEFDIGITAL/View+per+DSI</a:t>
            </a:r>
            <a:endParaRPr lang="en-GB" sz="900" dirty="0" smtClean="0"/>
          </a:p>
          <a:p>
            <a:r>
              <a:rPr lang="en-GB" sz="900" dirty="0">
                <a:hlinkClick r:id="rId4"/>
              </a:rPr>
              <a:t>https://</a:t>
            </a:r>
            <a:r>
              <a:rPr lang="en-GB" sz="900" dirty="0" smtClean="0">
                <a:hlinkClick r:id="rId4"/>
              </a:rPr>
              <a:t>ec.europa.eu/cefdigital/wiki/display/CEFDIGITAL/Reuse+watch</a:t>
            </a:r>
            <a:endParaRPr lang="en-GB" sz="900" dirty="0" smtClean="0"/>
          </a:p>
          <a:p>
            <a:endParaRPr lang="en-GB" sz="1600" dirty="0"/>
          </a:p>
          <a:p>
            <a:endParaRPr lang="en-GB" sz="1600" dirty="0" smtClean="0"/>
          </a:p>
          <a:p>
            <a:endParaRPr lang="en-GB" sz="16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60</a:t>
            </a:fld>
            <a:endParaRPr lang="en-GB"/>
          </a:p>
        </p:txBody>
      </p:sp>
      <p:sp>
        <p:nvSpPr>
          <p:cNvPr id="8" name="Date Placeholder 7"/>
          <p:cNvSpPr>
            <a:spLocks noGrp="1"/>
          </p:cNvSpPr>
          <p:nvPr>
            <p:ph type="dt" sz="half" idx="16"/>
          </p:nvPr>
        </p:nvSpPr>
        <p:spPr/>
        <p:txBody>
          <a:bodyPr/>
          <a:lstStyle/>
          <a:p>
            <a:r>
              <a:rPr lang="en-GB" dirty="0" smtClean="0"/>
              <a:t>November 2016</a:t>
            </a:r>
            <a:endParaRPr lang="en-GB" dirty="0"/>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pic>
        <p:nvPicPr>
          <p:cNvPr id="4" name="Picture 3"/>
          <p:cNvPicPr>
            <a:picLocks noChangeAspect="1"/>
          </p:cNvPicPr>
          <p:nvPr/>
        </p:nvPicPr>
        <p:blipFill>
          <a:blip r:embed="rId5"/>
          <a:stretch>
            <a:fillRect/>
          </a:stretch>
        </p:blipFill>
        <p:spPr>
          <a:xfrm>
            <a:off x="1691680" y="3140968"/>
            <a:ext cx="5616624" cy="2792079"/>
          </a:xfrm>
          <a:prstGeom prst="rect">
            <a:avLst/>
          </a:prstGeom>
        </p:spPr>
      </p:pic>
    </p:spTree>
    <p:extLst>
      <p:ext uri="{BB962C8B-B14F-4D97-AF65-F5344CB8AC3E}">
        <p14:creationId xmlns:p14="http://schemas.microsoft.com/office/powerpoint/2010/main" val="38199391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61</a:t>
            </a:fld>
            <a:endParaRPr lang="en-GB"/>
          </a:p>
        </p:txBody>
      </p:sp>
      <p:pic>
        <p:nvPicPr>
          <p:cNvPr id="7" name="Picture 6">
            <a:hlinkClick r:id="rId2"/>
          </p:cNvPr>
          <p:cNvPicPr>
            <a:picLocks noChangeAspect="1"/>
          </p:cNvPicPr>
          <p:nvPr/>
        </p:nvPicPr>
        <p:blipFill>
          <a:blip r:embed="rId3"/>
          <a:stretch>
            <a:fillRect/>
          </a:stretch>
        </p:blipFill>
        <p:spPr>
          <a:xfrm>
            <a:off x="1079612" y="1600200"/>
            <a:ext cx="6984776" cy="4590480"/>
          </a:xfrm>
          <a:prstGeom prst="rect">
            <a:avLst/>
          </a:prstGeom>
        </p:spPr>
      </p:pic>
    </p:spTree>
    <p:extLst>
      <p:ext uri="{BB962C8B-B14F-4D97-AF65-F5344CB8AC3E}">
        <p14:creationId xmlns:p14="http://schemas.microsoft.com/office/powerpoint/2010/main" val="2647573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62</a:t>
            </a:fld>
            <a:endParaRPr lang="en-GB"/>
          </a:p>
        </p:txBody>
      </p:sp>
      <p:pic>
        <p:nvPicPr>
          <p:cNvPr id="7" name="Picture 6">
            <a:hlinkClick r:id="rId2"/>
          </p:cNvPr>
          <p:cNvPicPr>
            <a:picLocks noChangeAspect="1"/>
          </p:cNvPicPr>
          <p:nvPr/>
        </p:nvPicPr>
        <p:blipFill>
          <a:blip r:embed="rId3"/>
          <a:stretch>
            <a:fillRect/>
          </a:stretch>
        </p:blipFill>
        <p:spPr>
          <a:xfrm>
            <a:off x="1619672" y="1600200"/>
            <a:ext cx="6062701" cy="4495800"/>
          </a:xfrm>
          <a:prstGeom prst="rect">
            <a:avLst/>
          </a:prstGeom>
        </p:spPr>
      </p:pic>
    </p:spTree>
    <p:extLst>
      <p:ext uri="{BB962C8B-B14F-4D97-AF65-F5344CB8AC3E}">
        <p14:creationId xmlns:p14="http://schemas.microsoft.com/office/powerpoint/2010/main" val="2750726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Real time monitoring</a:t>
            </a:r>
          </a:p>
          <a:p>
            <a:r>
              <a:rPr lang="en-GB" sz="1800" dirty="0" smtClean="0"/>
              <a:t>Todays advancements in hardware, processing power and connectivity have allowed the creation of real time updating visualisations of data, which are especially useful in certain monitoring scenarios.</a:t>
            </a:r>
          </a:p>
          <a:p>
            <a:endParaRPr lang="en-GB" sz="1800" dirty="0" smtClean="0"/>
          </a:p>
          <a:p>
            <a:endParaRPr lang="en-GB" sz="1800" dirty="0"/>
          </a:p>
          <a:p>
            <a:endParaRPr lang="en-GB" sz="1800" dirty="0" smtClean="0"/>
          </a:p>
          <a:p>
            <a:endParaRPr lang="en-GB" sz="1800" dirty="0"/>
          </a:p>
          <a:p>
            <a:r>
              <a:rPr lang="en-GB" sz="1800" dirty="0" smtClean="0"/>
              <a:t>Flight Radar allows the monitoring of the position of all commercial flights around the world.</a:t>
            </a:r>
            <a:endParaRPr lang="en-GB" sz="1600" dirty="0"/>
          </a:p>
          <a:p>
            <a:r>
              <a:rPr lang="en-GB" sz="1600" dirty="0" smtClean="0"/>
              <a:t>Example:</a:t>
            </a:r>
          </a:p>
          <a:p>
            <a:r>
              <a:rPr lang="en-GB" sz="1400" b="1" dirty="0" smtClean="0"/>
              <a:t>Flight Radar: </a:t>
            </a:r>
            <a:r>
              <a:rPr lang="en-GB" sz="1400" dirty="0">
                <a:hlinkClick r:id="rId3"/>
              </a:rPr>
              <a:t>https://www.flightradar24.com/59.98,-</a:t>
            </a:r>
            <a:r>
              <a:rPr lang="en-GB" sz="1400" dirty="0" smtClean="0">
                <a:hlinkClick r:id="rId3"/>
              </a:rPr>
              <a:t>49.28/5</a:t>
            </a:r>
            <a:r>
              <a:rPr lang="en-GB" sz="1400" dirty="0" smtClean="0"/>
              <a:t> </a:t>
            </a:r>
            <a:endParaRPr lang="en-GB" sz="16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63</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5714010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pic>
        <p:nvPicPr>
          <p:cNvPr id="7" name="Content Placeholder 6"/>
          <p:cNvPicPr>
            <a:picLocks noGrp="1" noChangeAspect="1"/>
          </p:cNvPicPr>
          <p:nvPr>
            <p:ph sz="quarter" idx="15"/>
          </p:nvPr>
        </p:nvPicPr>
        <p:blipFill>
          <a:blip r:embed="rId2"/>
          <a:stretch>
            <a:fillRect/>
          </a:stretch>
        </p:blipFill>
        <p:spPr>
          <a:xfrm>
            <a:off x="533400" y="2174306"/>
            <a:ext cx="8077200" cy="3728587"/>
          </a:xfrm>
          <a:prstGeom prst="rect">
            <a:avLst/>
          </a:prstGeom>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64</a:t>
            </a:fld>
            <a:endParaRPr lang="en-GB"/>
          </a:p>
        </p:txBody>
      </p:sp>
    </p:spTree>
    <p:extLst>
      <p:ext uri="{BB962C8B-B14F-4D97-AF65-F5344CB8AC3E}">
        <p14:creationId xmlns:p14="http://schemas.microsoft.com/office/powerpoint/2010/main" val="7711978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sz="2000" dirty="0"/>
          </a:p>
        </p:txBody>
      </p:sp>
      <p:sp>
        <p:nvSpPr>
          <p:cNvPr id="3" name="Content Placeholder 2"/>
          <p:cNvSpPr>
            <a:spLocks noGrp="1"/>
          </p:cNvSpPr>
          <p:nvPr>
            <p:ph sz="quarter" idx="15"/>
          </p:nvPr>
        </p:nvSpPr>
        <p:spPr/>
        <p:txBody>
          <a:bodyPr/>
          <a:lstStyle/>
          <a:p>
            <a:r>
              <a:rPr lang="en-GB" sz="1800" b="1" dirty="0" smtClean="0">
                <a:solidFill>
                  <a:schemeClr val="accent1"/>
                </a:solidFill>
              </a:rPr>
              <a:t>Transparency</a:t>
            </a:r>
          </a:p>
          <a:p>
            <a:r>
              <a:rPr lang="en-GB" sz="1800" dirty="0" smtClean="0"/>
              <a:t>Data visualisation can be an especially effective means of providing transparency on government and other similar data. The visual nature of the medium is such that it is ideal to convey meaning about technical data to non-technical viewers. </a:t>
            </a:r>
            <a:endParaRPr lang="en-GB" sz="1800" dirty="0"/>
          </a:p>
          <a:p>
            <a:r>
              <a:rPr lang="en-GB" sz="1800" dirty="0" smtClean="0"/>
              <a:t>For example interactive visualisations of budget or spending data can allow citizens to better understand and evaluate the  fiscal policy of their government.</a:t>
            </a:r>
          </a:p>
          <a:p>
            <a:endParaRPr lang="en-GB" dirty="0">
              <a:solidFill>
                <a:schemeClr val="accent1"/>
              </a:solidFill>
            </a:endParaRPr>
          </a:p>
          <a:p>
            <a:endParaRPr lang="en-GB" sz="1600" dirty="0"/>
          </a:p>
          <a:p>
            <a:r>
              <a:rPr lang="en-GB" sz="1600" dirty="0" smtClean="0"/>
              <a:t>The city of San Diego for example provides detailed information about its budget and expenditure facilitated by an interactive visualisation.</a:t>
            </a:r>
          </a:p>
          <a:p>
            <a:r>
              <a:rPr lang="en-GB" sz="1600" dirty="0" smtClean="0"/>
              <a:t>Example:</a:t>
            </a:r>
          </a:p>
          <a:p>
            <a:r>
              <a:rPr lang="en-GB" sz="1400" b="1" dirty="0" smtClean="0"/>
              <a:t>San Diego transparency: </a:t>
            </a:r>
            <a:r>
              <a:rPr lang="en-GB" sz="1400" dirty="0" smtClean="0">
                <a:hlinkClick r:id="rId3"/>
              </a:rPr>
              <a:t>https</a:t>
            </a:r>
            <a:r>
              <a:rPr lang="en-GB" sz="1400" dirty="0">
                <a:hlinkClick r:id="rId3"/>
              </a:rPr>
              <a:t>://budget.sandiego.gov/transparency#/</a:t>
            </a:r>
            <a:endParaRPr lang="en-GB" sz="1400" dirty="0" smtClean="0"/>
          </a:p>
        </p:txBody>
      </p:sp>
      <p:sp>
        <p:nvSpPr>
          <p:cNvPr id="8" name="Slide Number Placeholder 7"/>
          <p:cNvSpPr>
            <a:spLocks noGrp="1"/>
          </p:cNvSpPr>
          <p:nvPr>
            <p:ph type="sldNum" sz="quarter" idx="18"/>
          </p:nvPr>
        </p:nvSpPr>
        <p:spPr/>
        <p:txBody>
          <a:bodyPr/>
          <a:lstStyle/>
          <a:p>
            <a:fld id="{F5E609D5-BB2C-4735-B62A-4AB7F7AFBFEB}" type="slidenum">
              <a:rPr lang="en-GB" smtClean="0"/>
              <a:pPr/>
              <a:t>65</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2425473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smtClean="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Visual Analytics</a:t>
            </a:r>
            <a:endParaRPr lang="en-GB" sz="1800" b="1" dirty="0">
              <a:solidFill>
                <a:schemeClr val="tx2"/>
              </a:solidFill>
            </a:endParaRPr>
          </a:p>
          <a:p>
            <a:pPr>
              <a:spcAft>
                <a:spcPts val="1200"/>
              </a:spcAft>
            </a:pPr>
            <a:r>
              <a:rPr lang="en-GB" sz="1800" dirty="0"/>
              <a:t>Visual analytics is </a:t>
            </a:r>
            <a:r>
              <a:rPr lang="en-GB" sz="1800" dirty="0" smtClean="0"/>
              <a:t>the </a:t>
            </a:r>
            <a:r>
              <a:rPr lang="en-GB" sz="1800" dirty="0"/>
              <a:t>science of </a:t>
            </a:r>
            <a:r>
              <a:rPr lang="en-GB" sz="1800" b="1" dirty="0">
                <a:solidFill>
                  <a:schemeClr val="accent5"/>
                </a:solidFill>
              </a:rPr>
              <a:t>analytical reasoning </a:t>
            </a:r>
            <a:r>
              <a:rPr lang="en-GB" sz="1800" dirty="0"/>
              <a:t>facilitated by interactive </a:t>
            </a:r>
            <a:r>
              <a:rPr lang="en-GB" sz="1800" b="1" dirty="0">
                <a:solidFill>
                  <a:schemeClr val="accent5"/>
                </a:solidFill>
              </a:rPr>
              <a:t>visual interfaces</a:t>
            </a:r>
            <a:r>
              <a:rPr lang="en-GB" sz="1800" dirty="0" smtClean="0"/>
              <a:t>.</a:t>
            </a:r>
          </a:p>
          <a:p>
            <a:pPr>
              <a:spcAft>
                <a:spcPts val="1200"/>
              </a:spcAft>
            </a:pPr>
            <a:r>
              <a:rPr lang="en-GB" sz="1800" dirty="0"/>
              <a:t>Visual analytics is </a:t>
            </a:r>
            <a:r>
              <a:rPr lang="en-GB" sz="1800" dirty="0" smtClean="0"/>
              <a:t>concerned </a:t>
            </a:r>
            <a:r>
              <a:rPr lang="en-GB" sz="1800" dirty="0"/>
              <a:t>with coupling interactive visual representations with underlying analytical processes (e.g., statistical procedures, data mining techniques) such that high-level, complex activities can be effectively performed (e.g., sense making, reasoning, decision making</a:t>
            </a:r>
            <a:r>
              <a:rPr lang="en-GB" sz="1800" dirty="0" smtClean="0"/>
              <a:t>).</a:t>
            </a:r>
            <a:endParaRPr lang="en-GB" sz="1800" dirty="0"/>
          </a:p>
          <a:p>
            <a:pPr>
              <a:spcAft>
                <a:spcPts val="1200"/>
              </a:spcAft>
            </a:pPr>
            <a:r>
              <a:rPr lang="en-GB" sz="1800" dirty="0"/>
              <a:t>This </a:t>
            </a:r>
            <a:r>
              <a:rPr lang="en-GB" sz="1800" dirty="0" smtClean="0"/>
              <a:t>involves providing an </a:t>
            </a:r>
            <a:r>
              <a:rPr lang="en-GB" sz="1800" b="1" dirty="0" err="1">
                <a:solidFill>
                  <a:schemeClr val="accent5"/>
                </a:solidFill>
              </a:rPr>
              <a:t>manipulable</a:t>
            </a:r>
            <a:r>
              <a:rPr lang="en-GB" sz="1800" dirty="0"/>
              <a:t> </a:t>
            </a:r>
            <a:r>
              <a:rPr lang="en-GB" sz="1800" b="1" dirty="0" smtClean="0">
                <a:solidFill>
                  <a:schemeClr val="accent5"/>
                </a:solidFill>
              </a:rPr>
              <a:t>medium</a:t>
            </a:r>
            <a:r>
              <a:rPr lang="en-GB" sz="1800" dirty="0" smtClean="0"/>
              <a:t>, a graphical </a:t>
            </a:r>
            <a:r>
              <a:rPr lang="en-GB" sz="1800" dirty="0"/>
              <a:t>user interface</a:t>
            </a:r>
            <a:r>
              <a:rPr lang="en-GB" sz="1800" dirty="0" smtClean="0"/>
              <a:t> of a specialised software. Through it the user can by clicking and dragging go quickly through different ways of visualising his data in order to unlock the insight hidden within.</a:t>
            </a:r>
            <a:endParaRPr lang="en-GB" sz="1800" dirty="0"/>
          </a:p>
        </p:txBody>
      </p:sp>
      <p:sp>
        <p:nvSpPr>
          <p:cNvPr id="7" name="Slide Number Placeholder 6"/>
          <p:cNvSpPr>
            <a:spLocks noGrp="1"/>
          </p:cNvSpPr>
          <p:nvPr>
            <p:ph type="sldNum" sz="quarter" idx="18"/>
          </p:nvPr>
        </p:nvSpPr>
        <p:spPr/>
        <p:txBody>
          <a:bodyPr/>
          <a:lstStyle/>
          <a:p>
            <a:fld id="{F5E609D5-BB2C-4735-B62A-4AB7F7AFBFEB}" type="slidenum">
              <a:rPr lang="en-GB" smtClean="0"/>
              <a:pPr/>
              <a:t>66</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9460272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b="0" i="0" dirty="0"/>
          </a:p>
        </p:txBody>
      </p:sp>
      <p:sp>
        <p:nvSpPr>
          <p:cNvPr id="3" name="Content Placeholder 2"/>
          <p:cNvSpPr>
            <a:spLocks noGrp="1"/>
          </p:cNvSpPr>
          <p:nvPr>
            <p:ph sz="quarter" idx="15"/>
          </p:nvPr>
        </p:nvSpPr>
        <p:spPr/>
        <p:txBody>
          <a:bodyPr/>
          <a:lstStyle/>
          <a:p>
            <a:r>
              <a:rPr lang="en-GB" sz="1800" b="1" dirty="0" smtClean="0">
                <a:solidFill>
                  <a:schemeClr val="tx2"/>
                </a:solidFill>
              </a:rPr>
              <a:t>Data driven decision making</a:t>
            </a:r>
          </a:p>
          <a:p>
            <a:r>
              <a:rPr lang="en-GB" sz="1800" dirty="0" smtClean="0"/>
              <a:t>Exploiting the immense amount of data available to businesses today has become an important if not necessary factor of achieving competitive advantage. It is imperative for business executives to unlock the value hidden in their data, in order to make better and more educated decisions.</a:t>
            </a:r>
          </a:p>
          <a:p>
            <a:r>
              <a:rPr lang="en-GB" sz="1800" dirty="0" smtClean="0"/>
              <a:t>Data visualisations can successfully aid decision makers by giving them an overview of all the important metrics in an intuitive way.</a:t>
            </a:r>
          </a:p>
          <a:p>
            <a:endParaRPr lang="en-GB" sz="1800" b="1" dirty="0" smtClean="0">
              <a:effectLst/>
            </a:endParaRPr>
          </a:p>
          <a:p>
            <a:r>
              <a:rPr lang="en-GB" sz="1800" dirty="0" smtClean="0"/>
              <a:t>In the example below we see one of PwC’s analytics apps developed to aid better decision making for clients.</a:t>
            </a:r>
            <a:endParaRPr lang="en-GB" sz="1600" dirty="0" smtClean="0">
              <a:effectLst/>
            </a:endParaRPr>
          </a:p>
          <a:p>
            <a:endParaRPr lang="en-GB" sz="1600" dirty="0" smtClean="0">
              <a:effectLst/>
            </a:endParaRPr>
          </a:p>
          <a:p>
            <a:r>
              <a:rPr lang="en-GB" sz="1600" dirty="0" smtClean="0">
                <a:effectLst/>
              </a:rPr>
              <a:t>Example:</a:t>
            </a:r>
          </a:p>
          <a:p>
            <a:r>
              <a:rPr lang="en-GB" sz="1400" b="1" dirty="0"/>
              <a:t>PwC </a:t>
            </a:r>
            <a:r>
              <a:rPr lang="en-GB" sz="1400" b="1" dirty="0" smtClean="0"/>
              <a:t>Analytics app:</a:t>
            </a:r>
            <a:r>
              <a:rPr lang="en-GB" sz="1400" dirty="0" smtClean="0"/>
              <a:t> </a:t>
            </a:r>
            <a:r>
              <a:rPr lang="en-GB" sz="1400" dirty="0" smtClean="0">
                <a:hlinkClick r:id="rId3"/>
              </a:rPr>
              <a:t>https</a:t>
            </a:r>
            <a:r>
              <a:rPr lang="en-GB" sz="1400" dirty="0">
                <a:hlinkClick r:id="rId3"/>
              </a:rPr>
              <a:t>://www.youtube.com/watch?v=QFs7SdtOQjc</a:t>
            </a:r>
            <a:endParaRPr lang="en-GB" sz="1400" dirty="0">
              <a:effectLst/>
            </a:endParaRPr>
          </a:p>
        </p:txBody>
      </p:sp>
      <p:sp>
        <p:nvSpPr>
          <p:cNvPr id="7" name="Slide Number Placeholder 6"/>
          <p:cNvSpPr>
            <a:spLocks noGrp="1"/>
          </p:cNvSpPr>
          <p:nvPr>
            <p:ph type="sldNum" sz="quarter" idx="18"/>
          </p:nvPr>
        </p:nvSpPr>
        <p:spPr/>
        <p:txBody>
          <a:bodyPr/>
          <a:lstStyle/>
          <a:p>
            <a:fld id="{F5E609D5-BB2C-4735-B62A-4AB7F7AFBFEB}" type="slidenum">
              <a:rPr lang="en-GB" smtClean="0"/>
              <a:pPr/>
              <a:t>67</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7916414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dirty="0" smtClean="0"/>
              <a:t/>
            </a:r>
            <a:br>
              <a:rPr lang="en-GB" dirty="0" smtClean="0"/>
            </a:br>
            <a:r>
              <a:rPr lang="en-GB" sz="2000" b="0" i="0" dirty="0"/>
              <a:t>Use cases</a:t>
            </a:r>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pPr fontAlgn="base"/>
            <a:r>
              <a:rPr lang="en-GB" sz="1600" dirty="0" smtClean="0"/>
              <a:t>Data </a:t>
            </a:r>
            <a:r>
              <a:rPr lang="en-GB" sz="1600" dirty="0"/>
              <a:t>storytelling is a structured approach for communicating data insights, and it involves a combination of three key elements: </a:t>
            </a:r>
            <a:r>
              <a:rPr lang="en-GB" sz="1600" b="1" i="1" dirty="0">
                <a:solidFill>
                  <a:schemeClr val="accent5"/>
                </a:solidFill>
              </a:rPr>
              <a:t>data</a:t>
            </a:r>
            <a:r>
              <a:rPr lang="en-GB" sz="1600" b="1" dirty="0"/>
              <a:t>,</a:t>
            </a:r>
            <a:r>
              <a:rPr lang="en-GB" sz="1600" b="1" dirty="0">
                <a:solidFill>
                  <a:schemeClr val="accent5"/>
                </a:solidFill>
              </a:rPr>
              <a:t> </a:t>
            </a:r>
            <a:r>
              <a:rPr lang="en-GB" sz="1600" b="1" i="1" dirty="0">
                <a:solidFill>
                  <a:schemeClr val="accent5"/>
                </a:solidFill>
              </a:rPr>
              <a:t>visuals</a:t>
            </a:r>
            <a:r>
              <a:rPr lang="en-GB" sz="1600" dirty="0"/>
              <a:t>, and</a:t>
            </a:r>
            <a:r>
              <a:rPr lang="en-GB" sz="1600" b="1" dirty="0">
                <a:solidFill>
                  <a:schemeClr val="accent5"/>
                </a:solidFill>
              </a:rPr>
              <a:t> </a:t>
            </a:r>
            <a:r>
              <a:rPr lang="en-GB" sz="1600" b="1" i="1" dirty="0">
                <a:solidFill>
                  <a:schemeClr val="accent5"/>
                </a:solidFill>
              </a:rPr>
              <a:t>narrative</a:t>
            </a:r>
            <a:r>
              <a:rPr lang="en-GB" sz="1600" b="1" dirty="0">
                <a:solidFill>
                  <a:schemeClr val="accent5"/>
                </a:solidFill>
              </a:rPr>
              <a:t>.</a:t>
            </a:r>
          </a:p>
          <a:p>
            <a:pPr fontAlgn="base"/>
            <a:r>
              <a:rPr lang="en-GB" sz="1600" dirty="0"/>
              <a:t>It’s important to understand how these different elements combine and work together in data storytelling.</a:t>
            </a:r>
          </a:p>
          <a:p>
            <a:endParaRPr lang="en-GB" sz="1400" dirty="0"/>
          </a:p>
          <a:p>
            <a:endParaRPr lang="en-GB" sz="1600" dirty="0" smtClean="0"/>
          </a:p>
          <a:p>
            <a:r>
              <a:rPr lang="en-GB" sz="1600" dirty="0"/>
              <a:t>Numbers have an important story to tell. However, they rely on you to give them a clear and convincing voice.</a:t>
            </a:r>
          </a:p>
          <a:p>
            <a:r>
              <a:rPr lang="en-GB" sz="1600" b="1" dirty="0">
                <a:solidFill>
                  <a:schemeClr val="tx2"/>
                </a:solidFill>
              </a:rPr>
              <a:t>	</a:t>
            </a:r>
            <a:r>
              <a:rPr lang="en-GB" sz="1600" b="1" dirty="0" smtClean="0">
                <a:solidFill>
                  <a:schemeClr val="tx2"/>
                </a:solidFill>
              </a:rPr>
              <a:t>                                                                  </a:t>
            </a:r>
            <a:r>
              <a:rPr lang="en-GB" sz="1600" b="1" dirty="0" smtClean="0"/>
              <a:t>~ </a:t>
            </a:r>
            <a:r>
              <a:rPr lang="en-GB" sz="1600" dirty="0"/>
              <a:t>Stephen Few</a:t>
            </a:r>
          </a:p>
          <a:p>
            <a:endParaRPr lang="en-GB"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674" y="4736554"/>
            <a:ext cx="1428750" cy="1428750"/>
          </a:xfrm>
          <a:prstGeom prst="rect">
            <a:avLst/>
          </a:prstGeom>
        </p:spPr>
      </p:pic>
      <p:sp>
        <p:nvSpPr>
          <p:cNvPr id="7" name="Slide Number Placeholder 6"/>
          <p:cNvSpPr>
            <a:spLocks noGrp="1"/>
          </p:cNvSpPr>
          <p:nvPr>
            <p:ph type="sldNum" sz="quarter" idx="18"/>
          </p:nvPr>
        </p:nvSpPr>
        <p:spPr/>
        <p:txBody>
          <a:bodyPr/>
          <a:lstStyle/>
          <a:p>
            <a:fld id="{F5E609D5-BB2C-4735-B62A-4AB7F7AFBFEB}" type="slidenum">
              <a:rPr lang="en-GB" smtClean="0"/>
              <a:pPr/>
              <a:t>68</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2572414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When narrative is coupled with data, it helps to </a:t>
            </a:r>
            <a:r>
              <a:rPr lang="en-GB" sz="1800" b="1" dirty="0">
                <a:solidFill>
                  <a:schemeClr val="accent5"/>
                </a:solidFill>
              </a:rPr>
              <a:t>explain</a:t>
            </a:r>
            <a:r>
              <a:rPr lang="en-GB" sz="1800" dirty="0"/>
              <a:t> to your audience what’s happening in the data and why a particular insight is important</a:t>
            </a:r>
            <a:r>
              <a:rPr lang="en-GB" sz="1800" dirty="0" smtClean="0"/>
              <a:t>.</a:t>
            </a:r>
            <a:r>
              <a:rPr lang="en-GB" sz="1800" dirty="0"/>
              <a:t> Ample context and commentary is often needed to fully appreciate an insight. </a:t>
            </a:r>
          </a:p>
          <a:p>
            <a:pPr fontAlgn="base"/>
            <a:endParaRPr lang="en-GB" sz="1400" dirty="0" smtClean="0"/>
          </a:p>
          <a:p>
            <a:endParaRPr lang="en-GB" sz="1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385" y="3244762"/>
            <a:ext cx="3109229" cy="3078747"/>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69</a:t>
            </a:fld>
            <a:endParaRPr lang="en-GB"/>
          </a:p>
        </p:txBody>
      </p:sp>
      <p:sp>
        <p:nvSpPr>
          <p:cNvPr id="10" name="Date Placeholder 9"/>
          <p:cNvSpPr>
            <a:spLocks noGrp="1"/>
          </p:cNvSpPr>
          <p:nvPr>
            <p:ph type="dt" sz="half" idx="16"/>
          </p:nvPr>
        </p:nvSpPr>
        <p:spPr/>
        <p:txBody>
          <a:bodyPr/>
          <a:lstStyle/>
          <a:p>
            <a:r>
              <a:rPr lang="en-GB" smtClean="0"/>
              <a:t>November 2016</a:t>
            </a:r>
            <a:endParaRPr lang="en-GB"/>
          </a:p>
        </p:txBody>
      </p:sp>
      <p:sp>
        <p:nvSpPr>
          <p:cNvPr id="11" name="Footer Placeholder 10"/>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4299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Visualisation</a:t>
            </a:r>
            <a:r>
              <a:rPr lang="en-GB" dirty="0"/>
              <a:t/>
            </a:r>
            <a:br>
              <a:rPr lang="en-GB" dirty="0"/>
            </a:br>
            <a:r>
              <a:rPr lang="en-GB" sz="2000" b="0" i="0" dirty="0"/>
              <a:t>History of Visualisation</a:t>
            </a:r>
            <a:endParaRPr lang="en-GB" b="0" i="0" dirty="0"/>
          </a:p>
        </p:txBody>
      </p:sp>
      <p:pic>
        <p:nvPicPr>
          <p:cNvPr id="4" name="Content Placeholder 3"/>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3851920" y="1869437"/>
            <a:ext cx="4758680" cy="4335157"/>
          </a:xfrm>
        </p:spPr>
      </p:pic>
      <p:sp>
        <p:nvSpPr>
          <p:cNvPr id="8" name="Slide Number Placeholder 7"/>
          <p:cNvSpPr>
            <a:spLocks noGrp="1"/>
          </p:cNvSpPr>
          <p:nvPr>
            <p:ph type="sldNum" sz="quarter" idx="18"/>
          </p:nvPr>
        </p:nvSpPr>
        <p:spPr/>
        <p:txBody>
          <a:bodyPr/>
          <a:lstStyle/>
          <a:p>
            <a:fld id="{F5E609D5-BB2C-4735-B62A-4AB7F7AFBFEB}" type="slidenum">
              <a:rPr lang="en-GB" smtClean="0"/>
              <a:pPr/>
              <a:t>7</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
        <p:nvSpPr>
          <p:cNvPr id="5" name="TextBox 4"/>
          <p:cNvSpPr txBox="1"/>
          <p:nvPr/>
        </p:nvSpPr>
        <p:spPr>
          <a:xfrm>
            <a:off x="530352" y="1484784"/>
            <a:ext cx="3537592" cy="384653"/>
          </a:xfrm>
          <a:prstGeom prst="rect">
            <a:avLst/>
          </a:prstGeom>
          <a:noFill/>
        </p:spPr>
        <p:txBody>
          <a:bodyPr vert="horz" wrap="square" lIns="0" tIns="0" rIns="0" bIns="0" rtlCol="0">
            <a:noAutofit/>
          </a:bodyPr>
          <a:lstStyle/>
          <a:p>
            <a:pPr indent="-274320">
              <a:spcAft>
                <a:spcPts val="900"/>
              </a:spcAft>
            </a:pPr>
            <a:r>
              <a:rPr lang="en-GB" b="1" dirty="0" smtClean="0">
                <a:solidFill>
                  <a:schemeClr val="accent1"/>
                </a:solidFill>
                <a:latin typeface="Georgia" pitchFamily="18" charset="0"/>
              </a:rPr>
              <a:t>John Snow’s cholera map</a:t>
            </a:r>
          </a:p>
        </p:txBody>
      </p:sp>
      <p:sp>
        <p:nvSpPr>
          <p:cNvPr id="6" name="TextBox 5"/>
          <p:cNvSpPr txBox="1"/>
          <p:nvPr/>
        </p:nvSpPr>
        <p:spPr>
          <a:xfrm>
            <a:off x="530352" y="1869437"/>
            <a:ext cx="3177552" cy="4335157"/>
          </a:xfrm>
          <a:prstGeom prst="rect">
            <a:avLst/>
          </a:prstGeom>
          <a:noFill/>
        </p:spPr>
        <p:txBody>
          <a:bodyPr vert="horz" wrap="square" lIns="0" tIns="0" rIns="0" bIns="0" rtlCol="0">
            <a:noAutofit/>
          </a:bodyPr>
          <a:lstStyle/>
          <a:p>
            <a:pPr indent="-274320" algn="just">
              <a:spcAft>
                <a:spcPts val="900"/>
              </a:spcAft>
            </a:pPr>
            <a:r>
              <a:rPr lang="en-GB" sz="1600" dirty="0" smtClean="0">
                <a:latin typeface="Georgia" pitchFamily="18" charset="0"/>
              </a:rPr>
              <a:t>In 1854 doctor John Snow used a map to chart the cases of cholera in London’s Soho district. He identified that the cases were clustered around water pumps and thus determined that the disease was spread through the water supply.</a:t>
            </a:r>
          </a:p>
          <a:p>
            <a:pPr indent="-274320" algn="just">
              <a:spcAft>
                <a:spcPts val="900"/>
              </a:spcAft>
            </a:pPr>
            <a:r>
              <a:rPr lang="en-GB" sz="1600" dirty="0" smtClean="0">
                <a:latin typeface="Georgia" pitchFamily="18" charset="0"/>
              </a:rPr>
              <a:t>Snow's ground breaking </a:t>
            </a:r>
            <a:r>
              <a:rPr lang="en-GB" sz="1600" dirty="0">
                <a:latin typeface="Georgia" pitchFamily="18" charset="0"/>
              </a:rPr>
              <a:t>study was a major event in the history of public health and geography. It is regarded as the founding event of the science of </a:t>
            </a:r>
            <a:r>
              <a:rPr lang="en-GB" sz="1600" dirty="0" smtClean="0">
                <a:latin typeface="Georgia" pitchFamily="18" charset="0"/>
              </a:rPr>
              <a:t>epidemiology.</a:t>
            </a:r>
            <a:endParaRPr lang="en-GB" sz="1600" dirty="0">
              <a:latin typeface="Georgia" pitchFamily="18" charset="0"/>
            </a:endParaRPr>
          </a:p>
          <a:p>
            <a:pPr indent="-274320">
              <a:spcAft>
                <a:spcPts val="900"/>
              </a:spcAft>
            </a:pPr>
            <a:endParaRPr lang="en-GB" sz="2000" dirty="0" err="1" smtClean="0">
              <a:latin typeface="Georgia" pitchFamily="18" charset="0"/>
            </a:endParaRPr>
          </a:p>
        </p:txBody>
      </p:sp>
    </p:spTree>
    <p:extLst>
      <p:ext uri="{BB962C8B-B14F-4D97-AF65-F5344CB8AC3E}">
        <p14:creationId xmlns:p14="http://schemas.microsoft.com/office/powerpoint/2010/main" val="20036408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 </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When visuals are applied to data, they can </a:t>
            </a:r>
            <a:r>
              <a:rPr lang="en-GB" sz="1800" b="1" dirty="0">
                <a:solidFill>
                  <a:schemeClr val="accent5"/>
                </a:solidFill>
              </a:rPr>
              <a:t>enlighten</a:t>
            </a:r>
            <a:r>
              <a:rPr lang="en-GB" sz="1800" dirty="0"/>
              <a:t> the audience to insights that they wouldn’t see without charts or graphs. Many interesting patterns and outliers in the data would remain hidden in the rows and columns of data tables without the help of data visualizations.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781" y="3245853"/>
            <a:ext cx="2964437" cy="3078747"/>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70</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3285592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a:t>
            </a:r>
            <a:r>
              <a:rPr lang="en-GB" sz="1800" dirty="0" smtClean="0"/>
              <a:t>hen </a:t>
            </a:r>
            <a:r>
              <a:rPr lang="en-GB" sz="1800" dirty="0"/>
              <a:t>narrative and visuals are merged together, they can </a:t>
            </a:r>
            <a:r>
              <a:rPr lang="en-GB" sz="1800" b="1" dirty="0">
                <a:solidFill>
                  <a:schemeClr val="accent5"/>
                </a:solidFill>
              </a:rPr>
              <a:t>engage</a:t>
            </a:r>
            <a:r>
              <a:rPr lang="en-GB" sz="1800" dirty="0"/>
              <a:t> or even entertain an audience.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092" y="3140968"/>
            <a:ext cx="3177815" cy="3086367"/>
          </a:xfrm>
          <a:prstGeom prst="rect">
            <a:avLst/>
          </a:prstGeom>
        </p:spPr>
      </p:pic>
      <p:sp>
        <p:nvSpPr>
          <p:cNvPr id="8" name="Slide Number Placeholder 7"/>
          <p:cNvSpPr>
            <a:spLocks noGrp="1"/>
          </p:cNvSpPr>
          <p:nvPr>
            <p:ph type="sldNum" sz="quarter" idx="18"/>
          </p:nvPr>
        </p:nvSpPr>
        <p:spPr/>
        <p:txBody>
          <a:bodyPr/>
          <a:lstStyle/>
          <a:p>
            <a:fld id="{F5E609D5-BB2C-4735-B62A-4AB7F7AFBFEB}" type="slidenum">
              <a:rPr lang="en-GB" smtClean="0"/>
              <a:pPr/>
              <a:t>71</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27136075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r>
              <a:rPr lang="en-GB" dirty="0" smtClean="0"/>
              <a:t/>
            </a:r>
            <a:br>
              <a:rPr lang="en-GB" dirty="0" smtClean="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smtClean="0">
                <a:solidFill>
                  <a:schemeClr val="tx2"/>
                </a:solidFill>
              </a:rPr>
              <a:t>Data Storytelling</a:t>
            </a:r>
          </a:p>
          <a:p>
            <a:r>
              <a:rPr lang="en-GB" sz="1800" dirty="0"/>
              <a:t>When you combine the right visuals and narrative with the right data, you have a data story that can influence and drive </a:t>
            </a:r>
            <a:r>
              <a:rPr lang="en-GB" sz="1800" b="1" dirty="0">
                <a:solidFill>
                  <a:schemeClr val="accent5"/>
                </a:solidFill>
              </a:rPr>
              <a:t>change</a:t>
            </a:r>
            <a:r>
              <a:rPr lang="en-GB" sz="1800" dirty="0"/>
              <a:t>.</a:t>
            </a:r>
          </a:p>
          <a:p>
            <a:endParaRPr lang="en-GB" sz="1800" b="1" dirty="0" smtClean="0">
              <a:solidFill>
                <a:schemeClr val="tx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543300"/>
            <a:ext cx="2857500" cy="2628900"/>
          </a:xfrm>
          <a:prstGeom prst="rect">
            <a:avLst/>
          </a:prstGeom>
        </p:spPr>
      </p:pic>
      <p:sp>
        <p:nvSpPr>
          <p:cNvPr id="7" name="Slide Number Placeholder 6"/>
          <p:cNvSpPr>
            <a:spLocks noGrp="1"/>
          </p:cNvSpPr>
          <p:nvPr>
            <p:ph type="sldNum" sz="quarter" idx="18"/>
          </p:nvPr>
        </p:nvSpPr>
        <p:spPr/>
        <p:txBody>
          <a:bodyPr/>
          <a:lstStyle/>
          <a:p>
            <a:fld id="{F5E609D5-BB2C-4735-B62A-4AB7F7AFBFEB}" type="slidenum">
              <a:rPr lang="en-GB" smtClean="0"/>
              <a:pPr/>
              <a:t>72</a:t>
            </a:fld>
            <a:endParaRPr lang="en-GB"/>
          </a:p>
        </p:txBody>
      </p:sp>
      <p:sp>
        <p:nvSpPr>
          <p:cNvPr id="9" name="Date Placeholder 8"/>
          <p:cNvSpPr>
            <a:spLocks noGrp="1"/>
          </p:cNvSpPr>
          <p:nvPr>
            <p:ph type="dt" sz="half" idx="16"/>
          </p:nvPr>
        </p:nvSpPr>
        <p:spPr/>
        <p:txBody>
          <a:bodyPr/>
          <a:lstStyle/>
          <a:p>
            <a:r>
              <a:rPr lang="en-GB" smtClean="0"/>
              <a:t>November 2016</a:t>
            </a:r>
            <a:endParaRPr lang="en-GB"/>
          </a:p>
        </p:txBody>
      </p:sp>
      <p:sp>
        <p:nvSpPr>
          <p:cNvPr id="10" name="Footer Placeholder 9"/>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35511042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Use cases</a:t>
            </a:r>
            <a:endParaRPr lang="en-GB" dirty="0"/>
          </a:p>
        </p:txBody>
      </p:sp>
      <p:sp>
        <p:nvSpPr>
          <p:cNvPr id="3" name="Content Placeholder 2"/>
          <p:cNvSpPr>
            <a:spLocks noGrp="1"/>
          </p:cNvSpPr>
          <p:nvPr>
            <p:ph sz="quarter" idx="15"/>
          </p:nvPr>
        </p:nvSpPr>
        <p:spPr/>
        <p:txBody>
          <a:bodyPr/>
          <a:lstStyle/>
          <a:p>
            <a:r>
              <a:rPr lang="en-GB" sz="1800" b="1" dirty="0">
                <a:solidFill>
                  <a:schemeClr val="tx2"/>
                </a:solidFill>
              </a:rPr>
              <a:t>Data Storytelling</a:t>
            </a:r>
          </a:p>
          <a:p>
            <a:r>
              <a:rPr lang="en-GB" sz="1800" dirty="0" smtClean="0"/>
              <a:t>Today a rapidly spreading trend is the use of data by </a:t>
            </a:r>
            <a:r>
              <a:rPr lang="en-GB" sz="1800" b="1" dirty="0" smtClean="0">
                <a:solidFill>
                  <a:schemeClr val="accent5"/>
                </a:solidFill>
              </a:rPr>
              <a:t>journalists</a:t>
            </a:r>
            <a:r>
              <a:rPr lang="en-GB" sz="1800" dirty="0" smtClean="0"/>
              <a:t> to support the issues they want to shed light on. These are called data journalists.</a:t>
            </a:r>
          </a:p>
          <a:p>
            <a:r>
              <a:rPr lang="en-GB" sz="1800" dirty="0" smtClean="0"/>
              <a:t>With all the data available today journalists have gained a new ally on their side to promote the truth. Data journalists are one of the major consumers of open data of public interest, such as government spending.</a:t>
            </a:r>
          </a:p>
          <a:p>
            <a:endParaRPr lang="en-GB" sz="1800" dirty="0"/>
          </a:p>
          <a:p>
            <a:endParaRPr lang="en-GB" sz="1800" dirty="0" smtClean="0"/>
          </a:p>
          <a:p>
            <a:endParaRPr lang="en-GB" sz="1800" dirty="0"/>
          </a:p>
          <a:p>
            <a:r>
              <a:rPr lang="en-GB" sz="1600" dirty="0" smtClean="0"/>
              <a:t>Example:</a:t>
            </a:r>
            <a:endParaRPr lang="en-GB" sz="1600" dirty="0"/>
          </a:p>
          <a:p>
            <a:r>
              <a:rPr lang="en-GB" sz="1400" b="1" dirty="0" smtClean="0"/>
              <a:t>NYT Drug Deaths: </a:t>
            </a:r>
            <a:r>
              <a:rPr lang="en-GB" sz="1400" dirty="0" smtClean="0">
                <a:hlinkClick r:id="rId3"/>
              </a:rPr>
              <a:t>http</a:t>
            </a:r>
            <a:r>
              <a:rPr lang="en-GB" sz="1400" dirty="0">
                <a:hlinkClick r:id="rId3"/>
              </a:rPr>
              <a:t>://www.nytimes.com/interactive/2016/01/07/us/drug-overdose-deaths-in-the-us.html?_r=1</a:t>
            </a:r>
            <a:endParaRPr lang="en-GB" sz="1400" dirty="0"/>
          </a:p>
          <a:p>
            <a:r>
              <a:rPr lang="en-GB" sz="1400" b="1" dirty="0" smtClean="0"/>
              <a:t>Refugee Crisis: </a:t>
            </a:r>
            <a:r>
              <a:rPr lang="en-GB" sz="1400" dirty="0" smtClean="0">
                <a:hlinkClick r:id="rId4"/>
              </a:rPr>
              <a:t>http</a:t>
            </a:r>
            <a:r>
              <a:rPr lang="en-GB" sz="1400" dirty="0">
                <a:hlinkClick r:id="rId4"/>
              </a:rPr>
              <a:t>://www.carlapedret.cat/data-visualisation-asylum-seekers-refugee-crisis-refugees/</a:t>
            </a:r>
            <a:endParaRPr lang="en-GB" sz="1400" dirty="0"/>
          </a:p>
          <a:p>
            <a:endParaRPr lang="en-GB" sz="1200" dirty="0" smtClean="0"/>
          </a:p>
        </p:txBody>
      </p:sp>
      <p:sp>
        <p:nvSpPr>
          <p:cNvPr id="7" name="Slide Number Placeholder 6"/>
          <p:cNvSpPr>
            <a:spLocks noGrp="1"/>
          </p:cNvSpPr>
          <p:nvPr>
            <p:ph type="sldNum" sz="quarter" idx="18"/>
          </p:nvPr>
        </p:nvSpPr>
        <p:spPr/>
        <p:txBody>
          <a:bodyPr/>
          <a:lstStyle/>
          <a:p>
            <a:fld id="{F5E609D5-BB2C-4735-B62A-4AB7F7AFBFEB}" type="slidenum">
              <a:rPr lang="en-GB" smtClean="0"/>
              <a:pPr/>
              <a:t>73</a:t>
            </a:fld>
            <a:endParaRPr lang="en-GB"/>
          </a:p>
        </p:txBody>
      </p:sp>
      <p:sp>
        <p:nvSpPr>
          <p:cNvPr id="8" name="Date Placeholder 7"/>
          <p:cNvSpPr>
            <a:spLocks noGrp="1"/>
          </p:cNvSpPr>
          <p:nvPr>
            <p:ph type="dt" sz="half" idx="16"/>
          </p:nvPr>
        </p:nvSpPr>
        <p:spPr/>
        <p:txBody>
          <a:bodyPr/>
          <a:lstStyle/>
          <a:p>
            <a:r>
              <a:rPr lang="en-GB" smtClean="0"/>
              <a:t>November 2016</a:t>
            </a:r>
            <a:endParaRPr lang="en-GB"/>
          </a:p>
        </p:txBody>
      </p:sp>
      <p:sp>
        <p:nvSpPr>
          <p:cNvPr id="9" name="Footer Placeholder 8"/>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4440398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Effective Visualisation</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74</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41988075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r>
              <a:rPr lang="en-GB" dirty="0" smtClean="0"/>
              <a:t/>
            </a:r>
            <a:br>
              <a:rPr lang="en-GB" dirty="0" smtClean="0"/>
            </a:br>
            <a:r>
              <a:rPr lang="en-GB" sz="2000" b="0" i="0" dirty="0"/>
              <a:t>Effective Communication</a:t>
            </a:r>
          </a:p>
        </p:txBody>
      </p:sp>
      <p:sp>
        <p:nvSpPr>
          <p:cNvPr id="3" name="Content Placeholder 2"/>
          <p:cNvSpPr>
            <a:spLocks noGrp="1"/>
          </p:cNvSpPr>
          <p:nvPr>
            <p:ph sz="quarter" idx="15"/>
          </p:nvPr>
        </p:nvSpPr>
        <p:spPr/>
        <p:txBody>
          <a:bodyPr/>
          <a:lstStyle/>
          <a:p>
            <a:r>
              <a:rPr lang="en-GB" b="1" dirty="0" smtClean="0">
                <a:solidFill>
                  <a:schemeClr val="tx2"/>
                </a:solidFill>
              </a:rPr>
              <a:t>Sending a message</a:t>
            </a:r>
            <a:r>
              <a:rPr lang="en-GB" sz="1800" b="1" dirty="0" smtClean="0">
                <a:solidFill>
                  <a:schemeClr val="tx2"/>
                </a:solidFill>
              </a:rPr>
              <a:t> VS Displaying information</a:t>
            </a:r>
          </a:p>
          <a:p>
            <a:r>
              <a:rPr lang="en-GB" sz="1800" dirty="0"/>
              <a:t>Effective communication is getting messages across. This means getting the audience to understand something</a:t>
            </a:r>
            <a:r>
              <a:rPr lang="en-GB" sz="1800" dirty="0" smtClean="0"/>
              <a:t>.</a:t>
            </a:r>
            <a:endParaRPr lang="en-GB" sz="1800" dirty="0"/>
          </a:p>
          <a:p>
            <a:r>
              <a:rPr lang="en-GB" sz="1800" dirty="0" smtClean="0"/>
              <a:t>A message differs from raw information in that it presents </a:t>
            </a:r>
            <a:r>
              <a:rPr lang="en-GB" sz="1800" b="1" dirty="0" smtClean="0">
                <a:solidFill>
                  <a:schemeClr val="accent5"/>
                </a:solidFill>
              </a:rPr>
              <a:t>“intelligent added value”, </a:t>
            </a:r>
            <a:r>
              <a:rPr lang="en-GB" sz="1800" dirty="0" smtClean="0"/>
              <a:t>that is, something to understand about the information.</a:t>
            </a:r>
          </a:p>
          <a:p>
            <a:r>
              <a:rPr lang="en-GB" sz="1800" dirty="0" smtClean="0"/>
              <a:t>A </a:t>
            </a:r>
            <a:r>
              <a:rPr lang="en-GB" sz="1800" dirty="0"/>
              <a:t>message interprets the </a:t>
            </a:r>
            <a:r>
              <a:rPr lang="en-GB" sz="1800" dirty="0" smtClean="0"/>
              <a:t>information for </a:t>
            </a:r>
            <a:r>
              <a:rPr lang="en-GB" sz="1800" dirty="0"/>
              <a:t>a specific audience and for a specific purpose. It </a:t>
            </a:r>
            <a:r>
              <a:rPr lang="en-GB" sz="1800" dirty="0" smtClean="0"/>
              <a:t>conveys the </a:t>
            </a:r>
            <a:r>
              <a:rPr lang="en-GB" sz="1800" b="1" dirty="0">
                <a:solidFill>
                  <a:schemeClr val="accent5"/>
                </a:solidFill>
              </a:rPr>
              <a:t>so what</a:t>
            </a:r>
            <a:r>
              <a:rPr lang="en-GB" sz="1800" dirty="0"/>
              <a:t>, whereas information merely conveys the what. Because it makes a statement, it requires a complete sentence.</a:t>
            </a:r>
          </a:p>
          <a:p>
            <a:endParaRPr lang="en-GB" sz="1800" dirty="0"/>
          </a:p>
          <a:p>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75</a:t>
            </a:fld>
            <a:endParaRPr lang="en-GB"/>
          </a:p>
        </p:txBody>
      </p:sp>
    </p:spTree>
    <p:extLst>
      <p:ext uri="{BB962C8B-B14F-4D97-AF65-F5344CB8AC3E}">
        <p14:creationId xmlns:p14="http://schemas.microsoft.com/office/powerpoint/2010/main" val="25559553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Effective Communication</a:t>
            </a:r>
            <a:endParaRPr lang="en-GB" dirty="0"/>
          </a:p>
        </p:txBody>
      </p:sp>
      <p:pic>
        <p:nvPicPr>
          <p:cNvPr id="7" name="Content Placeholder 6"/>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1979712" y="2152040"/>
            <a:ext cx="5756540" cy="4020160"/>
          </a:xfrm>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76</a:t>
            </a:fld>
            <a:endParaRPr lang="en-GB"/>
          </a:p>
        </p:txBody>
      </p:sp>
      <p:sp>
        <p:nvSpPr>
          <p:cNvPr id="8" name="Rectangle 7"/>
          <p:cNvSpPr/>
          <p:nvPr/>
        </p:nvSpPr>
        <p:spPr>
          <a:xfrm>
            <a:off x="432048" y="1578278"/>
            <a:ext cx="8028384" cy="707886"/>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“Total greenhouse gas emissions are calculated at 53,526,302 </a:t>
            </a:r>
            <a:r>
              <a:rPr lang="en-GB" sz="2000" b="1" i="1" dirty="0" err="1" smtClean="0">
                <a:solidFill>
                  <a:schemeClr val="tx2"/>
                </a:solidFill>
                <a:latin typeface="Georgia" pitchFamily="18" charset="0"/>
              </a:rPr>
              <a:t>kT</a:t>
            </a:r>
            <a:r>
              <a:rPr lang="en-GB" sz="2000" b="1" i="1" dirty="0" smtClean="0">
                <a:solidFill>
                  <a:schemeClr val="tx2"/>
                </a:solidFill>
                <a:latin typeface="Georgia" pitchFamily="18" charset="0"/>
              </a:rPr>
              <a:t>”</a:t>
            </a:r>
            <a:endParaRPr lang="en-GB" sz="2000" b="1" i="1" dirty="0">
              <a:solidFill>
                <a:schemeClr val="tx2"/>
              </a:solidFill>
              <a:latin typeface="Georgia" pitchFamily="18" charset="0"/>
            </a:endParaRPr>
          </a:p>
        </p:txBody>
      </p:sp>
    </p:spTree>
    <p:extLst>
      <p:ext uri="{BB962C8B-B14F-4D97-AF65-F5344CB8AC3E}">
        <p14:creationId xmlns:p14="http://schemas.microsoft.com/office/powerpoint/2010/main" val="24486203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pic>
        <p:nvPicPr>
          <p:cNvPr id="7" name="Content Placeholder 6"/>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1907704" y="2101752"/>
            <a:ext cx="5828548" cy="4070448"/>
          </a:xfrm>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77</a:t>
            </a:fld>
            <a:endParaRPr lang="en-GB"/>
          </a:p>
        </p:txBody>
      </p:sp>
      <p:sp>
        <p:nvSpPr>
          <p:cNvPr id="8" name="Rectangle 7"/>
          <p:cNvSpPr/>
          <p:nvPr/>
        </p:nvSpPr>
        <p:spPr>
          <a:xfrm>
            <a:off x="432048" y="1578278"/>
            <a:ext cx="8028384" cy="707886"/>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“Total greenhouse gas </a:t>
            </a:r>
            <a:r>
              <a:rPr lang="en-GB" sz="2000" b="1" i="1" dirty="0">
                <a:solidFill>
                  <a:schemeClr val="tx2"/>
                </a:solidFill>
                <a:latin typeface="Georgia" pitchFamily="18" charset="0"/>
              </a:rPr>
              <a:t>emissions (</a:t>
            </a:r>
            <a:r>
              <a:rPr lang="en-GB" sz="2000" b="1" i="1" dirty="0" smtClean="0">
                <a:solidFill>
                  <a:schemeClr val="tx2"/>
                </a:solidFill>
                <a:latin typeface="Georgia" pitchFamily="18" charset="0"/>
              </a:rPr>
              <a:t>53,526 </a:t>
            </a:r>
            <a:r>
              <a:rPr lang="en-GB" sz="2000" b="1" i="1" dirty="0">
                <a:solidFill>
                  <a:schemeClr val="tx2"/>
                </a:solidFill>
                <a:latin typeface="Georgia" pitchFamily="18" charset="0"/>
              </a:rPr>
              <a:t>Mt)  are </a:t>
            </a:r>
            <a:r>
              <a:rPr lang="en-GB" sz="2000" b="1" i="1" dirty="0" smtClean="0">
                <a:solidFill>
                  <a:schemeClr val="tx2"/>
                </a:solidFill>
                <a:latin typeface="Georgia" pitchFamily="18" charset="0"/>
              </a:rPr>
              <a:t>dangerously high!”</a:t>
            </a:r>
            <a:endParaRPr lang="en-GB" sz="2000" b="1" i="1" dirty="0">
              <a:solidFill>
                <a:schemeClr val="tx2"/>
              </a:solidFill>
              <a:latin typeface="Georgia" pitchFamily="18" charset="0"/>
            </a:endParaRPr>
          </a:p>
        </p:txBody>
      </p:sp>
    </p:spTree>
    <p:extLst>
      <p:ext uri="{BB962C8B-B14F-4D97-AF65-F5344CB8AC3E}">
        <p14:creationId xmlns:p14="http://schemas.microsoft.com/office/powerpoint/2010/main" val="15362718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78</a:t>
            </a:fld>
            <a:endParaRPr lang="en-GB"/>
          </a:p>
        </p:txBody>
      </p:sp>
      <p:sp>
        <p:nvSpPr>
          <p:cNvPr id="8" name="Rectangle 7"/>
          <p:cNvSpPr/>
          <p:nvPr/>
        </p:nvSpPr>
        <p:spPr>
          <a:xfrm>
            <a:off x="432048" y="1578278"/>
            <a:ext cx="8028384" cy="400110"/>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“What”</a:t>
            </a:r>
            <a:endParaRPr lang="en-GB" sz="2000" b="1" i="1" dirty="0">
              <a:solidFill>
                <a:schemeClr val="tx2"/>
              </a:solidFill>
              <a:latin typeface="Georgia" pitchFamily="18" charset="0"/>
            </a:endParaRPr>
          </a:p>
        </p:txBody>
      </p:sp>
      <p:pic>
        <p:nvPicPr>
          <p:cNvPr id="9" name="Picture 8"/>
          <p:cNvPicPr>
            <a:picLocks noChangeAspect="1"/>
          </p:cNvPicPr>
          <p:nvPr/>
        </p:nvPicPr>
        <p:blipFill>
          <a:blip r:embed="rId2"/>
          <a:stretch>
            <a:fillRect/>
          </a:stretch>
        </p:blipFill>
        <p:spPr>
          <a:xfrm>
            <a:off x="1187624" y="2048404"/>
            <a:ext cx="6606823" cy="4276195"/>
          </a:xfrm>
          <a:prstGeom prst="rect">
            <a:avLst/>
          </a:prstGeom>
        </p:spPr>
      </p:pic>
    </p:spTree>
    <p:extLst>
      <p:ext uri="{BB962C8B-B14F-4D97-AF65-F5344CB8AC3E}">
        <p14:creationId xmlns:p14="http://schemas.microsoft.com/office/powerpoint/2010/main" val="35734535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79</a:t>
            </a:fld>
            <a:endParaRPr lang="en-GB"/>
          </a:p>
        </p:txBody>
      </p:sp>
      <p:sp>
        <p:nvSpPr>
          <p:cNvPr id="8" name="Rectangle 7"/>
          <p:cNvSpPr/>
          <p:nvPr/>
        </p:nvSpPr>
        <p:spPr>
          <a:xfrm>
            <a:off x="432048" y="1578278"/>
            <a:ext cx="8028384" cy="400110"/>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“So what”</a:t>
            </a:r>
            <a:endParaRPr lang="en-GB" sz="2000" b="1" i="1" dirty="0">
              <a:solidFill>
                <a:schemeClr val="tx2"/>
              </a:solidFill>
              <a:latin typeface="Georgia" pitchFamily="18" charset="0"/>
            </a:endParaRPr>
          </a:p>
        </p:txBody>
      </p:sp>
      <p:pic>
        <p:nvPicPr>
          <p:cNvPr id="9" name="Picture 8"/>
          <p:cNvPicPr>
            <a:picLocks noChangeAspect="1"/>
          </p:cNvPicPr>
          <p:nvPr/>
        </p:nvPicPr>
        <p:blipFill>
          <a:blip r:embed="rId2"/>
          <a:stretch>
            <a:fillRect/>
          </a:stretch>
        </p:blipFill>
        <p:spPr>
          <a:xfrm>
            <a:off x="1187624" y="2008288"/>
            <a:ext cx="6689863" cy="4329942"/>
          </a:xfrm>
          <a:prstGeom prst="rect">
            <a:avLst/>
          </a:prstGeom>
        </p:spPr>
      </p:pic>
    </p:spTree>
    <p:extLst>
      <p:ext uri="{BB962C8B-B14F-4D97-AF65-F5344CB8AC3E}">
        <p14:creationId xmlns:p14="http://schemas.microsoft.com/office/powerpoint/2010/main" val="2379666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Introduction to Data Visualisation</a:t>
            </a:r>
            <a:endParaRPr lang="en-GB" dirty="0"/>
          </a:p>
        </p:txBody>
      </p:sp>
      <p:sp>
        <p:nvSpPr>
          <p:cNvPr id="2" name="Subtitle 1"/>
          <p:cNvSpPr>
            <a:spLocks noGrp="1"/>
          </p:cNvSpPr>
          <p:nvPr>
            <p:ph type="subTitle" idx="1"/>
          </p:nvPr>
        </p:nvSpPr>
        <p:spPr/>
        <p:txBody>
          <a:bodyPr/>
          <a:lstStyle/>
          <a:p>
            <a:pPr marL="457200" indent="-457200">
              <a:buClr>
                <a:schemeClr val="bg1"/>
              </a:buClr>
              <a:buFont typeface="Wingdings" panose="05000000000000000000" pitchFamily="2" charset="2"/>
              <a:buChar char="v"/>
            </a:pPr>
            <a:r>
              <a:rPr lang="en-GB" dirty="0" smtClean="0"/>
              <a:t>Why visualise?</a:t>
            </a:r>
            <a:endParaRPr lang="en-GB" dirty="0"/>
          </a:p>
        </p:txBody>
      </p:sp>
      <p:sp>
        <p:nvSpPr>
          <p:cNvPr id="8" name="Slide Number Placeholder 7"/>
          <p:cNvSpPr>
            <a:spLocks noGrp="1"/>
          </p:cNvSpPr>
          <p:nvPr>
            <p:ph type="sldNum" sz="quarter" idx="12"/>
          </p:nvPr>
        </p:nvSpPr>
        <p:spPr/>
        <p:txBody>
          <a:bodyPr/>
          <a:lstStyle/>
          <a:p>
            <a:fld id="{73DE2538-1682-4691-9D76-BD63A21848D4}" type="slidenum">
              <a:rPr lang="en-GB" smtClean="0"/>
              <a:pPr/>
              <a:t>8</a:t>
            </a:fld>
            <a:endParaRPr lang="en-GB"/>
          </a:p>
        </p:txBody>
      </p:sp>
      <p:sp>
        <p:nvSpPr>
          <p:cNvPr id="9" name="Date Placeholder 8"/>
          <p:cNvSpPr>
            <a:spLocks noGrp="1"/>
          </p:cNvSpPr>
          <p:nvPr>
            <p:ph type="dt" sz="half" idx="10"/>
          </p:nvPr>
        </p:nvSpPr>
        <p:spPr/>
        <p:txBody>
          <a:bodyPr/>
          <a:lstStyle/>
          <a:p>
            <a:r>
              <a:rPr lang="en-GB" smtClean="0"/>
              <a:t>November 2016</a:t>
            </a:r>
            <a:endParaRPr lang="en-GB"/>
          </a:p>
        </p:txBody>
      </p:sp>
      <p:sp>
        <p:nvSpPr>
          <p:cNvPr id="10" name="Footer Placeholder 9"/>
          <p:cNvSpPr>
            <a:spLocks noGrp="1"/>
          </p:cNvSpPr>
          <p:nvPr>
            <p:ph type="ftr" sz="quarter" idx="11"/>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943693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r>
              <a:rPr lang="en-GB" dirty="0" smtClean="0"/>
              <a:t/>
            </a:r>
            <a:br>
              <a:rPr lang="en-GB" dirty="0" smtClean="0"/>
            </a:br>
            <a:r>
              <a:rPr lang="en-GB" sz="2000" b="0" i="0" dirty="0"/>
              <a:t>Effective Communication</a:t>
            </a:r>
            <a:endParaRPr lang="en-GB" sz="2000" dirty="0">
              <a:solidFill>
                <a:schemeClr val="accent1"/>
              </a:solidFill>
            </a:endParaRPr>
          </a:p>
        </p:txBody>
      </p:sp>
      <p:sp>
        <p:nvSpPr>
          <p:cNvPr id="10" name="Content Placeholder 9"/>
          <p:cNvSpPr>
            <a:spLocks noGrp="1"/>
          </p:cNvSpPr>
          <p:nvPr>
            <p:ph sz="quarter" idx="15"/>
          </p:nvPr>
        </p:nvSpPr>
        <p:spPr>
          <a:xfrm>
            <a:off x="2555776" y="2276872"/>
            <a:ext cx="5688632" cy="3312368"/>
          </a:xfrm>
        </p:spPr>
        <p:txBody>
          <a:bodyPr/>
          <a:lstStyle/>
          <a:p>
            <a:pPr indent="0">
              <a:buClr>
                <a:schemeClr val="tx2"/>
              </a:buClr>
            </a:pPr>
            <a:r>
              <a:rPr lang="en-GB" sz="1800" dirty="0" smtClean="0"/>
              <a:t>“A backup of the IT system is taken </a:t>
            </a:r>
            <a:br>
              <a:rPr lang="en-GB" sz="1800" dirty="0" smtClean="0"/>
            </a:br>
            <a:r>
              <a:rPr lang="en-GB" sz="1800" dirty="0" smtClean="0"/>
              <a:t>once per week”</a:t>
            </a:r>
          </a:p>
          <a:p>
            <a:pPr indent="0">
              <a:buClr>
                <a:schemeClr val="tx2"/>
              </a:buClr>
            </a:pPr>
            <a:r>
              <a:rPr lang="en-GB" sz="1800" dirty="0" smtClean="0">
                <a:solidFill>
                  <a:schemeClr val="accent1"/>
                </a:solidFill>
              </a:rPr>
              <a:t/>
            </a:r>
            <a:br>
              <a:rPr lang="en-GB" sz="1800" dirty="0" smtClean="0">
                <a:solidFill>
                  <a:schemeClr val="accent1"/>
                </a:solidFill>
              </a:rPr>
            </a:br>
            <a:r>
              <a:rPr lang="en-GB" sz="1600" dirty="0" smtClean="0">
                <a:solidFill>
                  <a:schemeClr val="accent5"/>
                </a:solidFill>
              </a:rPr>
              <a:t>To a banking employee:</a:t>
            </a:r>
            <a:r>
              <a:rPr lang="en-GB" sz="1800" dirty="0" smtClean="0">
                <a:solidFill>
                  <a:schemeClr val="accent1"/>
                </a:solidFill>
              </a:rPr>
              <a:t/>
            </a:r>
            <a:br>
              <a:rPr lang="en-GB" sz="1800" dirty="0" smtClean="0">
                <a:solidFill>
                  <a:schemeClr val="accent1"/>
                </a:solidFill>
              </a:rPr>
            </a:br>
            <a:r>
              <a:rPr lang="en-GB" sz="1800" dirty="0" smtClean="0"/>
              <a:t>“When your system fails, </a:t>
            </a:r>
            <a:br>
              <a:rPr lang="en-GB" sz="1800" dirty="0" smtClean="0"/>
            </a:br>
            <a:r>
              <a:rPr lang="en-GB" sz="1800" dirty="0" smtClean="0"/>
              <a:t>you risk losing one week of work.”</a:t>
            </a:r>
          </a:p>
          <a:p>
            <a:pPr indent="0">
              <a:buClr>
                <a:schemeClr val="tx2"/>
              </a:buClr>
            </a:pPr>
            <a:r>
              <a:rPr lang="en-GB" sz="1600" dirty="0" smtClean="0">
                <a:solidFill>
                  <a:schemeClr val="accent5"/>
                </a:solidFill>
              </a:rPr>
              <a:t>To </a:t>
            </a:r>
            <a:r>
              <a:rPr lang="en-GB" sz="1600" dirty="0">
                <a:solidFill>
                  <a:schemeClr val="accent5"/>
                </a:solidFill>
              </a:rPr>
              <a:t>the Legal Director</a:t>
            </a:r>
            <a:r>
              <a:rPr lang="en-GB" sz="1600" dirty="0" smtClean="0">
                <a:solidFill>
                  <a:schemeClr val="accent5"/>
                </a:solidFill>
              </a:rPr>
              <a:t>:</a:t>
            </a:r>
            <a:r>
              <a:rPr lang="en-GB" sz="1800" dirty="0">
                <a:solidFill>
                  <a:schemeClr val="accent1"/>
                </a:solidFill>
              </a:rPr>
              <a:t/>
            </a:r>
            <a:br>
              <a:rPr lang="en-GB" sz="1800" dirty="0">
                <a:solidFill>
                  <a:schemeClr val="accent1"/>
                </a:solidFill>
              </a:rPr>
            </a:br>
            <a:r>
              <a:rPr lang="en-GB" sz="1800" dirty="0" smtClean="0"/>
              <a:t>“The backup schedule </a:t>
            </a:r>
            <a:br>
              <a:rPr lang="en-GB" sz="1800" dirty="0" smtClean="0"/>
            </a:br>
            <a:r>
              <a:rPr lang="en-GB" sz="1800" dirty="0" smtClean="0"/>
              <a:t>does not comply with National Bank regulations”</a:t>
            </a:r>
          </a:p>
          <a:p>
            <a:pPr indent="0">
              <a:buClr>
                <a:schemeClr val="tx2"/>
              </a:buClr>
            </a:pPr>
            <a:r>
              <a:rPr lang="en-GB" sz="1600" dirty="0">
                <a:solidFill>
                  <a:schemeClr val="accent5"/>
                </a:solidFill>
              </a:rPr>
              <a:t>To the CIO:</a:t>
            </a:r>
            <a:r>
              <a:rPr lang="en-GB" sz="1800" dirty="0" smtClean="0"/>
              <a:t/>
            </a:r>
            <a:br>
              <a:rPr lang="en-GB" sz="1800" dirty="0" smtClean="0"/>
            </a:br>
            <a:r>
              <a:rPr lang="en-GB" sz="1800" dirty="0" smtClean="0"/>
              <a:t>“The backup interval </a:t>
            </a:r>
            <a:br>
              <a:rPr lang="en-GB" sz="1800" dirty="0" smtClean="0"/>
            </a:br>
            <a:r>
              <a:rPr lang="en-GB" sz="1800" dirty="0" smtClean="0"/>
              <a:t>should be increased to once per day.”</a:t>
            </a:r>
            <a:endParaRPr lang="en-GB" sz="1800" dirty="0"/>
          </a:p>
          <a:p>
            <a:pPr indent="0">
              <a:buClr>
                <a:schemeClr val="tx2"/>
              </a:buClr>
            </a:pPr>
            <a:endParaRPr lang="en-GB" dirty="0" smtClean="0"/>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solidFill>
                  <a:srgbClr val="000000"/>
                </a:solidFill>
              </a:rPr>
              <a:t>RAS New Joiners</a:t>
            </a:r>
            <a:endParaRPr lang="en-GB" dirty="0">
              <a:solidFill>
                <a:srgbClr val="000000"/>
              </a:solidFill>
            </a:endParaRPr>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solidFill>
                  <a:srgbClr val="000000"/>
                </a:solidFill>
              </a:rPr>
              <a:pPr/>
              <a:t>80</a:t>
            </a:fld>
            <a:endParaRPr lang="en-GB" dirty="0">
              <a:solidFill>
                <a:srgbClr val="000000"/>
              </a:solidFill>
            </a:endParaRPr>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solidFill>
                  <a:srgbClr val="000000"/>
                </a:solidFill>
              </a:rPr>
              <a:t>August 2016</a:t>
            </a:r>
            <a:endParaRPr lang="en-GB" dirty="0">
              <a:solidFill>
                <a:srgbClr val="000000"/>
              </a:solidFill>
            </a:endParaRPr>
          </a:p>
        </p:txBody>
      </p:sp>
      <p:sp>
        <p:nvSpPr>
          <p:cNvPr id="11" name="Content Placeholder 9"/>
          <p:cNvSpPr txBox="1">
            <a:spLocks/>
          </p:cNvSpPr>
          <p:nvPr/>
        </p:nvSpPr>
        <p:spPr>
          <a:xfrm>
            <a:off x="533400" y="2276872"/>
            <a:ext cx="1656184" cy="288032"/>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indent="0" algn="r">
              <a:buClr>
                <a:srgbClr val="DC6900"/>
              </a:buClr>
            </a:pPr>
            <a:r>
              <a:rPr lang="en-GB" b="1" dirty="0" smtClean="0">
                <a:solidFill>
                  <a:srgbClr val="000000"/>
                </a:solidFill>
              </a:rPr>
              <a:t>Information</a:t>
            </a:r>
          </a:p>
        </p:txBody>
      </p:sp>
      <p:sp>
        <p:nvSpPr>
          <p:cNvPr id="12" name="Content Placeholder 9"/>
          <p:cNvSpPr txBox="1">
            <a:spLocks/>
          </p:cNvSpPr>
          <p:nvPr/>
        </p:nvSpPr>
        <p:spPr>
          <a:xfrm>
            <a:off x="533400" y="3203993"/>
            <a:ext cx="1656184" cy="288032"/>
          </a:xfrm>
          <a:prstGeom prst="rect">
            <a:avLst/>
          </a:prstGeom>
        </p:spPr>
        <p:txBody>
          <a:bodyPr vert="horz" lIns="0" tIns="0" rIns="0" bIns="0" rtlCol="0">
            <a:noAutofit/>
          </a:bodyPr>
          <a:lst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baseline="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indent="0" algn="r">
              <a:buClr>
                <a:srgbClr val="DC6900"/>
              </a:buClr>
            </a:pPr>
            <a:r>
              <a:rPr lang="en-GB" b="1" dirty="0" smtClean="0">
                <a:solidFill>
                  <a:srgbClr val="000000"/>
                </a:solidFill>
              </a:rPr>
              <a:t>Message</a:t>
            </a:r>
          </a:p>
        </p:txBody>
      </p:sp>
      <p:sp>
        <p:nvSpPr>
          <p:cNvPr id="13" name="Rectangle 12"/>
          <p:cNvSpPr/>
          <p:nvPr/>
        </p:nvSpPr>
        <p:spPr>
          <a:xfrm>
            <a:off x="432048" y="1578278"/>
            <a:ext cx="8028384" cy="400110"/>
          </a:xfrm>
          <a:prstGeom prst="rect">
            <a:avLst/>
          </a:prstGeom>
        </p:spPr>
        <p:txBody>
          <a:bodyPr wrap="square">
            <a:spAutoFit/>
          </a:bodyPr>
          <a:lstStyle/>
          <a:p>
            <a:pPr>
              <a:spcAft>
                <a:spcPts val="600"/>
              </a:spcAft>
            </a:pPr>
            <a:r>
              <a:rPr lang="en-GB" sz="2000" b="1" i="1" dirty="0" smtClean="0">
                <a:solidFill>
                  <a:schemeClr val="tx2"/>
                </a:solidFill>
                <a:latin typeface="Georgia" pitchFamily="18" charset="0"/>
              </a:rPr>
              <a:t>Know your audience</a:t>
            </a:r>
            <a:endParaRPr lang="en-GB" sz="2000" b="1" i="1" dirty="0">
              <a:solidFill>
                <a:schemeClr val="tx2"/>
              </a:solidFill>
              <a:latin typeface="Georgia" pitchFamily="18" charset="0"/>
            </a:endParaRPr>
          </a:p>
        </p:txBody>
      </p:sp>
    </p:spTree>
    <p:extLst>
      <p:ext uri="{BB962C8B-B14F-4D97-AF65-F5344CB8AC3E}">
        <p14:creationId xmlns:p14="http://schemas.microsoft.com/office/powerpoint/2010/main" val="203950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20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81</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graphicFrame>
        <p:nvGraphicFramePr>
          <p:cNvPr id="5" name="Table 4"/>
          <p:cNvGraphicFramePr>
            <a:graphicFrameLocks noGrp="1"/>
          </p:cNvGraphicFramePr>
          <p:nvPr>
            <p:extLst/>
          </p:nvPr>
        </p:nvGraphicFramePr>
        <p:xfrm>
          <a:off x="3048317" y="2636912"/>
          <a:ext cx="3047366" cy="1849120"/>
        </p:xfrm>
        <a:graphic>
          <a:graphicData uri="http://schemas.openxmlformats.org/drawingml/2006/table">
            <a:tbl>
              <a:tblPr firstRow="1" bandRow="1">
                <a:tableStyleId>{69D073F8-1565-44D7-B386-08B59EADF2EE}</a:tableStyleId>
              </a:tblPr>
              <a:tblGrid>
                <a:gridCol w="1365568"/>
                <a:gridCol w="990918"/>
                <a:gridCol w="690880"/>
              </a:tblGrid>
              <a:tr h="0">
                <a:tc>
                  <a:txBody>
                    <a:bodyPr/>
                    <a:lstStyle/>
                    <a:p>
                      <a:r>
                        <a:rPr lang="en-GB" b="0" dirty="0" smtClean="0">
                          <a:solidFill>
                            <a:schemeClr val="tx1"/>
                          </a:solidFill>
                        </a:rPr>
                        <a:t>System</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Viruses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8%</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17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a:latin typeface="+mj-lt"/>
            </a:endParaRPr>
          </a:p>
        </p:txBody>
      </p:sp>
    </p:spTree>
    <p:extLst>
      <p:ext uri="{BB962C8B-B14F-4D97-AF65-F5344CB8AC3E}">
        <p14:creationId xmlns:p14="http://schemas.microsoft.com/office/powerpoint/2010/main" val="39091647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82</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0" dirty="0" smtClean="0">
                          <a:solidFill>
                            <a:schemeClr val="tx1"/>
                          </a:solidFill>
                        </a:rPr>
                        <a:t>System</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Viruses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8%</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30%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17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a:latin typeface="+mj-lt"/>
            </a:endParaRPr>
          </a:p>
        </p:txBody>
      </p:sp>
    </p:spTree>
    <p:extLst>
      <p:ext uri="{BB962C8B-B14F-4D97-AF65-F5344CB8AC3E}">
        <p14:creationId xmlns:p14="http://schemas.microsoft.com/office/powerpoint/2010/main" val="16392824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83</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0" dirty="0" smtClean="0">
                          <a:solidFill>
                            <a:schemeClr val="tx1"/>
                          </a:solidFill>
                        </a:rPr>
                        <a:t>System</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Viruses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8%</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37%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20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30%</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17</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smtClean="0">
              <a:latin typeface="+mj-lt"/>
            </a:endParaRPr>
          </a:p>
        </p:txBody>
      </p:sp>
    </p:spTree>
    <p:extLst>
      <p:ext uri="{BB962C8B-B14F-4D97-AF65-F5344CB8AC3E}">
        <p14:creationId xmlns:p14="http://schemas.microsoft.com/office/powerpoint/2010/main" val="1157817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242" y="685799"/>
            <a:ext cx="8077200" cy="914400"/>
          </a:xfrm>
        </p:spPr>
        <p:txBody>
          <a:bodyPr/>
          <a:lstStyle/>
          <a:p>
            <a:r>
              <a:rPr lang="en-GB" dirty="0" smtClean="0"/>
              <a:t>Effective visualisation</a:t>
            </a:r>
            <a:br>
              <a:rPr lang="en-GB" dirty="0" smtClean="0"/>
            </a:br>
            <a:r>
              <a:rPr lang="en-GB" sz="2000" b="0" i="0" dirty="0"/>
              <a:t>Effective Communication</a:t>
            </a:r>
            <a:endParaRPr lang="en-GB" sz="20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84</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1" dirty="0" smtClean="0">
                          <a:solidFill>
                            <a:schemeClr val="tx1"/>
                          </a:solidFill>
                        </a:rPr>
                        <a:t>System</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Viruses</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5</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8%</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Linux</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37%</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20</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30%</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17</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tx1"/>
                          </a:solidFill>
                        </a:rPr>
                        <a:t>25%</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smtClean="0">
              <a:latin typeface="+mj-lt"/>
            </a:endParaRPr>
          </a:p>
        </p:txBody>
      </p:sp>
    </p:spTree>
    <p:extLst>
      <p:ext uri="{BB962C8B-B14F-4D97-AF65-F5344CB8AC3E}">
        <p14:creationId xmlns:p14="http://schemas.microsoft.com/office/powerpoint/2010/main" val="37680375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85</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graphicFrame>
        <p:nvGraphicFramePr>
          <p:cNvPr id="5" name="Table 4"/>
          <p:cNvGraphicFramePr>
            <a:graphicFrameLocks noGrp="1"/>
          </p:cNvGraphicFramePr>
          <p:nvPr>
            <p:extLst/>
          </p:nvPr>
        </p:nvGraphicFramePr>
        <p:xfrm>
          <a:off x="1994835" y="2708920"/>
          <a:ext cx="5154329" cy="1849120"/>
        </p:xfrm>
        <a:graphic>
          <a:graphicData uri="http://schemas.openxmlformats.org/drawingml/2006/table">
            <a:tbl>
              <a:tblPr firstRow="1" bandRow="1">
                <a:tableStyleId>{69D073F8-1565-44D7-B386-08B59EADF2EE}</a:tableStyleId>
              </a:tblPr>
              <a:tblGrid>
                <a:gridCol w="2073109"/>
                <a:gridCol w="1368152"/>
                <a:gridCol w="1713068"/>
              </a:tblGrid>
              <a:tr h="0">
                <a:tc>
                  <a:txBody>
                    <a:bodyPr/>
                    <a:lstStyle/>
                    <a:p>
                      <a:r>
                        <a:rPr lang="en-GB" b="1" dirty="0" smtClean="0">
                          <a:solidFill>
                            <a:schemeClr val="tx1"/>
                          </a:solidFill>
                        </a:rPr>
                        <a:t>System</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Viruses</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tx1"/>
                          </a:solidFill>
                        </a:rPr>
                        <a:t>%</a:t>
                      </a: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Windows</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5</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8%</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1" dirty="0" smtClean="0">
                          <a:solidFill>
                            <a:schemeClr val="accent6"/>
                          </a:solidFill>
                        </a:rPr>
                        <a:t>Linux</a:t>
                      </a:r>
                      <a:endParaRPr lang="en-GB" b="1" dirty="0">
                        <a:solidFill>
                          <a:schemeClr val="accent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25</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1" dirty="0" smtClean="0">
                          <a:solidFill>
                            <a:schemeClr val="accent6"/>
                          </a:solidFill>
                        </a:rPr>
                        <a:t>37%</a:t>
                      </a:r>
                      <a:endParaRPr lang="en-GB" b="1" dirty="0">
                        <a:solidFill>
                          <a:schemeClr val="accent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Mainframe</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20</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30%</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b="0" dirty="0" smtClean="0">
                          <a:solidFill>
                            <a:schemeClr val="tx1"/>
                          </a:solidFill>
                        </a:rPr>
                        <a:t>HP</a:t>
                      </a:r>
                      <a:endParaRPr lang="en-GB"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17</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b="0" dirty="0" smtClean="0">
                          <a:solidFill>
                            <a:schemeClr val="bg2">
                              <a:lumMod val="65000"/>
                            </a:schemeClr>
                          </a:solidFill>
                        </a:rPr>
                        <a:t>25%</a:t>
                      </a:r>
                      <a:endParaRPr lang="en-GB" b="0" dirty="0">
                        <a:solidFill>
                          <a:schemeClr val="bg2">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TextBox 9"/>
          <p:cNvSpPr txBox="1"/>
          <p:nvPr/>
        </p:nvSpPr>
        <p:spPr>
          <a:xfrm>
            <a:off x="545242" y="1600199"/>
            <a:ext cx="7560840" cy="2088232"/>
          </a:xfrm>
          <a:prstGeom prst="rect">
            <a:avLst/>
          </a:prstGeom>
          <a:noFill/>
        </p:spPr>
        <p:txBody>
          <a:bodyPr wrap="square" lIns="0" tIns="0" rIns="0" bIns="0" rtlCol="0">
            <a:noAutofit/>
          </a:bodyPr>
          <a:lstStyle/>
          <a:p>
            <a:pPr indent="-274320">
              <a:spcAft>
                <a:spcPts val="900"/>
              </a:spcAft>
            </a:pPr>
            <a:r>
              <a:rPr lang="en-GB" sz="2000" b="1" i="1" dirty="0">
                <a:solidFill>
                  <a:schemeClr val="accent1"/>
                </a:solidFill>
                <a:latin typeface="+mj-lt"/>
              </a:rPr>
              <a:t>Adapt to your message!</a:t>
            </a:r>
            <a:endParaRPr lang="en-GB" sz="2000" b="1" i="1" dirty="0">
              <a:latin typeface="+mj-lt"/>
            </a:endParaRPr>
          </a:p>
        </p:txBody>
      </p:sp>
    </p:spTree>
    <p:extLst>
      <p:ext uri="{BB962C8B-B14F-4D97-AF65-F5344CB8AC3E}">
        <p14:creationId xmlns:p14="http://schemas.microsoft.com/office/powerpoint/2010/main" val="3394687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86</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graphicFrame>
        <p:nvGraphicFramePr>
          <p:cNvPr id="11" name="Chart 10"/>
          <p:cNvGraphicFramePr>
            <a:graphicFrameLocks/>
          </p:cNvGraphicFramePr>
          <p:nvPr>
            <p:extLst/>
          </p:nvPr>
        </p:nvGraphicFramePr>
        <p:xfrm>
          <a:off x="353785" y="3246512"/>
          <a:ext cx="4434239" cy="288721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1772816"/>
            <a:ext cx="7711008" cy="1080120"/>
          </a:xfrm>
          <a:prstGeom prst="rect">
            <a:avLst/>
          </a:prstGeom>
          <a:noFill/>
        </p:spPr>
        <p:txBody>
          <a:bodyPr vert="horz" wrap="square" lIns="0" tIns="0" rIns="0" bIns="0" rtlCol="0">
            <a:noAutofit/>
          </a:bodyPr>
          <a:lstStyle/>
          <a:p>
            <a:pPr indent="-274320">
              <a:spcAft>
                <a:spcPts val="900"/>
              </a:spcAft>
            </a:pPr>
            <a:r>
              <a:rPr lang="en-GB" sz="2000" b="1" i="1" dirty="0" smtClean="0">
                <a:solidFill>
                  <a:schemeClr val="accent1"/>
                </a:solidFill>
                <a:latin typeface="+mj-lt"/>
              </a:rPr>
              <a:t>Proper Labelling</a:t>
            </a:r>
            <a:endParaRPr lang="en-GB" sz="2000" b="1" i="1" dirty="0" smtClean="0">
              <a:latin typeface="+mj-lt"/>
            </a:endParaRPr>
          </a:p>
          <a:p>
            <a:pPr indent="-274320">
              <a:spcAft>
                <a:spcPts val="900"/>
              </a:spcAft>
            </a:pPr>
            <a:r>
              <a:rPr lang="en-GB" dirty="0" smtClean="0">
                <a:latin typeface="Georgia" pitchFamily="18" charset="0"/>
              </a:rPr>
              <a:t>Avoid legends. Label all your charts by placing the necessary words next to the items they describe. This makes reading the graph much more intuitive.</a:t>
            </a:r>
          </a:p>
        </p:txBody>
      </p:sp>
      <p:graphicFrame>
        <p:nvGraphicFramePr>
          <p:cNvPr id="12" name="Chart 11"/>
          <p:cNvGraphicFramePr>
            <a:graphicFrameLocks/>
          </p:cNvGraphicFramePr>
          <p:nvPr>
            <p:extLst/>
          </p:nvPr>
        </p:nvGraphicFramePr>
        <p:xfrm>
          <a:off x="4716016" y="3484495"/>
          <a:ext cx="4091639" cy="28016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56190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87</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pic>
        <p:nvPicPr>
          <p:cNvPr id="3" name="Picture 2"/>
          <p:cNvPicPr>
            <a:picLocks noChangeAspect="1"/>
          </p:cNvPicPr>
          <p:nvPr/>
        </p:nvPicPr>
        <p:blipFill>
          <a:blip r:embed="rId3"/>
          <a:stretch>
            <a:fillRect/>
          </a:stretch>
        </p:blipFill>
        <p:spPr>
          <a:xfrm>
            <a:off x="3598453" y="4328775"/>
            <a:ext cx="1947094" cy="1908537"/>
          </a:xfrm>
          <a:prstGeom prst="rect">
            <a:avLst/>
          </a:prstGeom>
        </p:spPr>
      </p:pic>
      <p:sp>
        <p:nvSpPr>
          <p:cNvPr id="12" name="TextBox 11"/>
          <p:cNvSpPr txBox="1"/>
          <p:nvPr/>
        </p:nvSpPr>
        <p:spPr>
          <a:xfrm>
            <a:off x="533400" y="1600199"/>
            <a:ext cx="7855024" cy="2576175"/>
          </a:xfrm>
          <a:prstGeom prst="rect">
            <a:avLst/>
          </a:prstGeom>
          <a:noFill/>
        </p:spPr>
        <p:txBody>
          <a:bodyPr vert="horz" wrap="square" lIns="0" tIns="0" rIns="0" bIns="0" rtlCol="0">
            <a:noAutofit/>
          </a:bodyPr>
          <a:lstStyle/>
          <a:p>
            <a:pPr indent="-274320">
              <a:spcAft>
                <a:spcPts val="900"/>
              </a:spcAft>
            </a:pPr>
            <a:r>
              <a:rPr lang="en-GB" b="1" i="1" dirty="0">
                <a:solidFill>
                  <a:schemeClr val="accent1"/>
                </a:solidFill>
                <a:latin typeface="+mj-lt"/>
              </a:rPr>
              <a:t>Matching human intuition</a:t>
            </a:r>
            <a:endParaRPr lang="en-GB" b="1" i="1" dirty="0" smtClean="0">
              <a:latin typeface="+mj-lt"/>
            </a:endParaRPr>
          </a:p>
          <a:p>
            <a:pPr indent="-274320">
              <a:spcAft>
                <a:spcPts val="900"/>
              </a:spcAft>
            </a:pPr>
            <a:r>
              <a:rPr lang="en-GB" dirty="0" smtClean="0">
                <a:latin typeface="Georgia" pitchFamily="18" charset="0"/>
              </a:rPr>
              <a:t>Truly visual representations are in essence intuitive: they require no new interpretation rules, no verbal steps. Instead they are based on intuitive rules interpreting </a:t>
            </a:r>
            <a:r>
              <a:rPr lang="en-GB" b="1" dirty="0" smtClean="0">
                <a:solidFill>
                  <a:schemeClr val="accent5"/>
                </a:solidFill>
                <a:latin typeface="Georgia" pitchFamily="18" charset="0"/>
              </a:rPr>
              <a:t>proximity</a:t>
            </a:r>
            <a:r>
              <a:rPr lang="en-GB" dirty="0" smtClean="0">
                <a:latin typeface="Georgia" pitchFamily="18" charset="0"/>
              </a:rPr>
              <a:t>, </a:t>
            </a:r>
            <a:r>
              <a:rPr lang="en-GB" b="1" dirty="0" smtClean="0">
                <a:solidFill>
                  <a:schemeClr val="accent5"/>
                </a:solidFill>
                <a:latin typeface="Georgia" pitchFamily="18" charset="0"/>
              </a:rPr>
              <a:t>similarity</a:t>
            </a:r>
            <a:r>
              <a:rPr lang="en-GB" dirty="0" smtClean="0">
                <a:latin typeface="Georgia" pitchFamily="18" charset="0"/>
              </a:rPr>
              <a:t>, </a:t>
            </a:r>
            <a:r>
              <a:rPr lang="en-GB" b="1" dirty="0" smtClean="0">
                <a:solidFill>
                  <a:schemeClr val="accent5"/>
                </a:solidFill>
                <a:latin typeface="Georgia" pitchFamily="18" charset="0"/>
              </a:rPr>
              <a:t>prominence</a:t>
            </a:r>
            <a:r>
              <a:rPr lang="en-GB" dirty="0" smtClean="0">
                <a:latin typeface="Georgia" pitchFamily="18" charset="0"/>
              </a:rPr>
              <a:t>, and </a:t>
            </a:r>
            <a:r>
              <a:rPr lang="en-GB" b="1" dirty="0" smtClean="0">
                <a:solidFill>
                  <a:schemeClr val="accent5"/>
                </a:solidFill>
                <a:latin typeface="Georgia" pitchFamily="18" charset="0"/>
              </a:rPr>
              <a:t>sequence</a:t>
            </a:r>
            <a:r>
              <a:rPr lang="en-GB" dirty="0" smtClean="0">
                <a:latin typeface="Georgia" pitchFamily="18" charset="0"/>
              </a:rPr>
              <a:t>.</a:t>
            </a:r>
          </a:p>
          <a:p>
            <a:pPr indent="-274320">
              <a:spcAft>
                <a:spcPts val="900"/>
              </a:spcAft>
            </a:pPr>
            <a:endParaRPr lang="en-GB" dirty="0">
              <a:latin typeface="Georgia" pitchFamily="18" charset="0"/>
            </a:endParaRPr>
          </a:p>
          <a:p>
            <a:pPr indent="-274320">
              <a:spcAft>
                <a:spcPts val="900"/>
              </a:spcAft>
            </a:pPr>
            <a:r>
              <a:rPr lang="en-GB" dirty="0" smtClean="0">
                <a:latin typeface="Georgia" pitchFamily="18" charset="0"/>
              </a:rPr>
              <a:t>What do you see? Rows or Columns?</a:t>
            </a:r>
          </a:p>
        </p:txBody>
      </p:sp>
    </p:spTree>
    <p:extLst>
      <p:ext uri="{BB962C8B-B14F-4D97-AF65-F5344CB8AC3E}">
        <p14:creationId xmlns:p14="http://schemas.microsoft.com/office/powerpoint/2010/main" val="39368931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88</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pic>
        <p:nvPicPr>
          <p:cNvPr id="5" name="Picture 4"/>
          <p:cNvPicPr>
            <a:picLocks noChangeAspect="1"/>
          </p:cNvPicPr>
          <p:nvPr/>
        </p:nvPicPr>
        <p:blipFill>
          <a:blip r:embed="rId3"/>
          <a:stretch>
            <a:fillRect/>
          </a:stretch>
        </p:blipFill>
        <p:spPr>
          <a:xfrm>
            <a:off x="2915816" y="4133581"/>
            <a:ext cx="3221993" cy="2103731"/>
          </a:xfrm>
          <a:prstGeom prst="rect">
            <a:avLst/>
          </a:prstGeom>
        </p:spPr>
      </p:pic>
      <p:sp>
        <p:nvSpPr>
          <p:cNvPr id="10" name="TextBox 9"/>
          <p:cNvSpPr txBox="1"/>
          <p:nvPr/>
        </p:nvSpPr>
        <p:spPr>
          <a:xfrm>
            <a:off x="533400" y="1600199"/>
            <a:ext cx="7855024" cy="2576175"/>
          </a:xfrm>
          <a:prstGeom prst="rect">
            <a:avLst/>
          </a:prstGeom>
          <a:noFill/>
        </p:spPr>
        <p:txBody>
          <a:bodyPr vert="horz" wrap="square" lIns="0" tIns="0" rIns="0" bIns="0" rtlCol="0">
            <a:noAutofit/>
          </a:bodyPr>
          <a:lstStyle/>
          <a:p>
            <a:pPr indent="-274320">
              <a:spcAft>
                <a:spcPts val="900"/>
              </a:spcAft>
            </a:pPr>
            <a:r>
              <a:rPr lang="en-GB" b="1" i="1" dirty="0">
                <a:solidFill>
                  <a:schemeClr val="accent1"/>
                </a:solidFill>
                <a:latin typeface="+mj-lt"/>
              </a:rPr>
              <a:t>Matching human </a:t>
            </a:r>
            <a:r>
              <a:rPr lang="en-GB" b="1" i="1" dirty="0" smtClean="0">
                <a:solidFill>
                  <a:schemeClr val="accent1"/>
                </a:solidFill>
                <a:latin typeface="+mj-lt"/>
              </a:rPr>
              <a:t>intuition</a:t>
            </a:r>
            <a:endParaRPr lang="en-GB" dirty="0" smtClean="0">
              <a:latin typeface="+mj-lt"/>
            </a:endParaRPr>
          </a:p>
          <a:p>
            <a:pPr indent="-274320">
              <a:spcAft>
                <a:spcPts val="900"/>
              </a:spcAft>
            </a:pPr>
            <a:r>
              <a:rPr lang="en-GB" dirty="0" smtClean="0">
                <a:latin typeface="Georgia" pitchFamily="18" charset="0"/>
              </a:rPr>
              <a:t>Truly visual representations are in essence intuitive: they require no new interpretation rules, no verbal steps. Instead they are based on intuitive rules interpreting </a:t>
            </a:r>
            <a:r>
              <a:rPr lang="en-GB" b="1" dirty="0" smtClean="0">
                <a:solidFill>
                  <a:schemeClr val="accent5"/>
                </a:solidFill>
                <a:latin typeface="Georgia" pitchFamily="18" charset="0"/>
              </a:rPr>
              <a:t>proximity</a:t>
            </a:r>
            <a:r>
              <a:rPr lang="en-GB" dirty="0" smtClean="0">
                <a:latin typeface="Georgia" pitchFamily="18" charset="0"/>
              </a:rPr>
              <a:t>, </a:t>
            </a:r>
            <a:r>
              <a:rPr lang="en-GB" b="1" dirty="0" smtClean="0">
                <a:solidFill>
                  <a:schemeClr val="accent5"/>
                </a:solidFill>
                <a:latin typeface="Georgia" pitchFamily="18" charset="0"/>
              </a:rPr>
              <a:t>similarity</a:t>
            </a:r>
            <a:r>
              <a:rPr lang="en-GB" dirty="0" smtClean="0">
                <a:latin typeface="Georgia" pitchFamily="18" charset="0"/>
              </a:rPr>
              <a:t>, </a:t>
            </a:r>
            <a:r>
              <a:rPr lang="en-GB" b="1" dirty="0" smtClean="0">
                <a:solidFill>
                  <a:schemeClr val="accent5"/>
                </a:solidFill>
                <a:latin typeface="Georgia" pitchFamily="18" charset="0"/>
              </a:rPr>
              <a:t>prominence</a:t>
            </a:r>
            <a:r>
              <a:rPr lang="en-GB" dirty="0" smtClean="0">
                <a:latin typeface="Georgia" pitchFamily="18" charset="0"/>
              </a:rPr>
              <a:t>, and </a:t>
            </a:r>
            <a:r>
              <a:rPr lang="en-GB" b="1" dirty="0" smtClean="0">
                <a:solidFill>
                  <a:schemeClr val="accent5"/>
                </a:solidFill>
                <a:latin typeface="Georgia" pitchFamily="18" charset="0"/>
              </a:rPr>
              <a:t>sequence</a:t>
            </a:r>
            <a:r>
              <a:rPr lang="en-GB" dirty="0" smtClean="0">
                <a:latin typeface="Georgia" pitchFamily="18" charset="0"/>
              </a:rPr>
              <a:t>.</a:t>
            </a:r>
          </a:p>
          <a:p>
            <a:pPr indent="-274320">
              <a:spcAft>
                <a:spcPts val="900"/>
              </a:spcAft>
            </a:pPr>
            <a:endParaRPr lang="en-GB" dirty="0">
              <a:latin typeface="Georgia" pitchFamily="18" charset="0"/>
            </a:endParaRPr>
          </a:p>
          <a:p>
            <a:pPr indent="-274320">
              <a:spcAft>
                <a:spcPts val="900"/>
              </a:spcAft>
            </a:pPr>
            <a:r>
              <a:rPr lang="en-GB" dirty="0" smtClean="0">
                <a:latin typeface="Georgia" pitchFamily="18" charset="0"/>
              </a:rPr>
              <a:t>How about now?</a:t>
            </a:r>
          </a:p>
        </p:txBody>
      </p:sp>
    </p:spTree>
    <p:extLst>
      <p:ext uri="{BB962C8B-B14F-4D97-AF65-F5344CB8AC3E}">
        <p14:creationId xmlns:p14="http://schemas.microsoft.com/office/powerpoint/2010/main" val="19545783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Effective visualisation</a:t>
            </a:r>
            <a:br>
              <a:rPr lang="en-GB" dirty="0" smtClean="0"/>
            </a:br>
            <a:r>
              <a:rPr lang="en-GB" sz="2000" b="0" i="0" dirty="0"/>
              <a:t>Effective Communication</a:t>
            </a:r>
            <a:endParaRPr lang="en-GB" sz="1800" dirty="0">
              <a:solidFill>
                <a:schemeClr val="accent1"/>
              </a:solidFill>
            </a:endParaRPr>
          </a:p>
        </p:txBody>
      </p:sp>
      <p:sp>
        <p:nvSpPr>
          <p:cNvPr id="9" name="Footer Placeholder 8"/>
          <p:cNvSpPr>
            <a:spLocks noGrp="1"/>
          </p:cNvSpPr>
          <p:nvPr>
            <p:ph type="ftr" sz="quarter" idx="4294967295"/>
          </p:nvPr>
        </p:nvSpPr>
        <p:spPr>
          <a:xfrm>
            <a:off x="533400" y="6324600"/>
            <a:ext cx="5257800" cy="152400"/>
          </a:xfrm>
          <a:prstGeom prst="rect">
            <a:avLst/>
          </a:prstGeom>
        </p:spPr>
        <p:txBody>
          <a:bodyPr/>
          <a:lstStyle/>
          <a:p>
            <a:r>
              <a:rPr lang="en-GB" dirty="0" smtClean="0"/>
              <a:t>RAS New Joiners</a:t>
            </a:r>
            <a:endParaRPr lang="en-GB" dirty="0"/>
          </a:p>
        </p:txBody>
      </p:sp>
      <p:sp>
        <p:nvSpPr>
          <p:cNvPr id="7" name="Slide Number Placeholder 6"/>
          <p:cNvSpPr>
            <a:spLocks noGrp="1"/>
          </p:cNvSpPr>
          <p:nvPr>
            <p:ph type="sldNum" sz="quarter" idx="4294967295"/>
          </p:nvPr>
        </p:nvSpPr>
        <p:spPr>
          <a:xfrm>
            <a:off x="7086600" y="6477000"/>
            <a:ext cx="1527048" cy="152400"/>
          </a:xfrm>
          <a:prstGeom prst="rect">
            <a:avLst/>
          </a:prstGeom>
        </p:spPr>
        <p:txBody>
          <a:bodyPr/>
          <a:lstStyle/>
          <a:p>
            <a:fld id="{9EBD5762-3BDC-484D-9503-7EA6D5A9A8CE}" type="slidenum">
              <a:rPr lang="en-GB" smtClean="0"/>
              <a:pPr/>
              <a:t>89</a:t>
            </a:fld>
            <a:endParaRPr lang="en-GB" dirty="0"/>
          </a:p>
        </p:txBody>
      </p:sp>
      <p:sp>
        <p:nvSpPr>
          <p:cNvPr id="8" name="Date Placeholder 7"/>
          <p:cNvSpPr>
            <a:spLocks noGrp="1"/>
          </p:cNvSpPr>
          <p:nvPr>
            <p:ph type="dt" sz="half" idx="4294967295"/>
          </p:nvPr>
        </p:nvSpPr>
        <p:spPr>
          <a:xfrm>
            <a:off x="7086600" y="6324600"/>
            <a:ext cx="1524000" cy="152400"/>
          </a:xfrm>
          <a:prstGeom prst="rect">
            <a:avLst/>
          </a:prstGeom>
        </p:spPr>
        <p:txBody>
          <a:bodyPr/>
          <a:lstStyle/>
          <a:p>
            <a:r>
              <a:rPr lang="en-GB" smtClean="0"/>
              <a:t>August 2016</a:t>
            </a:r>
            <a:endParaRPr lang="en-GB" dirty="0"/>
          </a:p>
        </p:txBody>
      </p:sp>
      <p:pic>
        <p:nvPicPr>
          <p:cNvPr id="4" name="Picture 3"/>
          <p:cNvPicPr>
            <a:picLocks noChangeAspect="1"/>
          </p:cNvPicPr>
          <p:nvPr/>
        </p:nvPicPr>
        <p:blipFill>
          <a:blip r:embed="rId3"/>
          <a:stretch>
            <a:fillRect/>
          </a:stretch>
        </p:blipFill>
        <p:spPr>
          <a:xfrm>
            <a:off x="3563888" y="4205808"/>
            <a:ext cx="2066774" cy="2031504"/>
          </a:xfrm>
          <a:prstGeom prst="rect">
            <a:avLst/>
          </a:prstGeom>
        </p:spPr>
      </p:pic>
      <p:sp>
        <p:nvSpPr>
          <p:cNvPr id="10" name="TextBox 9"/>
          <p:cNvSpPr txBox="1"/>
          <p:nvPr/>
        </p:nvSpPr>
        <p:spPr>
          <a:xfrm>
            <a:off x="533400" y="1600199"/>
            <a:ext cx="7855024" cy="2576175"/>
          </a:xfrm>
          <a:prstGeom prst="rect">
            <a:avLst/>
          </a:prstGeom>
          <a:noFill/>
        </p:spPr>
        <p:txBody>
          <a:bodyPr vert="horz" wrap="square" lIns="0" tIns="0" rIns="0" bIns="0" rtlCol="0">
            <a:noAutofit/>
          </a:bodyPr>
          <a:lstStyle/>
          <a:p>
            <a:pPr indent="-274320">
              <a:spcAft>
                <a:spcPts val="900"/>
              </a:spcAft>
            </a:pPr>
            <a:r>
              <a:rPr lang="en-GB" b="1" i="1" dirty="0">
                <a:solidFill>
                  <a:schemeClr val="accent1"/>
                </a:solidFill>
                <a:latin typeface="+mj-lt"/>
              </a:rPr>
              <a:t>Matching human </a:t>
            </a:r>
            <a:r>
              <a:rPr lang="en-GB" b="1" i="1" dirty="0" smtClean="0">
                <a:solidFill>
                  <a:schemeClr val="accent1"/>
                </a:solidFill>
                <a:latin typeface="+mj-lt"/>
              </a:rPr>
              <a:t>intuition</a:t>
            </a:r>
            <a:endParaRPr lang="en-GB" b="1" dirty="0" smtClean="0">
              <a:latin typeface="+mj-lt"/>
            </a:endParaRPr>
          </a:p>
          <a:p>
            <a:pPr indent="-274320">
              <a:spcAft>
                <a:spcPts val="900"/>
              </a:spcAft>
            </a:pPr>
            <a:r>
              <a:rPr lang="en-GB" dirty="0" smtClean="0">
                <a:latin typeface="Georgia" pitchFamily="18" charset="0"/>
              </a:rPr>
              <a:t>Truly visual representations are in essence intuitive: they require no new interpretation rules, no verbal steps. Instead they are based on intuitive rules interpreting </a:t>
            </a:r>
            <a:r>
              <a:rPr lang="en-GB" b="1" dirty="0" smtClean="0">
                <a:solidFill>
                  <a:schemeClr val="accent5"/>
                </a:solidFill>
                <a:latin typeface="Georgia" pitchFamily="18" charset="0"/>
              </a:rPr>
              <a:t>proximity</a:t>
            </a:r>
            <a:r>
              <a:rPr lang="en-GB" dirty="0" smtClean="0">
                <a:latin typeface="Georgia" pitchFamily="18" charset="0"/>
              </a:rPr>
              <a:t>, </a:t>
            </a:r>
            <a:r>
              <a:rPr lang="en-GB" b="1" dirty="0" smtClean="0">
                <a:solidFill>
                  <a:schemeClr val="accent5"/>
                </a:solidFill>
                <a:latin typeface="Georgia" pitchFamily="18" charset="0"/>
              </a:rPr>
              <a:t>similarity</a:t>
            </a:r>
            <a:r>
              <a:rPr lang="en-GB" dirty="0" smtClean="0">
                <a:latin typeface="Georgia" pitchFamily="18" charset="0"/>
              </a:rPr>
              <a:t>, </a:t>
            </a:r>
            <a:r>
              <a:rPr lang="en-GB" b="1" dirty="0" smtClean="0">
                <a:solidFill>
                  <a:schemeClr val="accent5"/>
                </a:solidFill>
                <a:latin typeface="Georgia" pitchFamily="18" charset="0"/>
              </a:rPr>
              <a:t>prominence</a:t>
            </a:r>
            <a:r>
              <a:rPr lang="en-GB" dirty="0" smtClean="0">
                <a:latin typeface="Georgia" pitchFamily="18" charset="0"/>
              </a:rPr>
              <a:t>, and </a:t>
            </a:r>
            <a:r>
              <a:rPr lang="en-GB" b="1" dirty="0" smtClean="0">
                <a:solidFill>
                  <a:schemeClr val="accent5"/>
                </a:solidFill>
                <a:latin typeface="Georgia" pitchFamily="18" charset="0"/>
              </a:rPr>
              <a:t>sequence</a:t>
            </a:r>
            <a:r>
              <a:rPr lang="en-GB" dirty="0" smtClean="0">
                <a:latin typeface="Georgia" pitchFamily="18" charset="0"/>
              </a:rPr>
              <a:t>.</a:t>
            </a:r>
          </a:p>
          <a:p>
            <a:pPr indent="-274320">
              <a:spcAft>
                <a:spcPts val="900"/>
              </a:spcAft>
            </a:pPr>
            <a:endParaRPr lang="en-GB" dirty="0">
              <a:latin typeface="Georgia" pitchFamily="18" charset="0"/>
            </a:endParaRPr>
          </a:p>
          <a:p>
            <a:pPr indent="-274320">
              <a:spcAft>
                <a:spcPts val="900"/>
              </a:spcAft>
            </a:pPr>
            <a:r>
              <a:rPr lang="en-GB" dirty="0" smtClean="0">
                <a:latin typeface="Georgia" pitchFamily="18" charset="0"/>
              </a:rPr>
              <a:t>Or maybe now?</a:t>
            </a:r>
          </a:p>
        </p:txBody>
      </p:sp>
    </p:spTree>
    <p:extLst>
      <p:ext uri="{BB962C8B-B14F-4D97-AF65-F5344CB8AC3E}">
        <p14:creationId xmlns:p14="http://schemas.microsoft.com/office/powerpoint/2010/main" val="2884504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Visualisation</a:t>
            </a:r>
            <a:br>
              <a:rPr lang="en-GB" dirty="0"/>
            </a:br>
            <a:r>
              <a:rPr lang="en-GB" sz="2000" b="0" i="0" dirty="0"/>
              <a:t>Why </a:t>
            </a:r>
            <a:r>
              <a:rPr lang="en-GB" sz="2000" b="0" i="0" dirty="0" smtClean="0"/>
              <a:t>visualise?</a:t>
            </a:r>
            <a:endParaRPr lang="en-GB" b="0" i="0" dirty="0"/>
          </a:p>
        </p:txBody>
      </p:sp>
      <p:sp>
        <p:nvSpPr>
          <p:cNvPr id="3" name="Content Placeholder 2"/>
          <p:cNvSpPr>
            <a:spLocks noGrp="1"/>
          </p:cNvSpPr>
          <p:nvPr>
            <p:ph sz="quarter" idx="15"/>
          </p:nvPr>
        </p:nvSpPr>
        <p:spPr>
          <a:xfrm>
            <a:off x="533400" y="1628800"/>
            <a:ext cx="8077200" cy="4419600"/>
          </a:xfrm>
        </p:spPr>
        <p:txBody>
          <a:bodyPr/>
          <a:lstStyle/>
          <a:p>
            <a:r>
              <a:rPr lang="en-GB" sz="1800" b="1" dirty="0" smtClean="0">
                <a:solidFill>
                  <a:schemeClr val="tx2"/>
                </a:solidFill>
                <a:latin typeface="+mj-lt"/>
              </a:rPr>
              <a:t>What is it?</a:t>
            </a:r>
          </a:p>
          <a:p>
            <a:r>
              <a:rPr lang="en-GB" sz="1800" dirty="0"/>
              <a:t>Data visualisation helps the end user to </a:t>
            </a:r>
            <a:r>
              <a:rPr lang="en-GB" sz="1800" b="1" dirty="0">
                <a:solidFill>
                  <a:schemeClr val="accent5"/>
                </a:solidFill>
              </a:rPr>
              <a:t>understand</a:t>
            </a:r>
            <a:r>
              <a:rPr lang="en-GB" sz="1800" dirty="0">
                <a:solidFill>
                  <a:schemeClr val="accent5"/>
                </a:solidFill>
              </a:rPr>
              <a:t> </a:t>
            </a:r>
            <a:r>
              <a:rPr lang="en-GB" sz="1800" dirty="0"/>
              <a:t>and get </a:t>
            </a:r>
            <a:r>
              <a:rPr lang="en-GB" sz="1800" b="1" dirty="0">
                <a:solidFill>
                  <a:schemeClr val="accent5"/>
                </a:solidFill>
              </a:rPr>
              <a:t>insights</a:t>
            </a:r>
            <a:r>
              <a:rPr lang="en-GB" sz="1800" dirty="0">
                <a:solidFill>
                  <a:schemeClr val="accent5"/>
                </a:solidFill>
              </a:rPr>
              <a:t> </a:t>
            </a:r>
            <a:r>
              <a:rPr lang="en-GB" sz="1800" dirty="0"/>
              <a:t>on the visualised </a:t>
            </a:r>
            <a:r>
              <a:rPr lang="en-GB" sz="1800" dirty="0" smtClean="0"/>
              <a:t>data. </a:t>
            </a:r>
            <a:r>
              <a:rPr lang="en-GB" sz="1800" dirty="0" smtClean="0">
                <a:latin typeface="+mj-lt"/>
              </a:rPr>
              <a:t>Visualisation </a:t>
            </a:r>
            <a:r>
              <a:rPr lang="en-GB" sz="1800" dirty="0">
                <a:latin typeface="+mj-lt"/>
              </a:rPr>
              <a:t>focuses on techniques to present </a:t>
            </a:r>
            <a:r>
              <a:rPr lang="en-GB" sz="1800" dirty="0" smtClean="0">
                <a:latin typeface="+mj-lt"/>
              </a:rPr>
              <a:t>data </a:t>
            </a:r>
            <a:r>
              <a:rPr lang="en-GB" sz="1800" dirty="0">
                <a:latin typeface="+mj-lt"/>
              </a:rPr>
              <a:t>in </a:t>
            </a:r>
            <a:r>
              <a:rPr lang="en-GB" sz="1800" dirty="0" smtClean="0">
                <a:latin typeface="+mj-lt"/>
              </a:rPr>
              <a:t>a visual </a:t>
            </a:r>
            <a:r>
              <a:rPr lang="en-GB" sz="1800" dirty="0">
                <a:latin typeface="+mj-lt"/>
              </a:rPr>
              <a:t>way in order </a:t>
            </a:r>
            <a:r>
              <a:rPr lang="en-GB" sz="1800" dirty="0" smtClean="0">
                <a:latin typeface="+mj-lt"/>
              </a:rPr>
              <a:t>to </a:t>
            </a:r>
            <a:r>
              <a:rPr lang="en-GB" sz="1800" dirty="0">
                <a:latin typeface="+mj-lt"/>
              </a:rPr>
              <a:t>facilitate the discovery and understanding of underlying patterns, whether it’s done for research, science or for decision makers, in order to:</a:t>
            </a: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u="sng" dirty="0">
              <a:latin typeface="+mj-lt"/>
            </a:endParaRPr>
          </a:p>
          <a:p>
            <a:endParaRPr lang="en-GB" sz="1600" dirty="0">
              <a:latin typeface="+mj-lt"/>
            </a:endParaRPr>
          </a:p>
        </p:txBody>
      </p:sp>
      <p:grpSp>
        <p:nvGrpSpPr>
          <p:cNvPr id="20" name="Group 19"/>
          <p:cNvGrpSpPr/>
          <p:nvPr/>
        </p:nvGrpSpPr>
        <p:grpSpPr>
          <a:xfrm>
            <a:off x="611560" y="3748912"/>
            <a:ext cx="2325721" cy="1552296"/>
            <a:chOff x="611560" y="2596561"/>
            <a:chExt cx="2325721" cy="1552296"/>
          </a:xfrm>
        </p:grpSpPr>
        <p:grpSp>
          <p:nvGrpSpPr>
            <p:cNvPr id="13" name="Group 12"/>
            <p:cNvGrpSpPr/>
            <p:nvPr/>
          </p:nvGrpSpPr>
          <p:grpSpPr>
            <a:xfrm>
              <a:off x="1429916" y="2596561"/>
              <a:ext cx="612000" cy="612000"/>
              <a:chOff x="8742468" y="2258092"/>
              <a:chExt cx="612000" cy="612000"/>
            </a:xfrm>
          </p:grpSpPr>
          <p:sp>
            <p:nvSpPr>
              <p:cNvPr id="14" name="Oval 13"/>
              <p:cNvSpPr/>
              <p:nvPr/>
            </p:nvSpPr>
            <p:spPr bwMode="ltGray">
              <a:xfrm>
                <a:off x="8742468" y="2258092"/>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accent5"/>
                  </a:solidFill>
                  <a:latin typeface="+mj-lt"/>
                </a:endParaRPr>
              </a:p>
            </p:txBody>
          </p:sp>
          <p:sp>
            <p:nvSpPr>
              <p:cNvPr id="15" name="Freeform 4844"/>
              <p:cNvSpPr>
                <a:spLocks noEditPoints="1"/>
              </p:cNvSpPr>
              <p:nvPr/>
            </p:nvSpPr>
            <p:spPr bwMode="auto">
              <a:xfrm>
                <a:off x="8907949" y="2378235"/>
                <a:ext cx="280261" cy="375306"/>
              </a:xfrm>
              <a:custGeom>
                <a:avLst/>
                <a:gdLst>
                  <a:gd name="T0" fmla="*/ 172 w 230"/>
                  <a:gd name="T1" fmla="*/ 194 h 308"/>
                  <a:gd name="T2" fmla="*/ 168 w 230"/>
                  <a:gd name="T3" fmla="*/ 216 h 308"/>
                  <a:gd name="T4" fmla="*/ 156 w 230"/>
                  <a:gd name="T5" fmla="*/ 234 h 308"/>
                  <a:gd name="T6" fmla="*/ 138 w 230"/>
                  <a:gd name="T7" fmla="*/ 246 h 308"/>
                  <a:gd name="T8" fmla="*/ 116 w 230"/>
                  <a:gd name="T9" fmla="*/ 250 h 308"/>
                  <a:gd name="T10" fmla="*/ 106 w 230"/>
                  <a:gd name="T11" fmla="*/ 250 h 308"/>
                  <a:gd name="T12" fmla="*/ 90 w 230"/>
                  <a:gd name="T13" fmla="*/ 244 h 308"/>
                  <a:gd name="T14" fmla="*/ 76 w 230"/>
                  <a:gd name="T15" fmla="*/ 234 h 308"/>
                  <a:gd name="T16" fmla="*/ 66 w 230"/>
                  <a:gd name="T17" fmla="*/ 218 h 308"/>
                  <a:gd name="T18" fmla="*/ 116 w 230"/>
                  <a:gd name="T19" fmla="*/ 210 h 308"/>
                  <a:gd name="T20" fmla="*/ 132 w 230"/>
                  <a:gd name="T21" fmla="*/ 194 h 308"/>
                  <a:gd name="T22" fmla="*/ 132 w 230"/>
                  <a:gd name="T23" fmla="*/ 140 h 308"/>
                  <a:gd name="T24" fmla="*/ 148 w 230"/>
                  <a:gd name="T25" fmla="*/ 148 h 308"/>
                  <a:gd name="T26" fmla="*/ 160 w 230"/>
                  <a:gd name="T27" fmla="*/ 160 h 308"/>
                  <a:gd name="T28" fmla="*/ 170 w 230"/>
                  <a:gd name="T29" fmla="*/ 176 h 308"/>
                  <a:gd name="T30" fmla="*/ 172 w 230"/>
                  <a:gd name="T31" fmla="*/ 194 h 308"/>
                  <a:gd name="T32" fmla="*/ 230 w 230"/>
                  <a:gd name="T33" fmla="*/ 82 h 308"/>
                  <a:gd name="T34" fmla="*/ 230 w 230"/>
                  <a:gd name="T35" fmla="*/ 292 h 308"/>
                  <a:gd name="T36" fmla="*/ 226 w 230"/>
                  <a:gd name="T37" fmla="*/ 304 h 308"/>
                  <a:gd name="T38" fmla="*/ 214 w 230"/>
                  <a:gd name="T39" fmla="*/ 308 h 308"/>
                  <a:gd name="T40" fmla="*/ 16 w 230"/>
                  <a:gd name="T41" fmla="*/ 308 h 308"/>
                  <a:gd name="T42" fmla="*/ 6 w 230"/>
                  <a:gd name="T43" fmla="*/ 304 h 308"/>
                  <a:gd name="T44" fmla="*/ 0 w 230"/>
                  <a:gd name="T45" fmla="*/ 292 h 308"/>
                  <a:gd name="T46" fmla="*/ 0 w 230"/>
                  <a:gd name="T47" fmla="*/ 16 h 308"/>
                  <a:gd name="T48" fmla="*/ 6 w 230"/>
                  <a:gd name="T49" fmla="*/ 4 h 308"/>
                  <a:gd name="T50" fmla="*/ 16 w 230"/>
                  <a:gd name="T51" fmla="*/ 0 h 308"/>
                  <a:gd name="T52" fmla="*/ 166 w 230"/>
                  <a:gd name="T53" fmla="*/ 16 h 308"/>
                  <a:gd name="T54" fmla="*/ 230 w 230"/>
                  <a:gd name="T55" fmla="*/ 82 h 308"/>
                  <a:gd name="T56" fmla="*/ 100 w 230"/>
                  <a:gd name="T57" fmla="*/ 178 h 308"/>
                  <a:gd name="T58" fmla="*/ 100 w 230"/>
                  <a:gd name="T59" fmla="*/ 106 h 308"/>
                  <a:gd name="T60" fmla="*/ 72 w 230"/>
                  <a:gd name="T61" fmla="*/ 112 h 308"/>
                  <a:gd name="T62" fmla="*/ 48 w 230"/>
                  <a:gd name="T63" fmla="*/ 128 h 308"/>
                  <a:gd name="T64" fmla="*/ 34 w 230"/>
                  <a:gd name="T65" fmla="*/ 150 h 308"/>
                  <a:gd name="T66" fmla="*/ 28 w 230"/>
                  <a:gd name="T67" fmla="*/ 178 h 308"/>
                  <a:gd name="T68" fmla="*/ 188 w 230"/>
                  <a:gd name="T69" fmla="*/ 194 h 308"/>
                  <a:gd name="T70" fmla="*/ 186 w 230"/>
                  <a:gd name="T71" fmla="*/ 180 h 308"/>
                  <a:gd name="T72" fmla="*/ 176 w 230"/>
                  <a:gd name="T73" fmla="*/ 154 h 308"/>
                  <a:gd name="T74" fmla="*/ 156 w 230"/>
                  <a:gd name="T75" fmla="*/ 134 h 308"/>
                  <a:gd name="T76" fmla="*/ 130 w 230"/>
                  <a:gd name="T77" fmla="*/ 124 h 308"/>
                  <a:gd name="T78" fmla="*/ 116 w 230"/>
                  <a:gd name="T79" fmla="*/ 194 h 308"/>
                  <a:gd name="T80" fmla="*/ 44 w 230"/>
                  <a:gd name="T81" fmla="*/ 194 h 308"/>
                  <a:gd name="T82" fmla="*/ 50 w 230"/>
                  <a:gd name="T83" fmla="*/ 222 h 308"/>
                  <a:gd name="T84" fmla="*/ 64 w 230"/>
                  <a:gd name="T85" fmla="*/ 246 h 308"/>
                  <a:gd name="T86" fmla="*/ 88 w 230"/>
                  <a:gd name="T87" fmla="*/ 262 h 308"/>
                  <a:gd name="T88" fmla="*/ 116 w 230"/>
                  <a:gd name="T89" fmla="*/ 266 h 308"/>
                  <a:gd name="T90" fmla="*/ 130 w 230"/>
                  <a:gd name="T91" fmla="*/ 266 h 308"/>
                  <a:gd name="T92" fmla="*/ 156 w 230"/>
                  <a:gd name="T93" fmla="*/ 254 h 308"/>
                  <a:gd name="T94" fmla="*/ 176 w 230"/>
                  <a:gd name="T95" fmla="*/ 234 h 308"/>
                  <a:gd name="T96" fmla="*/ 186 w 230"/>
                  <a:gd name="T97" fmla="*/ 210 h 308"/>
                  <a:gd name="T98" fmla="*/ 188 w 230"/>
                  <a:gd name="T99" fmla="*/ 194 h 308"/>
                  <a:gd name="T100" fmla="*/ 188 w 230"/>
                  <a:gd name="T101" fmla="*/ 66 h 308"/>
                  <a:gd name="T102" fmla="*/ 166 w 230"/>
                  <a:gd name="T103" fmla="*/ 42 h 308"/>
                  <a:gd name="T104" fmla="*/ 148 w 230"/>
                  <a:gd name="T105"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08">
                    <a:moveTo>
                      <a:pt x="172" y="194"/>
                    </a:moveTo>
                    <a:lnTo>
                      <a:pt x="172" y="194"/>
                    </a:lnTo>
                    <a:lnTo>
                      <a:pt x="172" y="206"/>
                    </a:lnTo>
                    <a:lnTo>
                      <a:pt x="168" y="216"/>
                    </a:lnTo>
                    <a:lnTo>
                      <a:pt x="162" y="226"/>
                    </a:lnTo>
                    <a:lnTo>
                      <a:pt x="156" y="234"/>
                    </a:lnTo>
                    <a:lnTo>
                      <a:pt x="148" y="242"/>
                    </a:lnTo>
                    <a:lnTo>
                      <a:pt x="138" y="246"/>
                    </a:lnTo>
                    <a:lnTo>
                      <a:pt x="128" y="250"/>
                    </a:lnTo>
                    <a:lnTo>
                      <a:pt x="116" y="250"/>
                    </a:lnTo>
                    <a:lnTo>
                      <a:pt x="116" y="250"/>
                    </a:lnTo>
                    <a:lnTo>
                      <a:pt x="106" y="250"/>
                    </a:lnTo>
                    <a:lnTo>
                      <a:pt x="98" y="248"/>
                    </a:lnTo>
                    <a:lnTo>
                      <a:pt x="90" y="244"/>
                    </a:lnTo>
                    <a:lnTo>
                      <a:pt x="82" y="240"/>
                    </a:lnTo>
                    <a:lnTo>
                      <a:pt x="76" y="234"/>
                    </a:lnTo>
                    <a:lnTo>
                      <a:pt x="70" y="226"/>
                    </a:lnTo>
                    <a:lnTo>
                      <a:pt x="66" y="218"/>
                    </a:lnTo>
                    <a:lnTo>
                      <a:pt x="62" y="210"/>
                    </a:lnTo>
                    <a:lnTo>
                      <a:pt x="116" y="210"/>
                    </a:lnTo>
                    <a:lnTo>
                      <a:pt x="132" y="210"/>
                    </a:lnTo>
                    <a:lnTo>
                      <a:pt x="132" y="194"/>
                    </a:lnTo>
                    <a:lnTo>
                      <a:pt x="132" y="140"/>
                    </a:lnTo>
                    <a:lnTo>
                      <a:pt x="132" y="140"/>
                    </a:lnTo>
                    <a:lnTo>
                      <a:pt x="140" y="144"/>
                    </a:lnTo>
                    <a:lnTo>
                      <a:pt x="148" y="148"/>
                    </a:lnTo>
                    <a:lnTo>
                      <a:pt x="154" y="154"/>
                    </a:lnTo>
                    <a:lnTo>
                      <a:pt x="160" y="160"/>
                    </a:lnTo>
                    <a:lnTo>
                      <a:pt x="166" y="168"/>
                    </a:lnTo>
                    <a:lnTo>
                      <a:pt x="170" y="176"/>
                    </a:lnTo>
                    <a:lnTo>
                      <a:pt x="172" y="186"/>
                    </a:lnTo>
                    <a:lnTo>
                      <a:pt x="172" y="194"/>
                    </a:lnTo>
                    <a:lnTo>
                      <a:pt x="172" y="194"/>
                    </a:lnTo>
                    <a:close/>
                    <a:moveTo>
                      <a:pt x="230" y="82"/>
                    </a:moveTo>
                    <a:lnTo>
                      <a:pt x="230" y="292"/>
                    </a:lnTo>
                    <a:lnTo>
                      <a:pt x="230" y="292"/>
                    </a:lnTo>
                    <a:lnTo>
                      <a:pt x="230" y="298"/>
                    </a:lnTo>
                    <a:lnTo>
                      <a:pt x="226" y="304"/>
                    </a:lnTo>
                    <a:lnTo>
                      <a:pt x="222" y="308"/>
                    </a:lnTo>
                    <a:lnTo>
                      <a:pt x="214" y="308"/>
                    </a:lnTo>
                    <a:lnTo>
                      <a:pt x="16" y="308"/>
                    </a:lnTo>
                    <a:lnTo>
                      <a:pt x="16" y="308"/>
                    </a:lnTo>
                    <a:lnTo>
                      <a:pt x="10" y="308"/>
                    </a:lnTo>
                    <a:lnTo>
                      <a:pt x="6" y="304"/>
                    </a:lnTo>
                    <a:lnTo>
                      <a:pt x="2" y="298"/>
                    </a:lnTo>
                    <a:lnTo>
                      <a:pt x="0" y="292"/>
                    </a:lnTo>
                    <a:lnTo>
                      <a:pt x="0" y="16"/>
                    </a:lnTo>
                    <a:lnTo>
                      <a:pt x="0" y="16"/>
                    </a:lnTo>
                    <a:lnTo>
                      <a:pt x="2" y="10"/>
                    </a:lnTo>
                    <a:lnTo>
                      <a:pt x="6" y="4"/>
                    </a:lnTo>
                    <a:lnTo>
                      <a:pt x="10" y="0"/>
                    </a:lnTo>
                    <a:lnTo>
                      <a:pt x="16" y="0"/>
                    </a:lnTo>
                    <a:lnTo>
                      <a:pt x="150" y="0"/>
                    </a:lnTo>
                    <a:lnTo>
                      <a:pt x="166" y="16"/>
                    </a:lnTo>
                    <a:lnTo>
                      <a:pt x="214" y="66"/>
                    </a:lnTo>
                    <a:lnTo>
                      <a:pt x="230" y="82"/>
                    </a:lnTo>
                    <a:close/>
                    <a:moveTo>
                      <a:pt x="28" y="178"/>
                    </a:moveTo>
                    <a:lnTo>
                      <a:pt x="100" y="178"/>
                    </a:lnTo>
                    <a:lnTo>
                      <a:pt x="100" y="106"/>
                    </a:lnTo>
                    <a:lnTo>
                      <a:pt x="100" y="106"/>
                    </a:lnTo>
                    <a:lnTo>
                      <a:pt x="86" y="108"/>
                    </a:lnTo>
                    <a:lnTo>
                      <a:pt x="72" y="112"/>
                    </a:lnTo>
                    <a:lnTo>
                      <a:pt x="60" y="118"/>
                    </a:lnTo>
                    <a:lnTo>
                      <a:pt x="48" y="128"/>
                    </a:lnTo>
                    <a:lnTo>
                      <a:pt x="40" y="138"/>
                    </a:lnTo>
                    <a:lnTo>
                      <a:pt x="34" y="150"/>
                    </a:lnTo>
                    <a:lnTo>
                      <a:pt x="28" y="164"/>
                    </a:lnTo>
                    <a:lnTo>
                      <a:pt x="28" y="178"/>
                    </a:lnTo>
                    <a:lnTo>
                      <a:pt x="28" y="178"/>
                    </a:lnTo>
                    <a:close/>
                    <a:moveTo>
                      <a:pt x="188" y="194"/>
                    </a:moveTo>
                    <a:lnTo>
                      <a:pt x="188" y="194"/>
                    </a:lnTo>
                    <a:lnTo>
                      <a:pt x="186" y="180"/>
                    </a:lnTo>
                    <a:lnTo>
                      <a:pt x="182" y="166"/>
                    </a:lnTo>
                    <a:lnTo>
                      <a:pt x="176" y="154"/>
                    </a:lnTo>
                    <a:lnTo>
                      <a:pt x="168" y="144"/>
                    </a:lnTo>
                    <a:lnTo>
                      <a:pt x="156" y="134"/>
                    </a:lnTo>
                    <a:lnTo>
                      <a:pt x="144" y="128"/>
                    </a:lnTo>
                    <a:lnTo>
                      <a:pt x="130" y="124"/>
                    </a:lnTo>
                    <a:lnTo>
                      <a:pt x="116" y="122"/>
                    </a:lnTo>
                    <a:lnTo>
                      <a:pt x="116" y="194"/>
                    </a:lnTo>
                    <a:lnTo>
                      <a:pt x="44" y="194"/>
                    </a:lnTo>
                    <a:lnTo>
                      <a:pt x="44" y="194"/>
                    </a:lnTo>
                    <a:lnTo>
                      <a:pt x="46" y="210"/>
                    </a:lnTo>
                    <a:lnTo>
                      <a:pt x="50" y="222"/>
                    </a:lnTo>
                    <a:lnTo>
                      <a:pt x="56" y="234"/>
                    </a:lnTo>
                    <a:lnTo>
                      <a:pt x="64" y="246"/>
                    </a:lnTo>
                    <a:lnTo>
                      <a:pt x="76" y="254"/>
                    </a:lnTo>
                    <a:lnTo>
                      <a:pt x="88" y="262"/>
                    </a:lnTo>
                    <a:lnTo>
                      <a:pt x="102" y="266"/>
                    </a:lnTo>
                    <a:lnTo>
                      <a:pt x="116" y="266"/>
                    </a:lnTo>
                    <a:lnTo>
                      <a:pt x="116" y="266"/>
                    </a:lnTo>
                    <a:lnTo>
                      <a:pt x="130" y="266"/>
                    </a:lnTo>
                    <a:lnTo>
                      <a:pt x="144" y="262"/>
                    </a:lnTo>
                    <a:lnTo>
                      <a:pt x="156" y="254"/>
                    </a:lnTo>
                    <a:lnTo>
                      <a:pt x="168" y="246"/>
                    </a:lnTo>
                    <a:lnTo>
                      <a:pt x="176" y="234"/>
                    </a:lnTo>
                    <a:lnTo>
                      <a:pt x="182" y="222"/>
                    </a:lnTo>
                    <a:lnTo>
                      <a:pt x="186" y="210"/>
                    </a:lnTo>
                    <a:lnTo>
                      <a:pt x="188" y="194"/>
                    </a:lnTo>
                    <a:lnTo>
                      <a:pt x="188" y="194"/>
                    </a:lnTo>
                    <a:close/>
                    <a:moveTo>
                      <a:pt x="206" y="84"/>
                    </a:moveTo>
                    <a:lnTo>
                      <a:pt x="188" y="66"/>
                    </a:lnTo>
                    <a:lnTo>
                      <a:pt x="166" y="66"/>
                    </a:lnTo>
                    <a:lnTo>
                      <a:pt x="166" y="42"/>
                    </a:lnTo>
                    <a:lnTo>
                      <a:pt x="148" y="24"/>
                    </a:lnTo>
                    <a:lnTo>
                      <a:pt x="148" y="84"/>
                    </a:lnTo>
                    <a:lnTo>
                      <a:pt x="206"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5"/>
                  </a:solidFill>
                  <a:latin typeface="+mj-lt"/>
                </a:endParaRPr>
              </a:p>
            </p:txBody>
          </p:sp>
        </p:grpSp>
        <p:sp>
          <p:nvSpPr>
            <p:cNvPr id="5" name="TextBox 4"/>
            <p:cNvSpPr txBox="1"/>
            <p:nvPr/>
          </p:nvSpPr>
          <p:spPr>
            <a:xfrm>
              <a:off x="611560" y="3284761"/>
              <a:ext cx="2325721" cy="864096"/>
            </a:xfrm>
            <a:prstGeom prst="rect">
              <a:avLst/>
            </a:prstGeom>
            <a:noFill/>
          </p:spPr>
          <p:txBody>
            <a:bodyPr wrap="square" lIns="0" tIns="0" rIns="0" bIns="0" rtlCol="0">
              <a:noAutofit/>
            </a:bodyPr>
            <a:lstStyle/>
            <a:p>
              <a:pPr indent="0" algn="ctr">
                <a:spcAft>
                  <a:spcPts val="600"/>
                </a:spcAft>
              </a:pPr>
              <a:r>
                <a:rPr lang="en-GB" sz="1600" b="1" dirty="0">
                  <a:latin typeface="+mj-lt"/>
                </a:rPr>
                <a:t>Display</a:t>
              </a:r>
            </a:p>
            <a:p>
              <a:pPr indent="0" algn="ctr">
                <a:spcAft>
                  <a:spcPts val="600"/>
                </a:spcAft>
              </a:pPr>
              <a:r>
                <a:rPr lang="en-GB" sz="1600" dirty="0">
                  <a:latin typeface="+mj-lt"/>
                </a:rPr>
                <a:t>Plots, trends, timelines, etc</a:t>
              </a:r>
              <a:r>
                <a:rPr lang="en-GB" sz="1400" dirty="0">
                  <a:latin typeface="+mj-lt"/>
                </a:rPr>
                <a:t>.</a:t>
              </a:r>
            </a:p>
            <a:p>
              <a:pPr indent="-274320" algn="ctr">
                <a:spcAft>
                  <a:spcPts val="900"/>
                </a:spcAft>
              </a:pPr>
              <a:endParaRPr lang="en-GB" sz="1400" dirty="0" err="1" smtClean="0">
                <a:solidFill>
                  <a:schemeClr val="accent5"/>
                </a:solidFill>
                <a:latin typeface="+mj-lt"/>
              </a:endParaRPr>
            </a:p>
          </p:txBody>
        </p:sp>
      </p:grpSp>
      <p:grpSp>
        <p:nvGrpSpPr>
          <p:cNvPr id="21" name="Group 20"/>
          <p:cNvGrpSpPr/>
          <p:nvPr/>
        </p:nvGrpSpPr>
        <p:grpSpPr>
          <a:xfrm>
            <a:off x="3181653" y="3778889"/>
            <a:ext cx="2952328" cy="2098383"/>
            <a:chOff x="3181653" y="2596561"/>
            <a:chExt cx="2952328" cy="2098383"/>
          </a:xfrm>
        </p:grpSpPr>
        <p:grpSp>
          <p:nvGrpSpPr>
            <p:cNvPr id="16" name="Group 15"/>
            <p:cNvGrpSpPr/>
            <p:nvPr/>
          </p:nvGrpSpPr>
          <p:grpSpPr>
            <a:xfrm>
              <a:off x="4320040" y="2596561"/>
              <a:ext cx="612000" cy="612000"/>
              <a:chOff x="8798344" y="3474401"/>
              <a:chExt cx="612000" cy="612000"/>
            </a:xfrm>
          </p:grpSpPr>
          <p:sp>
            <p:nvSpPr>
              <p:cNvPr id="17" name="Oval 16"/>
              <p:cNvSpPr/>
              <p:nvPr/>
            </p:nvSpPr>
            <p:spPr bwMode="ltGray">
              <a:xfrm>
                <a:off x="8798344" y="3474401"/>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mj-lt"/>
                </a:endParaRPr>
              </a:p>
            </p:txBody>
          </p:sp>
          <p:sp>
            <p:nvSpPr>
              <p:cNvPr id="18" name="Freeform 4847"/>
              <p:cNvSpPr>
                <a:spLocks noEditPoints="1"/>
              </p:cNvSpPr>
              <p:nvPr/>
            </p:nvSpPr>
            <p:spPr bwMode="auto">
              <a:xfrm>
                <a:off x="8959260" y="3569952"/>
                <a:ext cx="307068" cy="424047"/>
              </a:xfrm>
              <a:custGeom>
                <a:avLst/>
                <a:gdLst>
                  <a:gd name="T0" fmla="*/ 252 w 252"/>
                  <a:gd name="T1" fmla="*/ 332 h 348"/>
                  <a:gd name="T2" fmla="*/ 242 w 252"/>
                  <a:gd name="T3" fmla="*/ 346 h 348"/>
                  <a:gd name="T4" fmla="*/ 16 w 252"/>
                  <a:gd name="T5" fmla="*/ 348 h 348"/>
                  <a:gd name="T6" fmla="*/ 2 w 252"/>
                  <a:gd name="T7" fmla="*/ 338 h 348"/>
                  <a:gd name="T8" fmla="*/ 0 w 252"/>
                  <a:gd name="T9" fmla="*/ 32 h 348"/>
                  <a:gd name="T10" fmla="*/ 10 w 252"/>
                  <a:gd name="T11" fmla="*/ 16 h 348"/>
                  <a:gd name="T12" fmla="*/ 90 w 252"/>
                  <a:gd name="T13" fmla="*/ 16 h 348"/>
                  <a:gd name="T14" fmla="*/ 86 w 252"/>
                  <a:gd name="T15" fmla="*/ 30 h 348"/>
                  <a:gd name="T16" fmla="*/ 16 w 252"/>
                  <a:gd name="T17" fmla="*/ 332 h 348"/>
                  <a:gd name="T18" fmla="*/ 168 w 252"/>
                  <a:gd name="T19" fmla="*/ 34 h 348"/>
                  <a:gd name="T20" fmla="*/ 164 w 252"/>
                  <a:gd name="T21" fmla="*/ 26 h 348"/>
                  <a:gd name="T22" fmla="*/ 236 w 252"/>
                  <a:gd name="T23" fmla="*/ 16 h 348"/>
                  <a:gd name="T24" fmla="*/ 248 w 252"/>
                  <a:gd name="T25" fmla="*/ 20 h 348"/>
                  <a:gd name="T26" fmla="*/ 252 w 252"/>
                  <a:gd name="T27" fmla="*/ 32 h 348"/>
                  <a:gd name="T28" fmla="*/ 36 w 252"/>
                  <a:gd name="T29" fmla="*/ 312 h 348"/>
                  <a:gd name="T30" fmla="*/ 36 w 252"/>
                  <a:gd name="T31" fmla="*/ 94 h 348"/>
                  <a:gd name="T32" fmla="*/ 216 w 252"/>
                  <a:gd name="T33" fmla="*/ 94 h 348"/>
                  <a:gd name="T34" fmla="*/ 132 w 252"/>
                  <a:gd name="T35" fmla="*/ 186 h 348"/>
                  <a:gd name="T36" fmla="*/ 122 w 252"/>
                  <a:gd name="T37" fmla="*/ 184 h 348"/>
                  <a:gd name="T38" fmla="*/ 74 w 252"/>
                  <a:gd name="T39" fmla="*/ 206 h 348"/>
                  <a:gd name="T40" fmla="*/ 68 w 252"/>
                  <a:gd name="T41" fmla="*/ 204 h 348"/>
                  <a:gd name="T42" fmla="*/ 60 w 252"/>
                  <a:gd name="T43" fmla="*/ 206 h 348"/>
                  <a:gd name="T44" fmla="*/ 58 w 252"/>
                  <a:gd name="T45" fmla="*/ 218 h 348"/>
                  <a:gd name="T46" fmla="*/ 78 w 252"/>
                  <a:gd name="T47" fmla="*/ 238 h 348"/>
                  <a:gd name="T48" fmla="*/ 86 w 252"/>
                  <a:gd name="T49" fmla="*/ 242 h 348"/>
                  <a:gd name="T50" fmla="*/ 132 w 252"/>
                  <a:gd name="T51" fmla="*/ 200 h 348"/>
                  <a:gd name="T52" fmla="*/ 134 w 252"/>
                  <a:gd name="T53" fmla="*/ 192 h 348"/>
                  <a:gd name="T54" fmla="*/ 132 w 252"/>
                  <a:gd name="T55" fmla="*/ 186 h 348"/>
                  <a:gd name="T56" fmla="*/ 128 w 252"/>
                  <a:gd name="T57" fmla="*/ 122 h 348"/>
                  <a:gd name="T58" fmla="*/ 118 w 252"/>
                  <a:gd name="T59" fmla="*/ 124 h 348"/>
                  <a:gd name="T60" fmla="*/ 74 w 252"/>
                  <a:gd name="T61" fmla="*/ 144 h 348"/>
                  <a:gd name="T62" fmla="*/ 64 w 252"/>
                  <a:gd name="T63" fmla="*/ 142 h 348"/>
                  <a:gd name="T64" fmla="*/ 58 w 252"/>
                  <a:gd name="T65" fmla="*/ 148 h 348"/>
                  <a:gd name="T66" fmla="*/ 60 w 252"/>
                  <a:gd name="T67" fmla="*/ 158 h 348"/>
                  <a:gd name="T68" fmla="*/ 82 w 252"/>
                  <a:gd name="T69" fmla="*/ 180 h 348"/>
                  <a:gd name="T70" fmla="*/ 90 w 252"/>
                  <a:gd name="T71" fmla="*/ 180 h 348"/>
                  <a:gd name="T72" fmla="*/ 132 w 252"/>
                  <a:gd name="T73" fmla="*/ 138 h 348"/>
                  <a:gd name="T74" fmla="*/ 134 w 252"/>
                  <a:gd name="T75" fmla="*/ 126 h 348"/>
                  <a:gd name="T76" fmla="*/ 36 w 252"/>
                  <a:gd name="T77" fmla="*/ 64 h 348"/>
                  <a:gd name="T78" fmla="*/ 40 w 252"/>
                  <a:gd name="T79" fmla="*/ 54 h 348"/>
                  <a:gd name="T80" fmla="*/ 78 w 252"/>
                  <a:gd name="T81" fmla="*/ 48 h 348"/>
                  <a:gd name="T82" fmla="*/ 94 w 252"/>
                  <a:gd name="T83" fmla="*/ 42 h 348"/>
                  <a:gd name="T84" fmla="*/ 100 w 252"/>
                  <a:gd name="T85" fmla="*/ 26 h 348"/>
                  <a:gd name="T86" fmla="*/ 116 w 252"/>
                  <a:gd name="T87" fmla="*/ 2 h 348"/>
                  <a:gd name="T88" fmla="*/ 136 w 252"/>
                  <a:gd name="T89" fmla="*/ 2 h 348"/>
                  <a:gd name="T90" fmla="*/ 152 w 252"/>
                  <a:gd name="T91" fmla="*/ 26 h 348"/>
                  <a:gd name="T92" fmla="*/ 158 w 252"/>
                  <a:gd name="T93" fmla="*/ 42 h 348"/>
                  <a:gd name="T94" fmla="*/ 200 w 252"/>
                  <a:gd name="T95" fmla="*/ 48 h 348"/>
                  <a:gd name="T96" fmla="*/ 212 w 252"/>
                  <a:gd name="T97" fmla="*/ 54 h 348"/>
                  <a:gd name="T98" fmla="*/ 216 w 252"/>
                  <a:gd name="T99" fmla="*/ 78 h 348"/>
                  <a:gd name="T100" fmla="*/ 36 w 252"/>
                  <a:gd name="T101" fmla="*/ 82 h 348"/>
                  <a:gd name="T102" fmla="*/ 36 w 252"/>
                  <a:gd name="T103" fmla="*/ 64 h 348"/>
                  <a:gd name="T104" fmla="*/ 116 w 252"/>
                  <a:gd name="T105" fmla="*/ 30 h 348"/>
                  <a:gd name="T106" fmla="*/ 126 w 252"/>
                  <a:gd name="T107" fmla="*/ 38 h 348"/>
                  <a:gd name="T108" fmla="*/ 134 w 252"/>
                  <a:gd name="T109" fmla="*/ 34 h 348"/>
                  <a:gd name="T110" fmla="*/ 136 w 252"/>
                  <a:gd name="T111" fmla="*/ 26 h 348"/>
                  <a:gd name="T112" fmla="*/ 130 w 252"/>
                  <a:gd name="T113" fmla="*/ 16 h 348"/>
                  <a:gd name="T114" fmla="*/ 122 w 252"/>
                  <a:gd name="T115" fmla="*/ 16 h 348"/>
                  <a:gd name="T116" fmla="*/ 116 w 252"/>
                  <a:gd name="T117" fmla="*/ 2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2" h="348">
                    <a:moveTo>
                      <a:pt x="252" y="32"/>
                    </a:moveTo>
                    <a:lnTo>
                      <a:pt x="252" y="332"/>
                    </a:lnTo>
                    <a:lnTo>
                      <a:pt x="252" y="332"/>
                    </a:lnTo>
                    <a:lnTo>
                      <a:pt x="250" y="338"/>
                    </a:lnTo>
                    <a:lnTo>
                      <a:pt x="248" y="344"/>
                    </a:lnTo>
                    <a:lnTo>
                      <a:pt x="242" y="346"/>
                    </a:lnTo>
                    <a:lnTo>
                      <a:pt x="236" y="348"/>
                    </a:lnTo>
                    <a:lnTo>
                      <a:pt x="16" y="348"/>
                    </a:lnTo>
                    <a:lnTo>
                      <a:pt x="16" y="348"/>
                    </a:lnTo>
                    <a:lnTo>
                      <a:pt x="10" y="346"/>
                    </a:lnTo>
                    <a:lnTo>
                      <a:pt x="4" y="344"/>
                    </a:lnTo>
                    <a:lnTo>
                      <a:pt x="2" y="338"/>
                    </a:lnTo>
                    <a:lnTo>
                      <a:pt x="0" y="332"/>
                    </a:lnTo>
                    <a:lnTo>
                      <a:pt x="0" y="32"/>
                    </a:lnTo>
                    <a:lnTo>
                      <a:pt x="0" y="32"/>
                    </a:lnTo>
                    <a:lnTo>
                      <a:pt x="2" y="26"/>
                    </a:lnTo>
                    <a:lnTo>
                      <a:pt x="4" y="20"/>
                    </a:lnTo>
                    <a:lnTo>
                      <a:pt x="10" y="16"/>
                    </a:lnTo>
                    <a:lnTo>
                      <a:pt x="16" y="16"/>
                    </a:lnTo>
                    <a:lnTo>
                      <a:pt x="90" y="16"/>
                    </a:lnTo>
                    <a:lnTo>
                      <a:pt x="90" y="16"/>
                    </a:lnTo>
                    <a:lnTo>
                      <a:pt x="88" y="26"/>
                    </a:lnTo>
                    <a:lnTo>
                      <a:pt x="88" y="26"/>
                    </a:lnTo>
                    <a:lnTo>
                      <a:pt x="86" y="30"/>
                    </a:lnTo>
                    <a:lnTo>
                      <a:pt x="84" y="34"/>
                    </a:lnTo>
                    <a:lnTo>
                      <a:pt x="16" y="34"/>
                    </a:lnTo>
                    <a:lnTo>
                      <a:pt x="16" y="332"/>
                    </a:lnTo>
                    <a:lnTo>
                      <a:pt x="236" y="332"/>
                    </a:lnTo>
                    <a:lnTo>
                      <a:pt x="236" y="34"/>
                    </a:lnTo>
                    <a:lnTo>
                      <a:pt x="168" y="34"/>
                    </a:lnTo>
                    <a:lnTo>
                      <a:pt x="168" y="34"/>
                    </a:lnTo>
                    <a:lnTo>
                      <a:pt x="166" y="30"/>
                    </a:lnTo>
                    <a:lnTo>
                      <a:pt x="164" y="26"/>
                    </a:lnTo>
                    <a:lnTo>
                      <a:pt x="164" y="26"/>
                    </a:lnTo>
                    <a:lnTo>
                      <a:pt x="162" y="16"/>
                    </a:lnTo>
                    <a:lnTo>
                      <a:pt x="236" y="16"/>
                    </a:lnTo>
                    <a:lnTo>
                      <a:pt x="236" y="16"/>
                    </a:lnTo>
                    <a:lnTo>
                      <a:pt x="242" y="16"/>
                    </a:lnTo>
                    <a:lnTo>
                      <a:pt x="248" y="20"/>
                    </a:lnTo>
                    <a:lnTo>
                      <a:pt x="250" y="26"/>
                    </a:lnTo>
                    <a:lnTo>
                      <a:pt x="252" y="32"/>
                    </a:lnTo>
                    <a:lnTo>
                      <a:pt x="252" y="32"/>
                    </a:lnTo>
                    <a:close/>
                    <a:moveTo>
                      <a:pt x="216" y="94"/>
                    </a:moveTo>
                    <a:lnTo>
                      <a:pt x="216" y="312"/>
                    </a:lnTo>
                    <a:lnTo>
                      <a:pt x="36" y="312"/>
                    </a:lnTo>
                    <a:lnTo>
                      <a:pt x="36" y="94"/>
                    </a:lnTo>
                    <a:lnTo>
                      <a:pt x="36" y="94"/>
                    </a:lnTo>
                    <a:lnTo>
                      <a:pt x="36" y="94"/>
                    </a:lnTo>
                    <a:lnTo>
                      <a:pt x="216" y="94"/>
                    </a:lnTo>
                    <a:lnTo>
                      <a:pt x="216" y="94"/>
                    </a:lnTo>
                    <a:lnTo>
                      <a:pt x="216" y="94"/>
                    </a:lnTo>
                    <a:lnTo>
                      <a:pt x="216" y="94"/>
                    </a:lnTo>
                    <a:close/>
                    <a:moveTo>
                      <a:pt x="132" y="186"/>
                    </a:moveTo>
                    <a:lnTo>
                      <a:pt x="132" y="186"/>
                    </a:lnTo>
                    <a:lnTo>
                      <a:pt x="128" y="184"/>
                    </a:lnTo>
                    <a:lnTo>
                      <a:pt x="124" y="182"/>
                    </a:lnTo>
                    <a:lnTo>
                      <a:pt x="122" y="184"/>
                    </a:lnTo>
                    <a:lnTo>
                      <a:pt x="118" y="186"/>
                    </a:lnTo>
                    <a:lnTo>
                      <a:pt x="86" y="218"/>
                    </a:lnTo>
                    <a:lnTo>
                      <a:pt x="74" y="206"/>
                    </a:lnTo>
                    <a:lnTo>
                      <a:pt x="74" y="206"/>
                    </a:lnTo>
                    <a:lnTo>
                      <a:pt x="70" y="204"/>
                    </a:lnTo>
                    <a:lnTo>
                      <a:pt x="68" y="204"/>
                    </a:lnTo>
                    <a:lnTo>
                      <a:pt x="64" y="204"/>
                    </a:lnTo>
                    <a:lnTo>
                      <a:pt x="60" y="206"/>
                    </a:lnTo>
                    <a:lnTo>
                      <a:pt x="60" y="206"/>
                    </a:lnTo>
                    <a:lnTo>
                      <a:pt x="58" y="210"/>
                    </a:lnTo>
                    <a:lnTo>
                      <a:pt x="58" y="214"/>
                    </a:lnTo>
                    <a:lnTo>
                      <a:pt x="58" y="218"/>
                    </a:lnTo>
                    <a:lnTo>
                      <a:pt x="60" y="220"/>
                    </a:lnTo>
                    <a:lnTo>
                      <a:pt x="78" y="238"/>
                    </a:lnTo>
                    <a:lnTo>
                      <a:pt x="78" y="238"/>
                    </a:lnTo>
                    <a:lnTo>
                      <a:pt x="82" y="242"/>
                    </a:lnTo>
                    <a:lnTo>
                      <a:pt x="86" y="242"/>
                    </a:lnTo>
                    <a:lnTo>
                      <a:pt x="86" y="242"/>
                    </a:lnTo>
                    <a:lnTo>
                      <a:pt x="90" y="242"/>
                    </a:lnTo>
                    <a:lnTo>
                      <a:pt x="92" y="238"/>
                    </a:lnTo>
                    <a:lnTo>
                      <a:pt x="132" y="200"/>
                    </a:lnTo>
                    <a:lnTo>
                      <a:pt x="132" y="200"/>
                    </a:lnTo>
                    <a:lnTo>
                      <a:pt x="134" y="196"/>
                    </a:lnTo>
                    <a:lnTo>
                      <a:pt x="134" y="192"/>
                    </a:lnTo>
                    <a:lnTo>
                      <a:pt x="134" y="188"/>
                    </a:lnTo>
                    <a:lnTo>
                      <a:pt x="132" y="186"/>
                    </a:lnTo>
                    <a:lnTo>
                      <a:pt x="132" y="186"/>
                    </a:lnTo>
                    <a:close/>
                    <a:moveTo>
                      <a:pt x="132" y="124"/>
                    </a:moveTo>
                    <a:lnTo>
                      <a:pt x="132" y="124"/>
                    </a:lnTo>
                    <a:lnTo>
                      <a:pt x="128" y="122"/>
                    </a:lnTo>
                    <a:lnTo>
                      <a:pt x="124" y="120"/>
                    </a:lnTo>
                    <a:lnTo>
                      <a:pt x="122" y="122"/>
                    </a:lnTo>
                    <a:lnTo>
                      <a:pt x="118" y="124"/>
                    </a:lnTo>
                    <a:lnTo>
                      <a:pt x="86" y="156"/>
                    </a:lnTo>
                    <a:lnTo>
                      <a:pt x="74" y="144"/>
                    </a:lnTo>
                    <a:lnTo>
                      <a:pt x="74" y="144"/>
                    </a:lnTo>
                    <a:lnTo>
                      <a:pt x="70" y="142"/>
                    </a:lnTo>
                    <a:lnTo>
                      <a:pt x="68" y="142"/>
                    </a:lnTo>
                    <a:lnTo>
                      <a:pt x="64" y="142"/>
                    </a:lnTo>
                    <a:lnTo>
                      <a:pt x="60" y="144"/>
                    </a:lnTo>
                    <a:lnTo>
                      <a:pt x="60" y="144"/>
                    </a:lnTo>
                    <a:lnTo>
                      <a:pt x="58" y="148"/>
                    </a:lnTo>
                    <a:lnTo>
                      <a:pt x="58" y="152"/>
                    </a:lnTo>
                    <a:lnTo>
                      <a:pt x="58" y="156"/>
                    </a:lnTo>
                    <a:lnTo>
                      <a:pt x="60" y="158"/>
                    </a:lnTo>
                    <a:lnTo>
                      <a:pt x="78" y="178"/>
                    </a:lnTo>
                    <a:lnTo>
                      <a:pt x="78" y="178"/>
                    </a:lnTo>
                    <a:lnTo>
                      <a:pt x="82" y="180"/>
                    </a:lnTo>
                    <a:lnTo>
                      <a:pt x="86" y="180"/>
                    </a:lnTo>
                    <a:lnTo>
                      <a:pt x="86" y="180"/>
                    </a:lnTo>
                    <a:lnTo>
                      <a:pt x="90" y="180"/>
                    </a:lnTo>
                    <a:lnTo>
                      <a:pt x="92" y="178"/>
                    </a:lnTo>
                    <a:lnTo>
                      <a:pt x="132" y="138"/>
                    </a:lnTo>
                    <a:lnTo>
                      <a:pt x="132" y="138"/>
                    </a:lnTo>
                    <a:lnTo>
                      <a:pt x="134" y="134"/>
                    </a:lnTo>
                    <a:lnTo>
                      <a:pt x="134" y="130"/>
                    </a:lnTo>
                    <a:lnTo>
                      <a:pt x="134" y="126"/>
                    </a:lnTo>
                    <a:lnTo>
                      <a:pt x="132" y="124"/>
                    </a:lnTo>
                    <a:lnTo>
                      <a:pt x="132" y="124"/>
                    </a:lnTo>
                    <a:close/>
                    <a:moveTo>
                      <a:pt x="36" y="64"/>
                    </a:moveTo>
                    <a:lnTo>
                      <a:pt x="36" y="64"/>
                    </a:lnTo>
                    <a:lnTo>
                      <a:pt x="36" y="58"/>
                    </a:lnTo>
                    <a:lnTo>
                      <a:pt x="40" y="54"/>
                    </a:lnTo>
                    <a:lnTo>
                      <a:pt x="46" y="50"/>
                    </a:lnTo>
                    <a:lnTo>
                      <a:pt x="52" y="48"/>
                    </a:lnTo>
                    <a:lnTo>
                      <a:pt x="78" y="48"/>
                    </a:lnTo>
                    <a:lnTo>
                      <a:pt x="78" y="48"/>
                    </a:lnTo>
                    <a:lnTo>
                      <a:pt x="86" y="46"/>
                    </a:lnTo>
                    <a:lnTo>
                      <a:pt x="94" y="42"/>
                    </a:lnTo>
                    <a:lnTo>
                      <a:pt x="98" y="36"/>
                    </a:lnTo>
                    <a:lnTo>
                      <a:pt x="100" y="26"/>
                    </a:lnTo>
                    <a:lnTo>
                      <a:pt x="100" y="26"/>
                    </a:lnTo>
                    <a:lnTo>
                      <a:pt x="102" y="16"/>
                    </a:lnTo>
                    <a:lnTo>
                      <a:pt x="108" y="8"/>
                    </a:lnTo>
                    <a:lnTo>
                      <a:pt x="116" y="2"/>
                    </a:lnTo>
                    <a:lnTo>
                      <a:pt x="126" y="0"/>
                    </a:lnTo>
                    <a:lnTo>
                      <a:pt x="126" y="0"/>
                    </a:lnTo>
                    <a:lnTo>
                      <a:pt x="136" y="2"/>
                    </a:lnTo>
                    <a:lnTo>
                      <a:pt x="144" y="8"/>
                    </a:lnTo>
                    <a:lnTo>
                      <a:pt x="150" y="16"/>
                    </a:lnTo>
                    <a:lnTo>
                      <a:pt x="152" y="26"/>
                    </a:lnTo>
                    <a:lnTo>
                      <a:pt x="152" y="26"/>
                    </a:lnTo>
                    <a:lnTo>
                      <a:pt x="154" y="36"/>
                    </a:lnTo>
                    <a:lnTo>
                      <a:pt x="158" y="42"/>
                    </a:lnTo>
                    <a:lnTo>
                      <a:pt x="166" y="46"/>
                    </a:lnTo>
                    <a:lnTo>
                      <a:pt x="174" y="48"/>
                    </a:lnTo>
                    <a:lnTo>
                      <a:pt x="200" y="48"/>
                    </a:lnTo>
                    <a:lnTo>
                      <a:pt x="200" y="48"/>
                    </a:lnTo>
                    <a:lnTo>
                      <a:pt x="206" y="50"/>
                    </a:lnTo>
                    <a:lnTo>
                      <a:pt x="212" y="54"/>
                    </a:lnTo>
                    <a:lnTo>
                      <a:pt x="216" y="58"/>
                    </a:lnTo>
                    <a:lnTo>
                      <a:pt x="216" y="64"/>
                    </a:lnTo>
                    <a:lnTo>
                      <a:pt x="216" y="78"/>
                    </a:lnTo>
                    <a:lnTo>
                      <a:pt x="216" y="78"/>
                    </a:lnTo>
                    <a:lnTo>
                      <a:pt x="216" y="82"/>
                    </a:lnTo>
                    <a:lnTo>
                      <a:pt x="36" y="82"/>
                    </a:lnTo>
                    <a:lnTo>
                      <a:pt x="36" y="82"/>
                    </a:lnTo>
                    <a:lnTo>
                      <a:pt x="36" y="78"/>
                    </a:lnTo>
                    <a:lnTo>
                      <a:pt x="36" y="64"/>
                    </a:lnTo>
                    <a:close/>
                    <a:moveTo>
                      <a:pt x="116" y="26"/>
                    </a:moveTo>
                    <a:lnTo>
                      <a:pt x="116" y="26"/>
                    </a:lnTo>
                    <a:lnTo>
                      <a:pt x="116" y="30"/>
                    </a:lnTo>
                    <a:lnTo>
                      <a:pt x="118" y="34"/>
                    </a:lnTo>
                    <a:lnTo>
                      <a:pt x="122" y="36"/>
                    </a:lnTo>
                    <a:lnTo>
                      <a:pt x="126" y="38"/>
                    </a:lnTo>
                    <a:lnTo>
                      <a:pt x="126" y="38"/>
                    </a:lnTo>
                    <a:lnTo>
                      <a:pt x="130" y="36"/>
                    </a:lnTo>
                    <a:lnTo>
                      <a:pt x="134" y="34"/>
                    </a:lnTo>
                    <a:lnTo>
                      <a:pt x="136" y="30"/>
                    </a:lnTo>
                    <a:lnTo>
                      <a:pt x="136" y="26"/>
                    </a:lnTo>
                    <a:lnTo>
                      <a:pt x="136" y="26"/>
                    </a:lnTo>
                    <a:lnTo>
                      <a:pt x="136" y="22"/>
                    </a:lnTo>
                    <a:lnTo>
                      <a:pt x="134" y="20"/>
                    </a:lnTo>
                    <a:lnTo>
                      <a:pt x="130" y="16"/>
                    </a:lnTo>
                    <a:lnTo>
                      <a:pt x="126" y="16"/>
                    </a:lnTo>
                    <a:lnTo>
                      <a:pt x="126" y="16"/>
                    </a:lnTo>
                    <a:lnTo>
                      <a:pt x="122" y="16"/>
                    </a:lnTo>
                    <a:lnTo>
                      <a:pt x="118" y="20"/>
                    </a:lnTo>
                    <a:lnTo>
                      <a:pt x="116" y="22"/>
                    </a:lnTo>
                    <a:lnTo>
                      <a:pt x="116" y="26"/>
                    </a:lnTo>
                    <a:lnTo>
                      <a:pt x="116"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grpSp>
        <p:sp>
          <p:nvSpPr>
            <p:cNvPr id="6" name="TextBox 5"/>
            <p:cNvSpPr txBox="1"/>
            <p:nvPr/>
          </p:nvSpPr>
          <p:spPr>
            <a:xfrm>
              <a:off x="3181653" y="3284761"/>
              <a:ext cx="2952328" cy="1410183"/>
            </a:xfrm>
            <a:prstGeom prst="rect">
              <a:avLst/>
            </a:prstGeom>
            <a:noFill/>
          </p:spPr>
          <p:txBody>
            <a:bodyPr wrap="square" lIns="0" tIns="0" rIns="0" bIns="0" rtlCol="0">
              <a:noAutofit/>
            </a:bodyPr>
            <a:lstStyle/>
            <a:p>
              <a:pPr indent="0" algn="ctr">
                <a:spcAft>
                  <a:spcPts val="600"/>
                </a:spcAft>
              </a:pPr>
              <a:r>
                <a:rPr lang="en-GB" sz="1600" b="1" dirty="0">
                  <a:latin typeface="+mj-lt"/>
                </a:rPr>
                <a:t>Analyse</a:t>
              </a:r>
            </a:p>
            <a:p>
              <a:pPr indent="0" algn="ctr">
                <a:spcAft>
                  <a:spcPts val="600"/>
                </a:spcAft>
              </a:pPr>
              <a:r>
                <a:rPr lang="en-GB" sz="1600" dirty="0">
                  <a:latin typeface="+mj-lt"/>
                </a:rPr>
                <a:t>Develop and asses hypotheses</a:t>
              </a:r>
            </a:p>
            <a:p>
              <a:pPr indent="0" algn="ctr">
                <a:spcAft>
                  <a:spcPts val="600"/>
                </a:spcAft>
              </a:pPr>
              <a:r>
                <a:rPr lang="en-GB" sz="1600" dirty="0">
                  <a:latin typeface="+mj-lt"/>
                </a:rPr>
                <a:t>Discover errors in data</a:t>
              </a:r>
            </a:p>
            <a:p>
              <a:pPr indent="0" algn="ctr">
                <a:spcAft>
                  <a:spcPts val="600"/>
                </a:spcAft>
              </a:pPr>
              <a:r>
                <a:rPr lang="en-GB" sz="1600" dirty="0">
                  <a:latin typeface="+mj-lt"/>
                </a:rPr>
                <a:t>Find patterns</a:t>
              </a:r>
            </a:p>
          </p:txBody>
        </p:sp>
      </p:grpSp>
      <p:grpSp>
        <p:nvGrpSpPr>
          <p:cNvPr id="22" name="Group 21"/>
          <p:cNvGrpSpPr/>
          <p:nvPr/>
        </p:nvGrpSpPr>
        <p:grpSpPr>
          <a:xfrm>
            <a:off x="6378352" y="3809386"/>
            <a:ext cx="2232248" cy="1491822"/>
            <a:chOff x="6378352" y="2596561"/>
            <a:chExt cx="2232248" cy="1491822"/>
          </a:xfrm>
        </p:grpSpPr>
        <p:grpSp>
          <p:nvGrpSpPr>
            <p:cNvPr id="10" name="Group 9"/>
            <p:cNvGrpSpPr/>
            <p:nvPr/>
          </p:nvGrpSpPr>
          <p:grpSpPr>
            <a:xfrm>
              <a:off x="7200360" y="2596561"/>
              <a:ext cx="612000" cy="612000"/>
              <a:chOff x="9719130" y="4690710"/>
              <a:chExt cx="612000" cy="612000"/>
            </a:xfrm>
          </p:grpSpPr>
          <p:sp>
            <p:nvSpPr>
              <p:cNvPr id="11" name="Oval 10"/>
              <p:cNvSpPr/>
              <p:nvPr/>
            </p:nvSpPr>
            <p:spPr bwMode="ltGray">
              <a:xfrm>
                <a:off x="9719130" y="4690710"/>
                <a:ext cx="612000" cy="612000"/>
              </a:xfrm>
              <a:prstGeom prst="ellipse">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bg1"/>
                  </a:solidFill>
                  <a:latin typeface="+mj-lt"/>
                </a:endParaRPr>
              </a:p>
            </p:txBody>
          </p:sp>
          <p:sp>
            <p:nvSpPr>
              <p:cNvPr id="12" name="Freeform 4851"/>
              <p:cNvSpPr>
                <a:spLocks noEditPoints="1"/>
              </p:cNvSpPr>
              <p:nvPr/>
            </p:nvSpPr>
            <p:spPr bwMode="auto">
              <a:xfrm>
                <a:off x="9820453" y="4818431"/>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grpSp>
        <p:sp>
          <p:nvSpPr>
            <p:cNvPr id="19" name="TextBox 18"/>
            <p:cNvSpPr txBox="1"/>
            <p:nvPr/>
          </p:nvSpPr>
          <p:spPr>
            <a:xfrm>
              <a:off x="6378352" y="3284761"/>
              <a:ext cx="2232248" cy="803622"/>
            </a:xfrm>
            <a:prstGeom prst="rect">
              <a:avLst/>
            </a:prstGeom>
            <a:noFill/>
          </p:spPr>
          <p:txBody>
            <a:bodyPr wrap="square" lIns="0" tIns="0" rIns="0" bIns="0" rtlCol="0">
              <a:noAutofit/>
            </a:bodyPr>
            <a:lstStyle/>
            <a:p>
              <a:pPr indent="0" algn="ctr">
                <a:spcAft>
                  <a:spcPts val="600"/>
                </a:spcAft>
              </a:pPr>
              <a:r>
                <a:rPr lang="en-GB" sz="1600" b="1" dirty="0">
                  <a:latin typeface="+mj-lt"/>
                </a:rPr>
                <a:t>Communicate</a:t>
              </a:r>
            </a:p>
            <a:p>
              <a:pPr indent="0" algn="ctr">
                <a:spcAft>
                  <a:spcPts val="600"/>
                </a:spcAft>
              </a:pPr>
              <a:r>
                <a:rPr lang="en-GB" sz="1600" dirty="0">
                  <a:latin typeface="+mj-lt"/>
                </a:rPr>
                <a:t>Share and persuade</a:t>
              </a:r>
            </a:p>
            <a:p>
              <a:pPr indent="0" algn="ctr">
                <a:spcAft>
                  <a:spcPts val="600"/>
                </a:spcAft>
              </a:pPr>
              <a:r>
                <a:rPr lang="en-GB" sz="1600" dirty="0">
                  <a:latin typeface="+mj-lt"/>
                </a:rPr>
                <a:t>Collaborate</a:t>
              </a:r>
            </a:p>
          </p:txBody>
        </p:sp>
      </p:grpSp>
      <p:sp>
        <p:nvSpPr>
          <p:cNvPr id="4" name="Slide Number Placeholder 3"/>
          <p:cNvSpPr>
            <a:spLocks noGrp="1"/>
          </p:cNvSpPr>
          <p:nvPr>
            <p:ph type="sldNum" sz="quarter" idx="18"/>
          </p:nvPr>
        </p:nvSpPr>
        <p:spPr/>
        <p:txBody>
          <a:bodyPr/>
          <a:lstStyle/>
          <a:p>
            <a:fld id="{F5E609D5-BB2C-4735-B62A-4AB7F7AFBFEB}" type="slidenum">
              <a:rPr lang="en-GB" smtClean="0"/>
              <a:pPr/>
              <a:t>9</a:t>
            </a:fld>
            <a:endParaRPr lang="en-GB"/>
          </a:p>
        </p:txBody>
      </p:sp>
      <p:sp>
        <p:nvSpPr>
          <p:cNvPr id="23" name="Date Placeholder 22"/>
          <p:cNvSpPr>
            <a:spLocks noGrp="1"/>
          </p:cNvSpPr>
          <p:nvPr>
            <p:ph type="dt" sz="half" idx="16"/>
          </p:nvPr>
        </p:nvSpPr>
        <p:spPr/>
        <p:txBody>
          <a:bodyPr/>
          <a:lstStyle/>
          <a:p>
            <a:r>
              <a:rPr lang="en-GB" smtClean="0"/>
              <a:t>November 2016</a:t>
            </a:r>
            <a:endParaRPr lang="en-GB"/>
          </a:p>
        </p:txBody>
      </p:sp>
      <p:sp>
        <p:nvSpPr>
          <p:cNvPr id="24" name="Footer Placeholder 23"/>
          <p:cNvSpPr>
            <a:spLocks noGrp="1"/>
          </p:cNvSpPr>
          <p:nvPr>
            <p:ph type="ftr" sz="quarter" idx="17"/>
          </p:nvPr>
        </p:nvSpPr>
        <p:spPr/>
        <p:txBody>
          <a:bodyPr/>
          <a:lstStyle/>
          <a:p>
            <a:r>
              <a:rPr lang="en-GB" smtClean="0"/>
              <a:t>Introductory Visualisation Training</a:t>
            </a:r>
            <a:endParaRPr lang="en-GB"/>
          </a:p>
        </p:txBody>
      </p:sp>
    </p:spTree>
    <p:extLst>
      <p:ext uri="{BB962C8B-B14F-4D97-AF65-F5344CB8AC3E}">
        <p14:creationId xmlns:p14="http://schemas.microsoft.com/office/powerpoint/2010/main" val="11243668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3" name="Content Placeholder 2"/>
          <p:cNvSpPr>
            <a:spLocks noGrp="1"/>
          </p:cNvSpPr>
          <p:nvPr>
            <p:ph sz="quarter" idx="15"/>
          </p:nvPr>
        </p:nvSpPr>
        <p:spPr>
          <a:xfrm>
            <a:off x="533400" y="1752600"/>
            <a:ext cx="8077200" cy="4495800"/>
          </a:xfrm>
        </p:spPr>
        <p:txBody>
          <a:bodyPr/>
          <a:lstStyle/>
          <a:p>
            <a:r>
              <a:rPr lang="en-GB" b="1" i="1" dirty="0">
                <a:solidFill>
                  <a:schemeClr val="accent1"/>
                </a:solidFill>
              </a:rPr>
              <a:t>Matching human intuition</a:t>
            </a:r>
            <a:endParaRPr lang="en-GB" b="1" i="1" dirty="0"/>
          </a:p>
          <a:p>
            <a:r>
              <a:rPr lang="en-GB" dirty="0" smtClean="0"/>
              <a:t>A position representation need not start from zero, but one starting close to zero can mislead viewers. </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90</a:t>
            </a:fld>
            <a:endParaRPr lang="en-GB"/>
          </a:p>
        </p:txBody>
      </p:sp>
      <p:graphicFrame>
        <p:nvGraphicFramePr>
          <p:cNvPr id="9" name="Chart 8"/>
          <p:cNvGraphicFramePr>
            <a:graphicFrameLocks/>
          </p:cNvGraphicFramePr>
          <p:nvPr>
            <p:extLst/>
          </p:nvPr>
        </p:nvGraphicFramePr>
        <p:xfrm>
          <a:off x="2339752" y="2824518"/>
          <a:ext cx="4475574" cy="3772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08631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3" name="Content Placeholder 2"/>
          <p:cNvSpPr>
            <a:spLocks noGrp="1"/>
          </p:cNvSpPr>
          <p:nvPr>
            <p:ph sz="quarter" idx="15"/>
          </p:nvPr>
        </p:nvSpPr>
        <p:spPr/>
        <p:txBody>
          <a:bodyPr/>
          <a:lstStyle/>
          <a:p>
            <a:r>
              <a:rPr lang="en-GB" b="1" i="1" dirty="0">
                <a:solidFill>
                  <a:schemeClr val="accent1"/>
                </a:solidFill>
              </a:rPr>
              <a:t>Matching human </a:t>
            </a:r>
            <a:r>
              <a:rPr lang="en-GB" b="1" i="1" dirty="0" smtClean="0">
                <a:solidFill>
                  <a:schemeClr val="accent1"/>
                </a:solidFill>
              </a:rPr>
              <a:t>intuition</a:t>
            </a:r>
            <a:endParaRPr lang="en-GB" dirty="0" smtClean="0"/>
          </a:p>
          <a:p>
            <a:r>
              <a:rPr lang="en-GB" dirty="0" smtClean="0"/>
              <a:t>It </a:t>
            </a:r>
            <a:r>
              <a:rPr lang="en-GB" dirty="0"/>
              <a:t>is best to extend the axis to zero for a more intuitive </a:t>
            </a:r>
            <a:r>
              <a:rPr lang="en-GB" dirty="0" smtClean="0"/>
              <a:t>display</a:t>
            </a:r>
            <a:r>
              <a:rPr lang="en-GB" dirty="0"/>
              <a:t>.</a:t>
            </a:r>
          </a:p>
          <a:p>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91</a:t>
            </a:fld>
            <a:endParaRPr lang="en-GB"/>
          </a:p>
        </p:txBody>
      </p:sp>
      <p:graphicFrame>
        <p:nvGraphicFramePr>
          <p:cNvPr id="11" name="Chart 10"/>
          <p:cNvGraphicFramePr>
            <a:graphicFrameLocks/>
          </p:cNvGraphicFramePr>
          <p:nvPr>
            <p:extLst/>
          </p:nvPr>
        </p:nvGraphicFramePr>
        <p:xfrm>
          <a:off x="2472690" y="3006700"/>
          <a:ext cx="4198620" cy="3543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57375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pic>
        <p:nvPicPr>
          <p:cNvPr id="7" name="Content Placeholder 6"/>
          <p:cNvPicPr>
            <a:picLocks noGrp="1" noChangeAspect="1"/>
          </p:cNvPicPr>
          <p:nvPr>
            <p:ph sz="quarter" idx="15"/>
          </p:nvPr>
        </p:nvPicPr>
        <p:blipFill>
          <a:blip r:embed="rId3"/>
          <a:stretch>
            <a:fillRect/>
          </a:stretch>
        </p:blipFill>
        <p:spPr>
          <a:xfrm>
            <a:off x="603060" y="3088881"/>
            <a:ext cx="1632087" cy="946664"/>
          </a:xfrm>
          <a:prstGeom prst="rect">
            <a:avLst/>
          </a:prstGeom>
          <a:solidFill>
            <a:schemeClr val="bg1"/>
          </a:solidFill>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92</a:t>
            </a:fld>
            <a:endParaRPr lang="en-GB"/>
          </a:p>
        </p:txBody>
      </p:sp>
      <p:pic>
        <p:nvPicPr>
          <p:cNvPr id="19" name="Picture 18"/>
          <p:cNvPicPr>
            <a:picLocks noChangeAspect="1"/>
          </p:cNvPicPr>
          <p:nvPr/>
        </p:nvPicPr>
        <p:blipFill>
          <a:blip r:embed="rId4"/>
          <a:stretch>
            <a:fillRect/>
          </a:stretch>
        </p:blipFill>
        <p:spPr>
          <a:xfrm>
            <a:off x="4654195" y="3088881"/>
            <a:ext cx="1758463" cy="945786"/>
          </a:xfrm>
          <a:prstGeom prst="rect">
            <a:avLst/>
          </a:prstGeom>
        </p:spPr>
      </p:pic>
      <p:pic>
        <p:nvPicPr>
          <p:cNvPr id="20" name="Picture 19"/>
          <p:cNvPicPr>
            <a:picLocks noChangeAspect="1"/>
          </p:cNvPicPr>
          <p:nvPr/>
        </p:nvPicPr>
        <p:blipFill>
          <a:blip r:embed="rId5"/>
          <a:stretch>
            <a:fillRect/>
          </a:stretch>
        </p:blipFill>
        <p:spPr>
          <a:xfrm>
            <a:off x="2595187" y="3088881"/>
            <a:ext cx="1755790" cy="945786"/>
          </a:xfrm>
          <a:prstGeom prst="rect">
            <a:avLst/>
          </a:prstGeom>
        </p:spPr>
      </p:pic>
      <p:pic>
        <p:nvPicPr>
          <p:cNvPr id="21" name="Picture 20"/>
          <p:cNvPicPr>
            <a:picLocks noChangeAspect="1"/>
          </p:cNvPicPr>
          <p:nvPr/>
        </p:nvPicPr>
        <p:blipFill>
          <a:blip r:embed="rId6"/>
          <a:stretch>
            <a:fillRect/>
          </a:stretch>
        </p:blipFill>
        <p:spPr>
          <a:xfrm>
            <a:off x="6660232" y="3088881"/>
            <a:ext cx="1754049" cy="949719"/>
          </a:xfrm>
          <a:prstGeom prst="rect">
            <a:avLst/>
          </a:prstGeom>
        </p:spPr>
      </p:pic>
      <p:graphicFrame>
        <p:nvGraphicFramePr>
          <p:cNvPr id="22" name="Chart 21"/>
          <p:cNvGraphicFramePr>
            <a:graphicFrameLocks/>
          </p:cNvGraphicFramePr>
          <p:nvPr>
            <p:extLst/>
          </p:nvPr>
        </p:nvGraphicFramePr>
        <p:xfrm>
          <a:off x="530352" y="4318244"/>
          <a:ext cx="2605165" cy="15630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p:cNvGraphicFramePr>
            <a:graphicFrameLocks/>
          </p:cNvGraphicFramePr>
          <p:nvPr>
            <p:extLst/>
          </p:nvPr>
        </p:nvGraphicFramePr>
        <p:xfrm>
          <a:off x="3273831" y="4327220"/>
          <a:ext cx="2625362" cy="15617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Chart 23"/>
          <p:cNvGraphicFramePr>
            <a:graphicFrameLocks/>
          </p:cNvGraphicFramePr>
          <p:nvPr>
            <p:extLst/>
          </p:nvPr>
        </p:nvGraphicFramePr>
        <p:xfrm>
          <a:off x="6037507" y="4327220"/>
          <a:ext cx="2497460" cy="1561753"/>
        </p:xfrm>
        <a:graphic>
          <a:graphicData uri="http://schemas.openxmlformats.org/drawingml/2006/chart">
            <c:chart xmlns:c="http://schemas.openxmlformats.org/drawingml/2006/chart" xmlns:r="http://schemas.openxmlformats.org/officeDocument/2006/relationships" r:id="rId9"/>
          </a:graphicData>
        </a:graphic>
      </p:graphicFrame>
      <p:sp>
        <p:nvSpPr>
          <p:cNvPr id="25" name="TextBox 24"/>
          <p:cNvSpPr txBox="1"/>
          <p:nvPr/>
        </p:nvSpPr>
        <p:spPr>
          <a:xfrm>
            <a:off x="530352" y="1772816"/>
            <a:ext cx="7883929" cy="1008112"/>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Matching human intuition</a:t>
            </a:r>
            <a:endParaRPr lang="en-GB" sz="2000" b="1" i="1" dirty="0" smtClean="0">
              <a:latin typeface="+mj-lt"/>
            </a:endParaRPr>
          </a:p>
          <a:p>
            <a:pPr indent="-274320">
              <a:spcAft>
                <a:spcPts val="900"/>
              </a:spcAft>
            </a:pPr>
            <a:r>
              <a:rPr lang="en-GB" sz="2000" dirty="0" smtClean="0">
                <a:latin typeface="Georgia" pitchFamily="18" charset="0"/>
              </a:rPr>
              <a:t>A concurrent variation in two (or more) directions results in a hard-to-compare area representation. </a:t>
            </a:r>
          </a:p>
        </p:txBody>
      </p:sp>
    </p:spTree>
    <p:extLst>
      <p:ext uri="{BB962C8B-B14F-4D97-AF65-F5344CB8AC3E}">
        <p14:creationId xmlns:p14="http://schemas.microsoft.com/office/powerpoint/2010/main" val="22796989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93</a:t>
            </a:fld>
            <a:endParaRPr lang="en-GB"/>
          </a:p>
        </p:txBody>
      </p:sp>
      <p:pic>
        <p:nvPicPr>
          <p:cNvPr id="9" name="Content Placeholder 8"/>
          <p:cNvPicPr>
            <a:picLocks noGrp="1" noChangeAspect="1"/>
          </p:cNvPicPr>
          <p:nvPr>
            <p:ph sz="quarter" idx="15"/>
          </p:nvPr>
        </p:nvPicPr>
        <p:blipFill>
          <a:blip r:embed="rId2"/>
          <a:stretch>
            <a:fillRect/>
          </a:stretch>
        </p:blipFill>
        <p:spPr>
          <a:xfrm rot="-60000">
            <a:off x="2835558" y="3668993"/>
            <a:ext cx="3273517" cy="2683974"/>
          </a:xfrm>
          <a:prstGeom prst="rect">
            <a:avLst/>
          </a:prstGeom>
        </p:spPr>
      </p:pic>
      <p:sp>
        <p:nvSpPr>
          <p:cNvPr id="10" name="TextBox 9"/>
          <p:cNvSpPr txBox="1"/>
          <p:nvPr/>
        </p:nvSpPr>
        <p:spPr>
          <a:xfrm>
            <a:off x="530352" y="1772816"/>
            <a:ext cx="8080248" cy="1752704"/>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endParaRPr lang="en-GB" sz="2000" b="1" i="1" dirty="0">
              <a:latin typeface="+mj-lt"/>
            </a:endParaRPr>
          </a:p>
          <a:p>
            <a:pPr indent="-274320">
              <a:spcAft>
                <a:spcPts val="900"/>
              </a:spcAft>
            </a:pPr>
            <a:r>
              <a:rPr lang="en-GB" b="1" dirty="0" smtClean="0">
                <a:solidFill>
                  <a:schemeClr val="accent6">
                    <a:lumMod val="75000"/>
                  </a:schemeClr>
                </a:solidFill>
                <a:latin typeface="Georgia" pitchFamily="18" charset="0"/>
              </a:rPr>
              <a:t>A poor graph</a:t>
            </a:r>
          </a:p>
          <a:p>
            <a:pPr indent="-274320">
              <a:spcAft>
                <a:spcPts val="900"/>
              </a:spcAft>
            </a:pPr>
            <a:r>
              <a:rPr lang="en-GB" dirty="0" smtClean="0">
                <a:solidFill>
                  <a:schemeClr val="tx1">
                    <a:lumMod val="65000"/>
                    <a:lumOff val="35000"/>
                  </a:schemeClr>
                </a:solidFill>
                <a:latin typeface="Georgia" pitchFamily="18" charset="0"/>
              </a:rPr>
              <a:t>The graph exhibits a very low signal-to-noise ratio, with excessive tick marks and uncalled-for grid lines, and very little emphasis on the data.</a:t>
            </a:r>
          </a:p>
        </p:txBody>
      </p:sp>
    </p:spTree>
    <p:extLst>
      <p:ext uri="{BB962C8B-B14F-4D97-AF65-F5344CB8AC3E}">
        <p14:creationId xmlns:p14="http://schemas.microsoft.com/office/powerpoint/2010/main" val="21437226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94</a:t>
            </a:fld>
            <a:endParaRPr lang="en-GB"/>
          </a:p>
        </p:txBody>
      </p:sp>
      <p:pic>
        <p:nvPicPr>
          <p:cNvPr id="7" name="Picture 6"/>
          <p:cNvPicPr>
            <a:picLocks noChangeAspect="1"/>
          </p:cNvPicPr>
          <p:nvPr/>
        </p:nvPicPr>
        <p:blipFill>
          <a:blip r:embed="rId2"/>
          <a:stretch>
            <a:fillRect/>
          </a:stretch>
        </p:blipFill>
        <p:spPr>
          <a:xfrm rot="-60000">
            <a:off x="2859326" y="3705877"/>
            <a:ext cx="3225979" cy="2552667"/>
          </a:xfrm>
          <a:prstGeom prst="rect">
            <a:avLst/>
          </a:prstGeom>
        </p:spPr>
      </p:pic>
      <p:sp>
        <p:nvSpPr>
          <p:cNvPr id="10" name="TextBox 9"/>
          <p:cNvSpPr txBox="1"/>
          <p:nvPr/>
        </p:nvSpPr>
        <p:spPr>
          <a:xfrm>
            <a:off x="530352" y="1772816"/>
            <a:ext cx="8080248" cy="1752704"/>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endParaRPr lang="en-GB" sz="2000" b="1" i="1" dirty="0">
              <a:latin typeface="+mj-lt"/>
            </a:endParaRPr>
          </a:p>
          <a:p>
            <a:pPr indent="-274320">
              <a:spcAft>
                <a:spcPts val="900"/>
              </a:spcAft>
            </a:pPr>
            <a:r>
              <a:rPr lang="en-GB" b="1" dirty="0" smtClean="0">
                <a:solidFill>
                  <a:schemeClr val="accent6">
                    <a:lumMod val="75000"/>
                  </a:schemeClr>
                </a:solidFill>
                <a:latin typeface="Georgia" pitchFamily="18" charset="0"/>
              </a:rPr>
              <a:t>A good graph</a:t>
            </a:r>
          </a:p>
          <a:p>
            <a:pPr indent="-274320">
              <a:spcAft>
                <a:spcPts val="900"/>
              </a:spcAft>
            </a:pPr>
            <a:r>
              <a:rPr lang="en-GB" dirty="0" smtClean="0">
                <a:solidFill>
                  <a:schemeClr val="tx1">
                    <a:lumMod val="65000"/>
                    <a:lumOff val="35000"/>
                  </a:schemeClr>
                </a:solidFill>
                <a:latin typeface="Georgia" pitchFamily="18" charset="0"/>
              </a:rPr>
              <a:t>The graph is plainer and better contrasted. The background no longer interferes with the data, yet it provides sufficient information about them.</a:t>
            </a:r>
          </a:p>
          <a:p>
            <a:pPr indent="-274320">
              <a:spcAft>
                <a:spcPts val="900"/>
              </a:spcAft>
            </a:pPr>
            <a:r>
              <a:rPr lang="en-GB" dirty="0" smtClean="0">
                <a:solidFill>
                  <a:schemeClr val="tx1">
                    <a:lumMod val="65000"/>
                    <a:lumOff val="35000"/>
                  </a:schemeClr>
                </a:solidFill>
                <a:latin typeface="Georgia" pitchFamily="18" charset="0"/>
              </a:rPr>
              <a:t>The labels are intuitive by being placed where they are needed, next to the data</a:t>
            </a:r>
            <a:r>
              <a:rPr lang="en-GB" dirty="0" smtClean="0">
                <a:latin typeface="Georgia" pitchFamily="18" charset="0"/>
              </a:rPr>
              <a:t>.</a:t>
            </a:r>
          </a:p>
          <a:p>
            <a:pPr indent="-274320">
              <a:spcAft>
                <a:spcPts val="900"/>
              </a:spcAft>
            </a:pPr>
            <a:endParaRPr lang="en-GB" dirty="0" smtClean="0">
              <a:latin typeface="Georgia" pitchFamily="18" charset="0"/>
            </a:endParaRPr>
          </a:p>
        </p:txBody>
      </p:sp>
    </p:spTree>
    <p:extLst>
      <p:ext uri="{BB962C8B-B14F-4D97-AF65-F5344CB8AC3E}">
        <p14:creationId xmlns:p14="http://schemas.microsoft.com/office/powerpoint/2010/main" val="33167664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95</a:t>
            </a:fld>
            <a:endParaRPr lang="en-GB"/>
          </a:p>
        </p:txBody>
      </p:sp>
      <p:pic>
        <p:nvPicPr>
          <p:cNvPr id="7" name="Picture 6"/>
          <p:cNvPicPr>
            <a:picLocks noChangeAspect="1"/>
          </p:cNvPicPr>
          <p:nvPr/>
        </p:nvPicPr>
        <p:blipFill>
          <a:blip r:embed="rId2"/>
          <a:stretch>
            <a:fillRect/>
          </a:stretch>
        </p:blipFill>
        <p:spPr>
          <a:xfrm rot="-60000">
            <a:off x="2940994" y="3752963"/>
            <a:ext cx="2869072" cy="2546793"/>
          </a:xfrm>
          <a:prstGeom prst="rect">
            <a:avLst/>
          </a:prstGeom>
        </p:spPr>
      </p:pic>
      <p:sp>
        <p:nvSpPr>
          <p:cNvPr id="10" name="TextBox 9"/>
          <p:cNvSpPr txBox="1"/>
          <p:nvPr/>
        </p:nvSpPr>
        <p:spPr>
          <a:xfrm>
            <a:off x="530352" y="1772816"/>
            <a:ext cx="7883929" cy="1752704"/>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endParaRPr lang="en-GB" sz="2000" b="1" i="1" dirty="0">
              <a:latin typeface="+mj-lt"/>
            </a:endParaRPr>
          </a:p>
          <a:p>
            <a:pPr indent="-274320">
              <a:spcAft>
                <a:spcPts val="900"/>
              </a:spcAft>
            </a:pPr>
            <a:r>
              <a:rPr lang="en-GB" b="1" dirty="0" smtClean="0">
                <a:solidFill>
                  <a:schemeClr val="accent5"/>
                </a:solidFill>
                <a:latin typeface="Georgia" pitchFamily="18" charset="0"/>
              </a:rPr>
              <a:t>A better graph</a:t>
            </a:r>
          </a:p>
          <a:p>
            <a:pPr indent="-274320">
              <a:spcAft>
                <a:spcPts val="900"/>
              </a:spcAft>
            </a:pPr>
            <a:r>
              <a:rPr lang="en-GB" dirty="0" smtClean="0">
                <a:solidFill>
                  <a:schemeClr val="tx1">
                    <a:lumMod val="65000"/>
                    <a:lumOff val="35000"/>
                  </a:schemeClr>
                </a:solidFill>
                <a:latin typeface="Georgia" pitchFamily="18" charset="0"/>
              </a:rPr>
              <a:t>The graph shows the data and nothing but the data. </a:t>
            </a:r>
          </a:p>
          <a:p>
            <a:pPr marL="68580" indent="-342900">
              <a:spcAft>
                <a:spcPts val="900"/>
              </a:spcAft>
              <a:buFont typeface="Arial" panose="020B0604020202020204" pitchFamily="34" charset="0"/>
              <a:buChar char="•"/>
            </a:pPr>
            <a:r>
              <a:rPr lang="en-GB" dirty="0" smtClean="0">
                <a:solidFill>
                  <a:schemeClr val="tx1">
                    <a:lumMod val="65000"/>
                    <a:lumOff val="35000"/>
                  </a:schemeClr>
                </a:solidFill>
                <a:latin typeface="Georgia" pitchFamily="18" charset="0"/>
              </a:rPr>
              <a:t>Tick marks are relevant, not arbitrarily equidistant; </a:t>
            </a:r>
          </a:p>
          <a:p>
            <a:pPr marL="68580" indent="-342900">
              <a:spcAft>
                <a:spcPts val="900"/>
              </a:spcAft>
              <a:buFont typeface="Arial" panose="020B0604020202020204" pitchFamily="34" charset="0"/>
              <a:buChar char="•"/>
            </a:pPr>
            <a:r>
              <a:rPr lang="en-GB" dirty="0" smtClean="0">
                <a:solidFill>
                  <a:schemeClr val="tx1">
                    <a:lumMod val="65000"/>
                    <a:lumOff val="35000"/>
                  </a:schemeClr>
                </a:solidFill>
                <a:latin typeface="Georgia" pitchFamily="18" charset="0"/>
              </a:rPr>
              <a:t>and non-data lines are grey, to make the data prominent</a:t>
            </a:r>
            <a:r>
              <a:rPr lang="en-GB" dirty="0" smtClean="0">
                <a:latin typeface="Georgia" pitchFamily="18" charset="0"/>
              </a:rPr>
              <a:t>.</a:t>
            </a:r>
          </a:p>
        </p:txBody>
      </p:sp>
    </p:spTree>
    <p:extLst>
      <p:ext uri="{BB962C8B-B14F-4D97-AF65-F5344CB8AC3E}">
        <p14:creationId xmlns:p14="http://schemas.microsoft.com/office/powerpoint/2010/main" val="33712860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a:t>Effective Communication</a:t>
            </a:r>
            <a:endParaRPr lang="en-GB" dirty="0"/>
          </a:p>
        </p:txBody>
      </p:sp>
      <p:pic>
        <p:nvPicPr>
          <p:cNvPr id="7" name="Content Placeholder 6"/>
          <p:cNvPicPr>
            <a:picLocks noGrp="1" noChangeAspect="1"/>
          </p:cNvPicPr>
          <p:nvPr>
            <p:ph sz="quarter" idx="15"/>
          </p:nvPr>
        </p:nvPicPr>
        <p:blipFill>
          <a:blip r:embed="rId2"/>
          <a:stretch>
            <a:fillRect/>
          </a:stretch>
        </p:blipFill>
        <p:spPr>
          <a:xfrm>
            <a:off x="530352" y="4365104"/>
            <a:ext cx="4786461" cy="1830498"/>
          </a:xfrm>
          <a:prstGeom prst="rect">
            <a:avLst/>
          </a:prstGeom>
        </p:spPr>
      </p:pic>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96</a:t>
            </a:fld>
            <a:endParaRPr lang="en-GB"/>
          </a:p>
        </p:txBody>
      </p:sp>
      <p:sp>
        <p:nvSpPr>
          <p:cNvPr id="8" name="TextBox 7"/>
          <p:cNvSpPr txBox="1"/>
          <p:nvPr/>
        </p:nvSpPr>
        <p:spPr>
          <a:xfrm>
            <a:off x="530352" y="1772816"/>
            <a:ext cx="7883929" cy="1008112"/>
          </a:xfrm>
          <a:prstGeom prst="rect">
            <a:avLst/>
          </a:prstGeom>
          <a:noFill/>
        </p:spPr>
        <p:txBody>
          <a:bodyPr vert="horz" wrap="square" lIns="0" tIns="0" rIns="0" bIns="0" rtlCol="0">
            <a:noAutofit/>
          </a:bodyPr>
          <a:lstStyle/>
          <a:p>
            <a:pPr indent="-274320">
              <a:spcAft>
                <a:spcPts val="900"/>
              </a:spcAft>
            </a:pPr>
            <a:r>
              <a:rPr lang="en-GB" sz="2000" b="1" i="1" dirty="0">
                <a:solidFill>
                  <a:schemeClr val="accent1"/>
                </a:solidFill>
                <a:latin typeface="+mj-lt"/>
              </a:rPr>
              <a:t>Maximise the Signal-to-Noise ratio</a:t>
            </a:r>
          </a:p>
          <a:p>
            <a:pPr indent="-274320">
              <a:spcAft>
                <a:spcPts val="900"/>
              </a:spcAft>
            </a:pPr>
            <a:r>
              <a:rPr lang="en-GB" sz="2000" dirty="0" smtClean="0">
                <a:solidFill>
                  <a:schemeClr val="tx1">
                    <a:lumMod val="65000"/>
                    <a:lumOff val="35000"/>
                  </a:schemeClr>
                </a:solidFill>
                <a:latin typeface="+mj-lt"/>
              </a:rPr>
              <a:t>Always avoid clutter. Keep your scales as simple as possible. Any scale is fully defined with just two tick marks. Any other tick mark should indicate a point of interest.</a:t>
            </a:r>
          </a:p>
          <a:p>
            <a:pPr indent="-274320">
              <a:spcAft>
                <a:spcPts val="900"/>
              </a:spcAft>
            </a:pPr>
            <a:r>
              <a:rPr lang="en-GB" sz="2000" dirty="0" smtClean="0">
                <a:solidFill>
                  <a:schemeClr val="tx1">
                    <a:lumMod val="65000"/>
                    <a:lumOff val="35000"/>
                  </a:schemeClr>
                </a:solidFill>
                <a:latin typeface="+mj-lt"/>
              </a:rPr>
              <a:t>After reducing or eliminating the noise in the display, increase the signal by making the data more prominent.</a:t>
            </a:r>
            <a:endParaRPr lang="en-GB" sz="2000" dirty="0" smtClean="0">
              <a:solidFill>
                <a:schemeClr val="tx1">
                  <a:lumMod val="65000"/>
                  <a:lumOff val="35000"/>
                </a:schemeClr>
              </a:solidFill>
              <a:latin typeface="Georgia" pitchFamily="18" charset="0"/>
            </a:endParaRPr>
          </a:p>
        </p:txBody>
      </p:sp>
      <p:pic>
        <p:nvPicPr>
          <p:cNvPr id="9" name="Picture 8"/>
          <p:cNvPicPr>
            <a:picLocks noChangeAspect="1"/>
          </p:cNvPicPr>
          <p:nvPr/>
        </p:nvPicPr>
        <p:blipFill>
          <a:blip r:embed="rId3"/>
          <a:stretch>
            <a:fillRect/>
          </a:stretch>
        </p:blipFill>
        <p:spPr>
          <a:xfrm>
            <a:off x="5744731" y="4934259"/>
            <a:ext cx="2897684" cy="692187"/>
          </a:xfrm>
          <a:prstGeom prst="rect">
            <a:avLst/>
          </a:prstGeom>
        </p:spPr>
      </p:pic>
    </p:spTree>
    <p:extLst>
      <p:ext uri="{BB962C8B-B14F-4D97-AF65-F5344CB8AC3E}">
        <p14:creationId xmlns:p14="http://schemas.microsoft.com/office/powerpoint/2010/main" val="1574638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Comparing data</a:t>
            </a:r>
            <a:endParaRPr lang="en-GB" b="1" i="1" dirty="0"/>
          </a:p>
          <a:p>
            <a:r>
              <a:rPr lang="en-GB" sz="1800" dirty="0" smtClean="0"/>
              <a:t>A straightforward way to compare numerical data is to represent them by lines or bars of proportional length aligned at one end. To respect the proportion, bars must start from zero.</a:t>
            </a:r>
          </a:p>
          <a:p>
            <a:endParaRPr lang="en-GB" sz="180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97</a:t>
            </a:fld>
            <a:endParaRPr lang="en-GB"/>
          </a:p>
        </p:txBody>
      </p:sp>
      <p:graphicFrame>
        <p:nvGraphicFramePr>
          <p:cNvPr id="8" name="Chart 7"/>
          <p:cNvGraphicFramePr>
            <a:graphicFrameLocks/>
          </p:cNvGraphicFramePr>
          <p:nvPr>
            <p:extLst/>
          </p:nvPr>
        </p:nvGraphicFramePr>
        <p:xfrm>
          <a:off x="2503170" y="4509120"/>
          <a:ext cx="4137660" cy="15732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81955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Comparing data</a:t>
            </a:r>
            <a:endParaRPr lang="en-GB" b="1" i="1" dirty="0"/>
          </a:p>
          <a:p>
            <a:r>
              <a:rPr lang="en-GB" sz="1800" dirty="0" smtClean="0">
                <a:solidFill>
                  <a:schemeClr val="tx1">
                    <a:lumMod val="75000"/>
                    <a:lumOff val="25000"/>
                  </a:schemeClr>
                </a:solidFill>
              </a:rPr>
              <a:t>Close data values, poorly resolved by a length representation, are best encoded as positions along a scale , marked by dots. These do not need to run from zero to be meaningful </a:t>
            </a:r>
          </a:p>
          <a:p>
            <a:endParaRPr lang="en-GB" sz="180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98</a:t>
            </a:fld>
            <a:endParaRPr lang="en-GB"/>
          </a:p>
        </p:txBody>
      </p:sp>
      <p:pic>
        <p:nvPicPr>
          <p:cNvPr id="9" name="Picture 8"/>
          <p:cNvPicPr>
            <a:picLocks noChangeAspect="1"/>
          </p:cNvPicPr>
          <p:nvPr/>
        </p:nvPicPr>
        <p:blipFill>
          <a:blip r:embed="rId2"/>
          <a:stretch>
            <a:fillRect/>
          </a:stretch>
        </p:blipFill>
        <p:spPr>
          <a:xfrm rot="-60000">
            <a:off x="2433915" y="3755175"/>
            <a:ext cx="3820995" cy="2572182"/>
          </a:xfrm>
          <a:prstGeom prst="rect">
            <a:avLst/>
          </a:prstGeom>
        </p:spPr>
      </p:pic>
    </p:spTree>
    <p:extLst>
      <p:ext uri="{BB962C8B-B14F-4D97-AF65-F5344CB8AC3E}">
        <p14:creationId xmlns:p14="http://schemas.microsoft.com/office/powerpoint/2010/main" val="22447587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Effective visualisation</a:t>
            </a:r>
            <a:br>
              <a:rPr lang="en-GB" dirty="0"/>
            </a:br>
            <a:r>
              <a:rPr lang="en-GB" sz="2000" b="0" i="0" dirty="0" smtClean="0"/>
              <a:t>Choosing the correct graph</a:t>
            </a:r>
            <a:endParaRPr lang="en-GB" sz="2800" b="0" i="0" dirty="0"/>
          </a:p>
        </p:txBody>
      </p:sp>
      <p:sp>
        <p:nvSpPr>
          <p:cNvPr id="3" name="Content Placeholder 2"/>
          <p:cNvSpPr>
            <a:spLocks noGrp="1"/>
          </p:cNvSpPr>
          <p:nvPr>
            <p:ph sz="quarter" idx="15"/>
          </p:nvPr>
        </p:nvSpPr>
        <p:spPr>
          <a:xfrm>
            <a:off x="533400" y="1752600"/>
            <a:ext cx="8077200" cy="4495800"/>
          </a:xfrm>
        </p:spPr>
        <p:txBody>
          <a:bodyPr/>
          <a:lstStyle/>
          <a:p>
            <a:r>
              <a:rPr lang="en-GB" b="1" i="1" dirty="0" smtClean="0">
                <a:solidFill>
                  <a:schemeClr val="accent1"/>
                </a:solidFill>
              </a:rPr>
              <a:t>Avoid pie charts</a:t>
            </a:r>
            <a:endParaRPr lang="en-GB" b="1" i="1" dirty="0"/>
          </a:p>
          <a:p>
            <a:r>
              <a:rPr lang="en-GB" sz="1800" dirty="0" smtClean="0"/>
              <a:t>Pie charts, a common way to represent fractions, are intuitive but are not very accurate, they fail to reveal small differences. They are best replaced by bar or dot charts.</a:t>
            </a:r>
            <a:endParaRPr lang="en-GB" sz="1800" dirty="0"/>
          </a:p>
        </p:txBody>
      </p:sp>
      <p:sp>
        <p:nvSpPr>
          <p:cNvPr id="4" name="Date Placeholder 3"/>
          <p:cNvSpPr>
            <a:spLocks noGrp="1"/>
          </p:cNvSpPr>
          <p:nvPr>
            <p:ph type="dt" sz="half" idx="16"/>
          </p:nvPr>
        </p:nvSpPr>
        <p:spPr/>
        <p:txBody>
          <a:bodyPr/>
          <a:lstStyle/>
          <a:p>
            <a:r>
              <a:rPr lang="en-GB" smtClean="0"/>
              <a:t>November 2016</a:t>
            </a:r>
            <a:endParaRPr lang="en-GB"/>
          </a:p>
        </p:txBody>
      </p:sp>
      <p:sp>
        <p:nvSpPr>
          <p:cNvPr id="5" name="Footer Placeholder 4"/>
          <p:cNvSpPr>
            <a:spLocks noGrp="1"/>
          </p:cNvSpPr>
          <p:nvPr>
            <p:ph type="ftr" sz="quarter" idx="17"/>
          </p:nvPr>
        </p:nvSpPr>
        <p:spPr/>
        <p:txBody>
          <a:bodyPr/>
          <a:lstStyle/>
          <a:p>
            <a:r>
              <a:rPr lang="en-GB" smtClean="0"/>
              <a:t>Introductory Visualisation Training</a:t>
            </a:r>
            <a:endParaRPr lang="en-GB"/>
          </a:p>
        </p:txBody>
      </p:sp>
      <p:sp>
        <p:nvSpPr>
          <p:cNvPr id="6" name="Slide Number Placeholder 5"/>
          <p:cNvSpPr>
            <a:spLocks noGrp="1"/>
          </p:cNvSpPr>
          <p:nvPr>
            <p:ph type="sldNum" sz="quarter" idx="18"/>
          </p:nvPr>
        </p:nvSpPr>
        <p:spPr/>
        <p:txBody>
          <a:bodyPr/>
          <a:lstStyle/>
          <a:p>
            <a:fld id="{F5E609D5-BB2C-4735-B62A-4AB7F7AFBFEB}" type="slidenum">
              <a:rPr lang="en-GB" smtClean="0"/>
              <a:pPr/>
              <a:t>99</a:t>
            </a:fld>
            <a:endParaRPr lang="en-GB"/>
          </a:p>
        </p:txBody>
      </p:sp>
      <p:graphicFrame>
        <p:nvGraphicFramePr>
          <p:cNvPr id="9" name="Chart 8"/>
          <p:cNvGraphicFramePr>
            <a:graphicFrameLocks/>
          </p:cNvGraphicFramePr>
          <p:nvPr>
            <p:extLst/>
          </p:nvPr>
        </p:nvGraphicFramePr>
        <p:xfrm>
          <a:off x="2225969" y="3644023"/>
          <a:ext cx="4692061" cy="26033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2639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PwC">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PwC">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tx2"/>
        </a:solidFill>
        <a:ln w="3175"/>
      </a:spPr>
      <a:bodyPr rtlCol="0" anchor="ctr"/>
      <a:lstStyle>
        <a:defPPr algn="ctr">
          <a:defRPr dirty="0" err="1" smtClean="0">
            <a:solidFill>
              <a:schemeClr val="bg1"/>
            </a:solidFill>
            <a:latin typeface="Georgia"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oAutofit/>
      </a:bodyPr>
      <a:lstStyle>
        <a:defPPr indent="-274320">
          <a:spcAft>
            <a:spcPts val="900"/>
          </a:spcAft>
          <a:defRPr sz="2000" dirty="0" err="1" smtClean="0">
            <a:latin typeface="Georgia"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latedItems xmlns="http://schemas.microsoft.com/sharepoint/v3" xsi:nil="true"/>
    <PwC_FiscalYear xmlns="8271c97b-4053-4c86-bd46-7c8b5726dc9b">FY17</PwC_FiscalYear>
    <PwC_ClientCode xmlns="8271c97b-4053-4c86-bd46-7c8b5726dc9b">86147576</PwC_ClientCode>
    <PwC_Language xmlns="8271c97b-4053-4c86-bd46-7c8b5726dc9b">EN</PwC_Language>
    <PwC_ExpirationDate xmlns="8271c97b-4053-4c86-bd46-7c8b5726dc9b">2023-07-12T22:00:00+00:00</PwC_ExpirationDate>
    <PwC_ClientSearch xmlns="8271c97b-4053-4c86-bd46-7c8b5726dc9b">86147576 - PUBLICATIONS OFFICE OF THE EUROPEAN UNION (OPOCE)</PwC_ClientSearch>
    <_dlc_DocId xmlns="851a253d-1a4b-4562-be3c-ba066c0744f0">5CHVV5ARF3E7-51-145</_dlc_DocId>
    <_dlc_DocIdUrl xmlns="851a253d-1a4b-4562-be3c-ba066c0744f0">
      <Url>https://be-docbox.be.ema.pwcinternal.com/sites/10008449/86147576F005/_layouts/15/DocIdRedir.aspx?ID=5CHVV5ARF3E7-51-145</Url>
      <Description>5CHVV5ARF3E7-51-145</Description>
    </_dlc_DocIdUrl>
    <PwC_JobSearch xmlns="8271c97b-4053-4c86-bd46-7c8b5726dc9b">F005 - ABC III_SC 352_DATA VISUALISATION/OPEN DATA</PwC_JobSearch>
    <PwC_JobCode xmlns="8271c97b-4053-4c86-bd46-7c8b5726dc9b">F005</PwC_JobCod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wC Job Document" ma:contentTypeID="0x0101008E49C3D400044AB3A2F1DD14073E74F6001D06D12572244BE3A11AAEE3ED60F576000AAB1FD6C2134AF1A3EA6F52344189D800285C76C2C94E8449B0B9A1EB86A01673" ma:contentTypeVersion="2" ma:contentTypeDescription="" ma:contentTypeScope="" ma:versionID="d75dd004d968c803a65458a757a57bff">
  <xsd:schema xmlns:xsd="http://www.w3.org/2001/XMLSchema" xmlns:xs="http://www.w3.org/2001/XMLSchema" xmlns:p="http://schemas.microsoft.com/office/2006/metadata/properties" xmlns:ns1="http://schemas.microsoft.com/sharepoint/v3" xmlns:ns2="851a253d-1a4b-4562-be3c-ba066c0744f0" xmlns:ns3="8271c97b-4053-4c86-bd46-7c8b5726dc9b" targetNamespace="http://schemas.microsoft.com/office/2006/metadata/properties" ma:root="true" ma:fieldsID="9176a7493469c16cc960b4e25d274a70" ns1:_="" ns2:_="" ns3:_="">
    <xsd:import namespace="http://schemas.microsoft.com/sharepoint/v3"/>
    <xsd:import namespace="851a253d-1a4b-4562-be3c-ba066c0744f0"/>
    <xsd:import namespace="8271c97b-4053-4c86-bd46-7c8b5726dc9b"/>
    <xsd:element name="properties">
      <xsd:complexType>
        <xsd:sequence>
          <xsd:element name="documentManagement">
            <xsd:complexType>
              <xsd:all>
                <xsd:element ref="ns2:_dlc_DocId" minOccurs="0"/>
                <xsd:element ref="ns2:_dlc_DocIdUrl" minOccurs="0"/>
                <xsd:element ref="ns2:_dlc_DocIdPersistId" minOccurs="0"/>
                <xsd:element ref="ns3:PwC_Language"/>
                <xsd:element ref="ns3:PwC_ExpirationDate"/>
                <xsd:element ref="ns1:RelatedItems" minOccurs="0"/>
                <xsd:element ref="ns3:PwC_FiscalYear"/>
                <xsd:element ref="ns3:PwC_ClientSearch"/>
                <xsd:element ref="ns3:PwC_ClientCode" minOccurs="0"/>
                <xsd:element ref="ns3:PwC_JobSearch"/>
                <xsd:element ref="ns3:PwC_Job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latedItems" ma:index="13" nillable="true" ma:displayName="Related Items" ma:internalName="RelatedItems"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a253d-1a4b-4562-be3c-ba066c0744f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271c97b-4053-4c86-bd46-7c8b5726dc9b" elementFormDefault="qualified">
    <xsd:import namespace="http://schemas.microsoft.com/office/2006/documentManagement/types"/>
    <xsd:import namespace="http://schemas.microsoft.com/office/infopath/2007/PartnerControls"/>
    <xsd:element name="PwC_Language" ma:index="11" ma:displayName="Language" ma:default="EN" ma:internalName="PwC_Language">
      <xsd:simpleType>
        <xsd:restriction base="dms:Choice">
          <xsd:enumeration value="DE"/>
          <xsd:enumeration value="EN"/>
          <xsd:enumeration value="FR"/>
          <xsd:enumeration value="NL"/>
          <xsd:enumeration value="Other"/>
        </xsd:restriction>
      </xsd:simpleType>
    </xsd:element>
    <xsd:element name="PwC_ExpirationDate" ma:index="12" ma:displayName="Expiration Date" ma:format="DateOnly" ma:internalName="PwC_ExpirationDate">
      <xsd:simpleType>
        <xsd:restriction base="dms:DateTime"/>
      </xsd:simpleType>
    </xsd:element>
    <xsd:element name="PwC_FiscalYear" ma:index="14" ma:displayName="Fiscal Year" ma:internalName="PwC_FiscalYear">
      <xsd:simpleType>
        <xsd:restriction base="dms:Text">
          <xsd:maxLength value="4"/>
        </xsd:restriction>
      </xsd:simpleType>
    </xsd:element>
    <xsd:element name="PwC_ClientSearch" ma:index="15" ma:displayName="Client" ma:internalName="PwC_ClientSearch">
      <xsd:simpleType>
        <xsd:restriction base="dms:Unknown"/>
      </xsd:simpleType>
    </xsd:element>
    <xsd:element name="PwC_ClientCode" ma:index="16" nillable="true" ma:displayName="Client Code" ma:internalName="PwC_ClientCode">
      <xsd:simpleType>
        <xsd:restriction base="dms:Text"/>
      </xsd:simpleType>
    </xsd:element>
    <xsd:element name="PwC_JobSearch" ma:index="17" ma:displayName="Job" ma:internalName="PwC_JobSearch">
      <xsd:simpleType>
        <xsd:restriction base="dms:Unknown"/>
      </xsd:simpleType>
    </xsd:element>
    <xsd:element name="PwC_JobCode" ma:index="18" nillable="true" ma:displayName="Job Code" ma:internalName="PwC_JobCod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FF1597E-7510-464E-9D46-A298E98FD185}"/>
</file>

<file path=customXml/itemProps2.xml><?xml version="1.0" encoding="utf-8"?>
<ds:datastoreItem xmlns:ds="http://schemas.openxmlformats.org/officeDocument/2006/customXml" ds:itemID="{5D7DB4E0-CD78-4C13-94E2-F4EC440F9199}"/>
</file>

<file path=customXml/itemProps3.xml><?xml version="1.0" encoding="utf-8"?>
<ds:datastoreItem xmlns:ds="http://schemas.openxmlformats.org/officeDocument/2006/customXml" ds:itemID="{DF517C4D-6F03-4AF2-9943-29B515CB24C5}"/>
</file>

<file path=customXml/itemProps4.xml><?xml version="1.0" encoding="utf-8"?>
<ds:datastoreItem xmlns:ds="http://schemas.openxmlformats.org/officeDocument/2006/customXml" ds:itemID="{7CEC4D2B-7FCC-4F90-B342-CC338DFD96B7}"/>
</file>

<file path=docProps/app.xml><?xml version="1.0" encoding="utf-8"?>
<Properties xmlns="http://schemas.openxmlformats.org/officeDocument/2006/extended-properties" xmlns:vt="http://schemas.openxmlformats.org/officeDocument/2006/docPropsVTypes">
  <Template>PwC Presentation</Template>
  <TotalTime>29356</TotalTime>
  <Words>9687</Words>
  <Application>Microsoft Office PowerPoint</Application>
  <PresentationFormat>On-screen Show (4:3)</PresentationFormat>
  <Paragraphs>1692</Paragraphs>
  <Slides>166</Slides>
  <Notes>102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166</vt:i4>
      </vt:variant>
    </vt:vector>
  </HeadingPairs>
  <TitlesOfParts>
    <vt:vector size="170" baseType="lpstr">
      <vt:lpstr>Arial</vt:lpstr>
      <vt:lpstr>Georgia</vt:lpstr>
      <vt:lpstr>Wingdings</vt:lpstr>
      <vt:lpstr>PwC</vt:lpstr>
      <vt:lpstr>Introduction to Data Visualisation</vt:lpstr>
      <vt:lpstr>Contents</vt:lpstr>
      <vt:lpstr>Data Visualisation Introduction</vt:lpstr>
      <vt:lpstr>Introduction to Data Visualisation</vt:lpstr>
      <vt:lpstr>Data Visualisation Introduction</vt:lpstr>
      <vt:lpstr>Data Visualisation History of Visualisation</vt:lpstr>
      <vt:lpstr>Data Visualisation History of Visualisation</vt:lpstr>
      <vt:lpstr>Introduction to Data Visualisation</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Data Visualisation Why visualise?</vt:lpstr>
      <vt:lpstr>Introduction to Data Visualisation</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Data Visualisation Classification of visualisations</vt:lpstr>
      <vt:lpstr>Introduction to Data Visualisation</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Visualisation process</vt:lpstr>
      <vt:lpstr>Data Visualisation Types of data</vt:lpstr>
      <vt:lpstr>Data Visualisation Types of data– Example </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Types of visualisation by technique</vt:lpstr>
      <vt:lpstr>Data Visualisation Design basics</vt:lpstr>
      <vt:lpstr>Data Visualisation Design basics</vt:lpstr>
      <vt:lpstr>Data Visualisation Design basics</vt:lpstr>
      <vt:lpstr>Data Visualisation Design basics</vt:lpstr>
      <vt:lpstr>Data Visualisation Design basics</vt:lpstr>
      <vt:lpstr>Data Visualisation Design basics</vt:lpstr>
      <vt:lpstr>Data Visualisation Best practices</vt:lpstr>
      <vt:lpstr>Introduction to Data Visualisation</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Data Visualisation Use cases</vt:lpstr>
      <vt:lpstr>Introduction to Data Visualisation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Effective Communication</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Effective visualisation Choosing the correct graph</vt:lpstr>
      <vt:lpstr>Introduction to Data Visualisation</vt:lpstr>
      <vt:lpstr>Data Visualisation Visualisation Tools</vt:lpstr>
      <vt:lpstr>Data Visualisation Visualisation Tools</vt:lpstr>
      <vt:lpstr>Introduction to Data Visualisation</vt:lpstr>
      <vt:lpstr>Data Visualisation </vt:lpstr>
      <vt:lpstr>Introduction to Data Visualisation</vt:lpstr>
      <vt:lpstr>Data Visualisation Raw</vt:lpstr>
      <vt:lpstr>Data Visualisation Raw</vt:lpstr>
      <vt:lpstr>Data Visualisation Raw</vt:lpstr>
      <vt:lpstr>Data Visualisation Raw</vt:lpstr>
      <vt:lpstr>Data Visualisation Raw</vt:lpstr>
      <vt:lpstr>Data Visualisation Raw</vt:lpstr>
      <vt:lpstr>Data Visualisation Raw</vt:lpstr>
      <vt:lpstr>Data Visualisation Raw</vt:lpstr>
      <vt:lpstr>Data Visualisation Raw</vt:lpstr>
      <vt:lpstr>Introduction to Data Visualisation</vt:lpstr>
      <vt:lpstr>Data Visualisation Tableau Demo</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Data Visualisation Intro to Tableau</vt:lpstr>
      <vt:lpstr>Introduction to Data Visualisation</vt:lpstr>
      <vt:lpstr>Data Visualisation Qlik Sense</vt:lpstr>
      <vt:lpstr>Data Visualisation Intro to Qlik Sense</vt:lpstr>
      <vt:lpstr>Data Visualisation Intro to Qlik Sense</vt:lpstr>
      <vt:lpstr>Data Visualisation Intro to Qlik Sense</vt:lpstr>
      <vt:lpstr>Data Visualisation Intro to Qlik Sense</vt:lpstr>
      <vt:lpstr>Data Visualisation Intro to Qlik Sense</vt:lpstr>
      <vt:lpstr>Data Visualisation Intro to Qlik Sense</vt:lpstr>
      <vt:lpstr>Data Visualisation Intro to Qlik Sense</vt:lpstr>
      <vt:lpstr>Data Visualisation Intro to Qlik Sense</vt:lpstr>
      <vt:lpstr>Introduction to Data Visualisation</vt:lpstr>
      <vt:lpstr>Data Visualisation Google-visualization Bubble Chart Demo</vt:lpstr>
      <vt:lpstr>Data Visualisation Google-visualization Bubble Chart Demo</vt:lpstr>
      <vt:lpstr>Data Visualisation Google-visualization Bubble Chart Demo</vt:lpstr>
      <vt:lpstr>Data Visualisation Google-visualization Bubble Chart Demo</vt:lpstr>
      <vt:lpstr>Data Visualisation Google-visualization Bubble Chart Demo</vt:lpstr>
      <vt:lpstr>Data Visualisation Google-visualization Bubble Chart Demo</vt:lpstr>
      <vt:lpstr>Data Visualisation Google-visualization Bubble Chart Demo</vt:lpstr>
      <vt:lpstr>Data Visualisation Google-visualization Bubble Chart Demo</vt:lpstr>
      <vt:lpstr>Introduction to Data Visualisation</vt:lpstr>
      <vt:lpstr>Data Visualisation D3.js</vt:lpstr>
      <vt:lpstr>Data Visualisation D3.js</vt:lpstr>
      <vt:lpstr>Disclaimers</vt:lpstr>
      <vt:lpstr>Data Visualisation Visualisation Tools</vt:lpstr>
    </vt:vector>
  </TitlesOfParts>
  <Company>PricewaterhouseCoopers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 Introductory Visualisation Training</dc:title>
  <dc:creator>Dimitrios Hytiroglou</dc:creator>
  <cp:lastModifiedBy>Daniel Brulé</cp:lastModifiedBy>
  <cp:revision>622</cp:revision>
  <dcterms:created xsi:type="dcterms:W3CDTF">2016-07-12T07:28:22Z</dcterms:created>
  <dcterms:modified xsi:type="dcterms:W3CDTF">2017-03-28T12:40:11Z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B template version">
    <vt:lpwstr>6</vt:lpwstr>
  </property>
  <property fmtid="{D5CDD505-2E9C-101B-9397-08002B2CF9AE}" pid="3" name="TB template type">
    <vt:lpwstr>Onscreen</vt:lpwstr>
  </property>
  <property fmtid="{D5CDD505-2E9C-101B-9397-08002B2CF9AE}" pid="4" name="Template created by">
    <vt:lpwstr>PwC</vt:lpwstr>
  </property>
  <property fmtid="{D5CDD505-2E9C-101B-9397-08002B2CF9AE}" pid="5" name="Template version">
    <vt:lpwstr>6</vt:lpwstr>
  </property>
  <property fmtid="{D5CDD505-2E9C-101B-9397-08002B2CF9AE}" pid="6" name="ContentTypeId">
    <vt:lpwstr>0x0101008E49C3D400044AB3A2F1DD14073E74F6001D06D12572244BE3A11AAEE3ED60F576000AAB1FD6C2134AF1A3EA6F52344189D800285C76C2C94E8449B0B9A1EB86A01673</vt:lpwstr>
  </property>
  <property fmtid="{D5CDD505-2E9C-101B-9397-08002B2CF9AE}" pid="7" name="_dlc_DocIdItemGuid">
    <vt:lpwstr>767d9e75-536a-499a-b3c4-b974b94f2ad2</vt:lpwstr>
  </property>
</Properties>
</file>